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68" r:id="rId4"/>
    <p:sldId id="281" r:id="rId5"/>
    <p:sldId id="267" r:id="rId6"/>
    <p:sldId id="280" r:id="rId7"/>
    <p:sldId id="271" r:id="rId8"/>
    <p:sldId id="272" r:id="rId9"/>
    <p:sldId id="273" r:id="rId10"/>
    <p:sldId id="274" r:id="rId11"/>
    <p:sldId id="275" r:id="rId12"/>
    <p:sldId id="282" r:id="rId13"/>
    <p:sldId id="276" r:id="rId14"/>
    <p:sldId id="277" r:id="rId15"/>
    <p:sldId id="278" r:id="rId16"/>
    <p:sldId id="257" r:id="rId17"/>
    <p:sldId id="258" r:id="rId18"/>
    <p:sldId id="259" r:id="rId19"/>
    <p:sldId id="260" r:id="rId20"/>
    <p:sldId id="262" r:id="rId21"/>
    <p:sldId id="261" r:id="rId22"/>
    <p:sldId id="270" r:id="rId23"/>
    <p:sldId id="269" r:id="rId24"/>
    <p:sldId id="263" r:id="rId25"/>
    <p:sldId id="265" r:id="rId26"/>
    <p:sldId id="266"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222"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F00210-AB60-43BF-9035-239149F1EE84}" type="datetimeFigureOut">
              <a:rPr lang="en-US" smtClean="0"/>
              <a:t>5/7/2015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15923-7750-4A70-B1D7-537B45FC150D}" type="slidenum">
              <a:rPr lang="en-US" smtClean="0"/>
              <a:t>‹#›</a:t>
            </a:fld>
            <a:endParaRPr lang="en-US"/>
          </a:p>
        </p:txBody>
      </p:sp>
    </p:spTree>
    <p:extLst>
      <p:ext uri="{BB962C8B-B14F-4D97-AF65-F5344CB8AC3E}">
        <p14:creationId xmlns:p14="http://schemas.microsoft.com/office/powerpoint/2010/main" val="213486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a:t>
            </a:fld>
            <a:endParaRPr lang="en-US"/>
          </a:p>
        </p:txBody>
      </p:sp>
    </p:spTree>
    <p:extLst>
      <p:ext uri="{BB962C8B-B14F-4D97-AF65-F5344CB8AC3E}">
        <p14:creationId xmlns:p14="http://schemas.microsoft.com/office/powerpoint/2010/main" val="166481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10</a:t>
            </a:fld>
            <a:endParaRPr lang="en-US"/>
          </a:p>
        </p:txBody>
      </p:sp>
    </p:spTree>
    <p:extLst>
      <p:ext uri="{BB962C8B-B14F-4D97-AF65-F5344CB8AC3E}">
        <p14:creationId xmlns:p14="http://schemas.microsoft.com/office/powerpoint/2010/main" val="435099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11</a:t>
            </a:fld>
            <a:endParaRPr lang="en-US"/>
          </a:p>
        </p:txBody>
      </p:sp>
    </p:spTree>
    <p:extLst>
      <p:ext uri="{BB962C8B-B14F-4D97-AF65-F5344CB8AC3E}">
        <p14:creationId xmlns:p14="http://schemas.microsoft.com/office/powerpoint/2010/main" val="4258457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12</a:t>
            </a:fld>
            <a:endParaRPr lang="en-US"/>
          </a:p>
        </p:txBody>
      </p:sp>
    </p:spTree>
    <p:extLst>
      <p:ext uri="{BB962C8B-B14F-4D97-AF65-F5344CB8AC3E}">
        <p14:creationId xmlns:p14="http://schemas.microsoft.com/office/powerpoint/2010/main" val="23951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13</a:t>
            </a:fld>
            <a:endParaRPr lang="en-US"/>
          </a:p>
        </p:txBody>
      </p:sp>
    </p:spTree>
    <p:extLst>
      <p:ext uri="{BB962C8B-B14F-4D97-AF65-F5344CB8AC3E}">
        <p14:creationId xmlns:p14="http://schemas.microsoft.com/office/powerpoint/2010/main" val="268503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14</a:t>
            </a:fld>
            <a:endParaRPr lang="en-US"/>
          </a:p>
        </p:txBody>
      </p:sp>
    </p:spTree>
    <p:extLst>
      <p:ext uri="{BB962C8B-B14F-4D97-AF65-F5344CB8AC3E}">
        <p14:creationId xmlns:p14="http://schemas.microsoft.com/office/powerpoint/2010/main" val="3305544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15</a:t>
            </a:fld>
            <a:endParaRPr lang="en-US"/>
          </a:p>
        </p:txBody>
      </p:sp>
    </p:spTree>
    <p:extLst>
      <p:ext uri="{BB962C8B-B14F-4D97-AF65-F5344CB8AC3E}">
        <p14:creationId xmlns:p14="http://schemas.microsoft.com/office/powerpoint/2010/main" val="3283565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16</a:t>
            </a:fld>
            <a:endParaRPr lang="en-US"/>
          </a:p>
        </p:txBody>
      </p:sp>
    </p:spTree>
    <p:extLst>
      <p:ext uri="{BB962C8B-B14F-4D97-AF65-F5344CB8AC3E}">
        <p14:creationId xmlns:p14="http://schemas.microsoft.com/office/powerpoint/2010/main" val="5644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17</a:t>
            </a:fld>
            <a:endParaRPr lang="en-US"/>
          </a:p>
        </p:txBody>
      </p:sp>
    </p:spTree>
    <p:extLst>
      <p:ext uri="{BB962C8B-B14F-4D97-AF65-F5344CB8AC3E}">
        <p14:creationId xmlns:p14="http://schemas.microsoft.com/office/powerpoint/2010/main" val="444439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18</a:t>
            </a:fld>
            <a:endParaRPr lang="en-US"/>
          </a:p>
        </p:txBody>
      </p:sp>
    </p:spTree>
    <p:extLst>
      <p:ext uri="{BB962C8B-B14F-4D97-AF65-F5344CB8AC3E}">
        <p14:creationId xmlns:p14="http://schemas.microsoft.com/office/powerpoint/2010/main" val="507035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19</a:t>
            </a:fld>
            <a:endParaRPr lang="en-US"/>
          </a:p>
        </p:txBody>
      </p:sp>
    </p:spTree>
    <p:extLst>
      <p:ext uri="{BB962C8B-B14F-4D97-AF65-F5344CB8AC3E}">
        <p14:creationId xmlns:p14="http://schemas.microsoft.com/office/powerpoint/2010/main" val="10496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a:t>
            </a:fld>
            <a:endParaRPr lang="en-US"/>
          </a:p>
        </p:txBody>
      </p:sp>
    </p:spTree>
    <p:extLst>
      <p:ext uri="{BB962C8B-B14F-4D97-AF65-F5344CB8AC3E}">
        <p14:creationId xmlns:p14="http://schemas.microsoft.com/office/powerpoint/2010/main" val="402026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20</a:t>
            </a:fld>
            <a:endParaRPr lang="en-US"/>
          </a:p>
        </p:txBody>
      </p:sp>
    </p:spTree>
    <p:extLst>
      <p:ext uri="{BB962C8B-B14F-4D97-AF65-F5344CB8AC3E}">
        <p14:creationId xmlns:p14="http://schemas.microsoft.com/office/powerpoint/2010/main" val="4109408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21</a:t>
            </a:fld>
            <a:endParaRPr lang="en-US"/>
          </a:p>
        </p:txBody>
      </p:sp>
    </p:spTree>
    <p:extLst>
      <p:ext uri="{BB962C8B-B14F-4D97-AF65-F5344CB8AC3E}">
        <p14:creationId xmlns:p14="http://schemas.microsoft.com/office/powerpoint/2010/main" val="1434865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22</a:t>
            </a:fld>
            <a:endParaRPr lang="en-US"/>
          </a:p>
        </p:txBody>
      </p:sp>
    </p:spTree>
    <p:extLst>
      <p:ext uri="{BB962C8B-B14F-4D97-AF65-F5344CB8AC3E}">
        <p14:creationId xmlns:p14="http://schemas.microsoft.com/office/powerpoint/2010/main" val="1511066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23</a:t>
            </a:fld>
            <a:endParaRPr lang="en-US"/>
          </a:p>
        </p:txBody>
      </p:sp>
    </p:spTree>
    <p:extLst>
      <p:ext uri="{BB962C8B-B14F-4D97-AF65-F5344CB8AC3E}">
        <p14:creationId xmlns:p14="http://schemas.microsoft.com/office/powerpoint/2010/main" val="3254321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24</a:t>
            </a:fld>
            <a:endParaRPr lang="en-US"/>
          </a:p>
        </p:txBody>
      </p:sp>
    </p:spTree>
    <p:extLst>
      <p:ext uri="{BB962C8B-B14F-4D97-AF65-F5344CB8AC3E}">
        <p14:creationId xmlns:p14="http://schemas.microsoft.com/office/powerpoint/2010/main" val="1584112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25</a:t>
            </a:fld>
            <a:endParaRPr lang="en-US"/>
          </a:p>
        </p:txBody>
      </p:sp>
    </p:spTree>
    <p:extLst>
      <p:ext uri="{BB962C8B-B14F-4D97-AF65-F5344CB8AC3E}">
        <p14:creationId xmlns:p14="http://schemas.microsoft.com/office/powerpoint/2010/main" val="3310436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26</a:t>
            </a:fld>
            <a:endParaRPr lang="en-US"/>
          </a:p>
        </p:txBody>
      </p:sp>
    </p:spTree>
    <p:extLst>
      <p:ext uri="{BB962C8B-B14F-4D97-AF65-F5344CB8AC3E}">
        <p14:creationId xmlns:p14="http://schemas.microsoft.com/office/powerpoint/2010/main" val="267898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3</a:t>
            </a:fld>
            <a:endParaRPr lang="en-US"/>
          </a:p>
        </p:txBody>
      </p:sp>
    </p:spTree>
    <p:extLst>
      <p:ext uri="{BB962C8B-B14F-4D97-AF65-F5344CB8AC3E}">
        <p14:creationId xmlns:p14="http://schemas.microsoft.com/office/powerpoint/2010/main" val="283441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4</a:t>
            </a:fld>
            <a:endParaRPr lang="en-US"/>
          </a:p>
        </p:txBody>
      </p:sp>
    </p:spTree>
    <p:extLst>
      <p:ext uri="{BB962C8B-B14F-4D97-AF65-F5344CB8AC3E}">
        <p14:creationId xmlns:p14="http://schemas.microsoft.com/office/powerpoint/2010/main" val="121410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5</a:t>
            </a:fld>
            <a:endParaRPr lang="en-US"/>
          </a:p>
        </p:txBody>
      </p:sp>
    </p:spTree>
    <p:extLst>
      <p:ext uri="{BB962C8B-B14F-4D97-AF65-F5344CB8AC3E}">
        <p14:creationId xmlns:p14="http://schemas.microsoft.com/office/powerpoint/2010/main" val="360147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6</a:t>
            </a:fld>
            <a:endParaRPr lang="en-US"/>
          </a:p>
        </p:txBody>
      </p:sp>
    </p:spTree>
    <p:extLst>
      <p:ext uri="{BB962C8B-B14F-4D97-AF65-F5344CB8AC3E}">
        <p14:creationId xmlns:p14="http://schemas.microsoft.com/office/powerpoint/2010/main" val="45591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7</a:t>
            </a:fld>
            <a:endParaRPr lang="en-US"/>
          </a:p>
        </p:txBody>
      </p:sp>
    </p:spTree>
    <p:extLst>
      <p:ext uri="{BB962C8B-B14F-4D97-AF65-F5344CB8AC3E}">
        <p14:creationId xmlns:p14="http://schemas.microsoft.com/office/powerpoint/2010/main" val="241688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8</a:t>
            </a:fld>
            <a:endParaRPr lang="en-US"/>
          </a:p>
        </p:txBody>
      </p:sp>
    </p:spTree>
    <p:extLst>
      <p:ext uri="{BB962C8B-B14F-4D97-AF65-F5344CB8AC3E}">
        <p14:creationId xmlns:p14="http://schemas.microsoft.com/office/powerpoint/2010/main" val="127890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9</a:t>
            </a:fld>
            <a:endParaRPr lang="en-US"/>
          </a:p>
        </p:txBody>
      </p:sp>
    </p:spTree>
    <p:extLst>
      <p:ext uri="{BB962C8B-B14F-4D97-AF65-F5344CB8AC3E}">
        <p14:creationId xmlns:p14="http://schemas.microsoft.com/office/powerpoint/2010/main" val="400009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9993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417378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3665224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FD9CA4C-95DC-44B5-A42F-EFD61F285ABE}" type="datetimeFigureOut">
              <a:rPr lang="en-US" smtClean="0"/>
              <a:t>5/7/2015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8D62780-FA04-4920-94F1-E1C0FEE46EA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8D62780-FA04-4920-94F1-E1C0FEE46EA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D9CA4C-95DC-44B5-A42F-EFD61F285ABE}" type="datetimeFigureOut">
              <a:rPr lang="en-US" smtClean="0"/>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D9CA4C-95DC-44B5-A42F-EFD61F285ABE}" type="datetimeFigureOut">
              <a:rPr lang="en-US" smtClean="0"/>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28059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65457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9CA4C-95DC-44B5-A42F-EFD61F285ABE}"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67158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CA4C-95DC-44B5-A42F-EFD61F285ABE}" type="datetimeFigureOut">
              <a:rPr lang="en-US" smtClean="0"/>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9577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9CA4C-95DC-44B5-A42F-EFD61F285ABE}" type="datetimeFigureOut">
              <a:rPr lang="en-US" smtClean="0"/>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3991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28505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97230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360088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9CA4C-95DC-44B5-A42F-EFD61F285ABE}" type="datetimeFigureOut">
              <a:rPr lang="en-US" smtClean="0"/>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62780-FA04-4920-94F1-E1C0FEE46EA6}" type="slidenum">
              <a:rPr lang="en-US" smtClean="0"/>
              <a:t>‹#›</a:t>
            </a:fld>
            <a:endParaRPr lang="en-US"/>
          </a:p>
        </p:txBody>
      </p:sp>
    </p:spTree>
    <p:extLst>
      <p:ext uri="{BB962C8B-B14F-4D97-AF65-F5344CB8AC3E}">
        <p14:creationId xmlns:p14="http://schemas.microsoft.com/office/powerpoint/2010/main" val="123932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FD9CA4C-95DC-44B5-A42F-EFD61F285ABE}" type="datetimeFigureOut">
              <a:rPr lang="en-US" smtClean="0"/>
              <a:t>5/7/2015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D62780-FA04-4920-94F1-E1C0FEE46EA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ages.uoregon.edu/~dapope/350tocquevillequotes--women.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pages.uoregon.edu/dapope/350stanton-gornick.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http://www.fordham.edu/halsall/mod/senecafalls.asp"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nps.gov/wori/index.htm" TargetMode="External"/><Relationship Id="rId7" Type="http://schemas.openxmlformats.org/officeDocument/2006/relationships/hyperlink" Target="http://www.teachushistory.org/second-great-awakening-age-reform/resources/private-debate-about-abolition-womens-righ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ecssba.rutgers.edu/" TargetMode="External"/><Relationship Id="rId5" Type="http://schemas.openxmlformats.org/officeDocument/2006/relationships/hyperlink" Target="http://www.pbs.org/stantonanthony/" TargetMode="External"/><Relationship Id="rId4" Type="http://schemas.openxmlformats.org/officeDocument/2006/relationships/hyperlink" Target="http://www.greatwomen.org/inductee/elizabeth-cady-stant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fontScale="90000"/>
          </a:bodyPr>
          <a:lstStyle/>
          <a:p>
            <a:r>
              <a:rPr lang="en-US" b="1" dirty="0" smtClean="0">
                <a:effectLst/>
              </a:rPr>
              <a:t>Elizabeth Cady Stanton: Class Privilege and Gender Oppression</a:t>
            </a:r>
            <a:br>
              <a:rPr lang="en-US" b="1" dirty="0" smtClean="0">
                <a:effectLst/>
              </a:rPr>
            </a:br>
            <a:endParaRPr lang="en-US" dirty="0"/>
          </a:p>
        </p:txBody>
      </p:sp>
      <p:sp>
        <p:nvSpPr>
          <p:cNvPr id="3" name="Subtitle 2"/>
          <p:cNvSpPr>
            <a:spLocks noGrp="1"/>
          </p:cNvSpPr>
          <p:nvPr>
            <p:ph type="subTitle" idx="1"/>
          </p:nvPr>
        </p:nvSpPr>
        <p:spPr/>
        <p:txBody>
          <a:bodyPr/>
          <a:lstStyle/>
          <a:p>
            <a:pPr algn="r"/>
            <a:r>
              <a:rPr lang="en-US" dirty="0" smtClean="0"/>
              <a:t>History 350</a:t>
            </a:r>
          </a:p>
          <a:p>
            <a:pPr algn="r"/>
            <a:r>
              <a:rPr lang="en-US" dirty="0" smtClean="0"/>
              <a:t>May 7, 2015</a:t>
            </a:r>
            <a:endParaRPr lang="en-US" dirty="0"/>
          </a:p>
        </p:txBody>
      </p:sp>
    </p:spTree>
    <p:extLst>
      <p:ext uri="{BB962C8B-B14F-4D97-AF65-F5344CB8AC3E}">
        <p14:creationId xmlns:p14="http://schemas.microsoft.com/office/powerpoint/2010/main" val="1602357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Resisting the Recapture of Fugitives: Anthony Burns, Boston 1854</a:t>
            </a:r>
            <a:endParaRPr lang="en-US" dirty="0"/>
          </a:p>
        </p:txBody>
      </p:sp>
      <p:sp>
        <p:nvSpPr>
          <p:cNvPr id="3" name="Content Placeholder 2"/>
          <p:cNvSpPr>
            <a:spLocks noGrp="1"/>
          </p:cNvSpPr>
          <p:nvPr>
            <p:ph sz="half" idx="1"/>
          </p:nvPr>
        </p:nvSpPr>
        <p:spPr/>
        <p:txBody>
          <a:bodyPr/>
          <a:lstStyle/>
          <a:p>
            <a:r>
              <a:rPr lang="en-US" dirty="0" smtClean="0"/>
              <a:t>Anthony Burns had escaped from Virginia to Boston in 1854. When he was recaptured, a large crowd attempted to rescue him but failed. Reportedly, 50,000 Bostonians watched him returned to slavery.</a:t>
            </a:r>
            <a:endParaRPr lang="en-US" dirty="0"/>
          </a:p>
        </p:txBody>
      </p:sp>
      <p:pic>
        <p:nvPicPr>
          <p:cNvPr id="5" name="Content Placeholder 4"/>
          <p:cNvPicPr>
            <a:picLocks noGrp="1" noChangeAspect="1"/>
          </p:cNvPicPr>
          <p:nvPr>
            <p:ph sz="half" idx="2"/>
          </p:nvPr>
        </p:nvPicPr>
        <p:blipFill rotWithShape="1">
          <a:blip r:embed="rId3"/>
          <a:srcRect b="8420"/>
          <a:stretch/>
        </p:blipFill>
        <p:spPr>
          <a:xfrm>
            <a:off x="4876798" y="1600198"/>
            <a:ext cx="3450431" cy="5236415"/>
          </a:xfrm>
          <a:prstGeom prst="rect">
            <a:avLst/>
          </a:prstGeom>
        </p:spPr>
      </p:pic>
    </p:spTree>
    <p:extLst>
      <p:ext uri="{BB962C8B-B14F-4D97-AF65-F5344CB8AC3E}">
        <p14:creationId xmlns:p14="http://schemas.microsoft.com/office/powerpoint/2010/main" val="231873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 y="-9"/>
            <a:ext cx="9130475" cy="6834188"/>
          </a:xfrm>
          <a:prstGeom prst="rect">
            <a:avLst/>
          </a:prstGeom>
        </p:spPr>
      </p:pic>
    </p:spTree>
    <p:extLst>
      <p:ext uri="{BB962C8B-B14F-4D97-AF65-F5344CB8AC3E}">
        <p14:creationId xmlns:p14="http://schemas.microsoft.com/office/powerpoint/2010/main" val="2229098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Douglass: “The True Remedy for the Fugitive Slave Bill”</a:t>
            </a:r>
            <a:endParaRPr lang="en-US" dirty="0"/>
          </a:p>
        </p:txBody>
      </p:sp>
      <p:sp>
        <p:nvSpPr>
          <p:cNvPr id="6" name="Content Placeholder 5"/>
          <p:cNvSpPr>
            <a:spLocks noGrp="1"/>
          </p:cNvSpPr>
          <p:nvPr>
            <p:ph idx="1"/>
          </p:nvPr>
        </p:nvSpPr>
        <p:spPr/>
        <p:txBody>
          <a:bodyPr>
            <a:normAutofit lnSpcReduction="10000"/>
          </a:bodyPr>
          <a:lstStyle/>
          <a:p>
            <a:r>
              <a:rPr lang="en-US" dirty="0" smtClean="0"/>
              <a:t>Following the Anthony Burns recapture, 1854:</a:t>
            </a:r>
          </a:p>
          <a:p>
            <a:pPr lvl="1"/>
            <a:r>
              <a:rPr lang="en-US" dirty="0" smtClean="0"/>
              <a:t>“A good revolver, a steady hand, and a determination to shoot down any man attempting to kidnap. Let every colored man make up his mind to this and live by it, and if needs be, die by it. This will put an end to kidnapping and to slaveholding, too.”</a:t>
            </a:r>
          </a:p>
          <a:p>
            <a:pPr lvl="1"/>
            <a:r>
              <a:rPr lang="en-US" dirty="0" smtClean="0"/>
              <a:t>“Oh! That we had a little more of the manly indifference to death which characterized the Heroes of the American Revolution.”</a:t>
            </a:r>
            <a:endParaRPr lang="en-US" dirty="0"/>
          </a:p>
        </p:txBody>
      </p:sp>
    </p:spTree>
    <p:extLst>
      <p:ext uri="{BB962C8B-B14F-4D97-AF65-F5344CB8AC3E}">
        <p14:creationId xmlns:p14="http://schemas.microsoft.com/office/powerpoint/2010/main" val="261575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John Brown and the Harper’s Ferry Raid 1859</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John Brown’s longstanding hatred of slavery grew into a conviction that it was his duty to attempt to launch and lead a slave revolution.</a:t>
            </a:r>
          </a:p>
          <a:p>
            <a:r>
              <a:rPr lang="en-US" dirty="0" smtClean="0"/>
              <a:t>Despite his personal eccentricities, he convinced some leading opponents of slavery to support him, though he didn’t reveal his plan’s specifics to them.</a:t>
            </a:r>
          </a:p>
          <a:p>
            <a:r>
              <a:rPr lang="en-US" dirty="0" smtClean="0"/>
              <a:t>Frederick Douglass was one of the “Secret Six” who backed Brown.</a:t>
            </a:r>
            <a:endParaRPr lang="en-US" dirty="0"/>
          </a:p>
        </p:txBody>
      </p:sp>
      <p:pic>
        <p:nvPicPr>
          <p:cNvPr id="7" name="Content Placeholder 6"/>
          <p:cNvPicPr>
            <a:picLocks noGrp="1" noChangeAspect="1"/>
          </p:cNvPicPr>
          <p:nvPr>
            <p:ph sz="half" idx="2"/>
          </p:nvPr>
        </p:nvPicPr>
        <p:blipFill>
          <a:blip r:embed="rId3"/>
          <a:stretch>
            <a:fillRect/>
          </a:stretch>
        </p:blipFill>
        <p:spPr>
          <a:xfrm>
            <a:off x="4891872" y="1600200"/>
            <a:ext cx="3551256" cy="4525963"/>
          </a:xfrm>
          <a:prstGeom prst="rect">
            <a:avLst/>
          </a:prstGeom>
        </p:spPr>
      </p:pic>
    </p:spTree>
    <p:extLst>
      <p:ext uri="{BB962C8B-B14F-4D97-AF65-F5344CB8AC3E}">
        <p14:creationId xmlns:p14="http://schemas.microsoft.com/office/powerpoint/2010/main" val="176577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John Brown and the Harper’s Ferry Raid 1859</a:t>
            </a:r>
          </a:p>
        </p:txBody>
      </p:sp>
      <p:sp>
        <p:nvSpPr>
          <p:cNvPr id="3" name="Content Placeholder 2"/>
          <p:cNvSpPr>
            <a:spLocks noGrp="1"/>
          </p:cNvSpPr>
          <p:nvPr>
            <p:ph sz="half" idx="1"/>
          </p:nvPr>
        </p:nvSpPr>
        <p:spPr>
          <a:xfrm>
            <a:off x="0" y="1129352"/>
            <a:ext cx="4343400" cy="5486400"/>
          </a:xfrm>
        </p:spPr>
        <p:txBody>
          <a:bodyPr>
            <a:normAutofit fontScale="85000" lnSpcReduction="20000"/>
          </a:bodyPr>
          <a:lstStyle/>
          <a:p>
            <a:r>
              <a:rPr lang="en-US" dirty="0" smtClean="0"/>
              <a:t>In October 1859, Brown and a handful of associates launched a raid on a U.S. armory in northern Virginia, hoping to provoke a slave uprising.</a:t>
            </a:r>
          </a:p>
          <a:p>
            <a:r>
              <a:rPr lang="en-US" dirty="0" smtClean="0"/>
              <a:t>In about two days, U.S. troops crushed the uprising and captured Brown.</a:t>
            </a:r>
          </a:p>
          <a:p>
            <a:r>
              <a:rPr lang="en-US" dirty="0" smtClean="0"/>
              <a:t>Before Brown was executed, he became a hero to many in the North for his display of courage and commitment in opposing the “slave power.”</a:t>
            </a:r>
          </a:p>
          <a:p>
            <a:r>
              <a:rPr lang="en-US" dirty="0" smtClean="0"/>
              <a:t>A year later, Abraham Lincoln was elected President. Eleven states seceded and the Civil War began in April 1861.</a:t>
            </a:r>
            <a:endParaRPr lang="en-US" dirty="0"/>
          </a:p>
        </p:txBody>
      </p:sp>
      <p:pic>
        <p:nvPicPr>
          <p:cNvPr id="5" name="Content Placeholder 4"/>
          <p:cNvPicPr>
            <a:picLocks noGrp="1" noChangeAspect="1"/>
          </p:cNvPicPr>
          <p:nvPr>
            <p:ph sz="half" idx="2"/>
          </p:nvPr>
        </p:nvPicPr>
        <p:blipFill>
          <a:blip r:embed="rId3"/>
          <a:stretch>
            <a:fillRect/>
          </a:stretch>
        </p:blipFill>
        <p:spPr>
          <a:xfrm>
            <a:off x="4376737" y="1155510"/>
            <a:ext cx="4767263" cy="3155061"/>
          </a:xfrm>
          <a:prstGeom prst="rect">
            <a:avLst/>
          </a:prstGeom>
        </p:spPr>
      </p:pic>
      <p:sp>
        <p:nvSpPr>
          <p:cNvPr id="4" name="TextBox 3"/>
          <p:cNvSpPr txBox="1"/>
          <p:nvPr/>
        </p:nvSpPr>
        <p:spPr>
          <a:xfrm>
            <a:off x="4495800" y="4754881"/>
            <a:ext cx="4648199" cy="923330"/>
          </a:xfrm>
          <a:prstGeom prst="rect">
            <a:avLst/>
          </a:prstGeom>
          <a:noFill/>
        </p:spPr>
        <p:txBody>
          <a:bodyPr wrap="square" rtlCol="0">
            <a:spAutoFit/>
          </a:bodyPr>
          <a:lstStyle/>
          <a:p>
            <a:r>
              <a:rPr lang="en-US" dirty="0" smtClean="0"/>
              <a:t>U.S. Marines led by Colonel Robert E. Lee smash down the entrance to the arsenal where</a:t>
            </a:r>
          </a:p>
          <a:p>
            <a:r>
              <a:rPr lang="en-US" dirty="0" smtClean="0"/>
              <a:t>John Brown and the other raiders had seized.</a:t>
            </a:r>
            <a:endParaRPr lang="en-US" dirty="0"/>
          </a:p>
        </p:txBody>
      </p:sp>
    </p:spTree>
    <p:extLst>
      <p:ext uri="{BB962C8B-B14F-4D97-AF65-F5344CB8AC3E}">
        <p14:creationId xmlns:p14="http://schemas.microsoft.com/office/powerpoint/2010/main" val="400122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19</a:t>
            </a:r>
            <a:r>
              <a:rPr lang="en-US" baseline="30000" dirty="0" smtClean="0"/>
              <a:t>th</a:t>
            </a:r>
            <a:r>
              <a:rPr lang="en-US" dirty="0" smtClean="0"/>
              <a:t> Century America</a:t>
            </a:r>
            <a:endParaRPr lang="en-US" dirty="0"/>
          </a:p>
        </p:txBody>
      </p:sp>
      <p:sp>
        <p:nvSpPr>
          <p:cNvPr id="3" name="Content Placeholder 2"/>
          <p:cNvSpPr>
            <a:spLocks noGrp="1"/>
          </p:cNvSpPr>
          <p:nvPr>
            <p:ph idx="1"/>
          </p:nvPr>
        </p:nvSpPr>
        <p:spPr/>
        <p:txBody>
          <a:bodyPr/>
          <a:lstStyle/>
          <a:p>
            <a:r>
              <a:rPr lang="en-US" dirty="0" smtClean="0"/>
              <a:t>Demography</a:t>
            </a:r>
          </a:p>
          <a:p>
            <a:pPr lvl="1"/>
            <a:r>
              <a:rPr lang="en-US" dirty="0" smtClean="0"/>
              <a:t>Average lifetime number of births for women of childbearing age.</a:t>
            </a:r>
          </a:p>
          <a:p>
            <a:pPr lvl="2"/>
            <a:r>
              <a:rPr lang="en-US" dirty="0" smtClean="0"/>
              <a:t>1800: 7.04</a:t>
            </a:r>
          </a:p>
          <a:p>
            <a:pPr lvl="2"/>
            <a:r>
              <a:rPr lang="en-US" dirty="0" smtClean="0"/>
              <a:t>1900: 3.56</a:t>
            </a:r>
          </a:p>
          <a:p>
            <a:pPr lvl="2"/>
            <a:r>
              <a:rPr lang="en-US" dirty="0" smtClean="0"/>
              <a:t>[1960: 3.53]</a:t>
            </a:r>
          </a:p>
          <a:p>
            <a:pPr lvl="2"/>
            <a:r>
              <a:rPr lang="en-US" dirty="0" smtClean="0"/>
              <a:t>[2000: 2.05]</a:t>
            </a:r>
          </a:p>
          <a:p>
            <a:r>
              <a:rPr lang="en-US" dirty="0" smtClean="0"/>
              <a:t>What implications for women’s lives and women’s public activism?</a:t>
            </a:r>
            <a:endParaRPr lang="en-US" dirty="0"/>
          </a:p>
        </p:txBody>
      </p:sp>
    </p:spTree>
    <p:extLst>
      <p:ext uri="{BB962C8B-B14F-4D97-AF65-F5344CB8AC3E}">
        <p14:creationId xmlns:p14="http://schemas.microsoft.com/office/powerpoint/2010/main" val="4029785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“Separate Spheres” for Men and Women?</a:t>
            </a:r>
            <a:endParaRPr lang="en-US" dirty="0"/>
          </a:p>
        </p:txBody>
      </p:sp>
      <p:sp>
        <p:nvSpPr>
          <p:cNvPr id="3" name="Content Placeholder 2"/>
          <p:cNvSpPr>
            <a:spLocks noGrp="1"/>
          </p:cNvSpPr>
          <p:nvPr>
            <p:ph idx="1"/>
          </p:nvPr>
        </p:nvSpPr>
        <p:spPr>
          <a:xfrm>
            <a:off x="228600" y="1371600"/>
            <a:ext cx="8763000" cy="5334000"/>
          </a:xfrm>
        </p:spPr>
        <p:txBody>
          <a:bodyPr>
            <a:normAutofit fontScale="77500" lnSpcReduction="20000"/>
          </a:bodyPr>
          <a:lstStyle/>
          <a:p>
            <a:r>
              <a:rPr lang="en-US" sz="3400" dirty="0"/>
              <a:t>“In no country has such constant care been taken as in America to trace two clearly distinct lines of action for the two sexes and to make them keep pace one with the other, but in two pathways that are always different. American women never manage the outward concerns of the family or conduct a business or take a part in political life; nor are they, on the other hand, ever compelled to perform the rough labor of the fields or to make any of those laborious efforts which demand the exertion of physical strength. No families are so poor as to form an exception to this rule. If, on the one hand, an American woman cannot escape from the quiet circle of domestic employments, she is never forced, on the other, to go beyond it.”--Alexis de Tocqueville</a:t>
            </a:r>
            <a:r>
              <a:rPr lang="en-US" b="1" dirty="0"/>
              <a:t/>
            </a:r>
            <a:br>
              <a:rPr lang="en-US" b="1" dirty="0"/>
            </a:br>
            <a:r>
              <a:rPr lang="en-US" sz="2800" u="sng" dirty="0">
                <a:hlinkClick r:id="rId3"/>
              </a:rPr>
              <a:t>more from Tocqueville about American </a:t>
            </a:r>
            <a:r>
              <a:rPr lang="en-US" sz="2800" u="sng" dirty="0" smtClean="0">
                <a:hlinkClick r:id="rId3"/>
              </a:rPr>
              <a:t>women</a:t>
            </a:r>
            <a:r>
              <a:rPr lang="en-US" sz="2800" dirty="0" smtClean="0">
                <a:hlinkClick r:id="rId3"/>
              </a:rPr>
              <a:t> </a:t>
            </a:r>
            <a:endParaRPr lang="en-US" sz="2800" dirty="0" smtClean="0"/>
          </a:p>
          <a:p>
            <a:r>
              <a:rPr lang="en-US" dirty="0" smtClean="0"/>
              <a:t>Was Tocqueville correct?</a:t>
            </a:r>
          </a:p>
        </p:txBody>
      </p:sp>
    </p:spTree>
    <p:extLst>
      <p:ext uri="{BB962C8B-B14F-4D97-AF65-F5344CB8AC3E}">
        <p14:creationId xmlns:p14="http://schemas.microsoft.com/office/powerpoint/2010/main" val="2664013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“Nature”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Cult of True Womanhood” (the title of an influential article published in 1966 by historian  Barbara Welter) described a set of nineteenth-century assumptions about women’s inherent nature.</a:t>
            </a:r>
          </a:p>
          <a:p>
            <a:pPr lvl="1"/>
            <a:r>
              <a:rPr lang="en-US" dirty="0" smtClean="0"/>
              <a:t>Piety</a:t>
            </a:r>
          </a:p>
          <a:p>
            <a:pPr lvl="1"/>
            <a:r>
              <a:rPr lang="en-US" dirty="0" smtClean="0"/>
              <a:t>Purity</a:t>
            </a:r>
          </a:p>
          <a:p>
            <a:pPr lvl="1"/>
            <a:r>
              <a:rPr lang="en-US" dirty="0" smtClean="0"/>
              <a:t>Domesticity</a:t>
            </a:r>
          </a:p>
          <a:p>
            <a:pPr lvl="1"/>
            <a:r>
              <a:rPr lang="en-US" dirty="0" smtClean="0"/>
              <a:t>Submissiveness</a:t>
            </a:r>
          </a:p>
          <a:p>
            <a:r>
              <a:rPr lang="en-US" dirty="0" smtClean="0"/>
              <a:t>Which women might this apply to? </a:t>
            </a:r>
          </a:p>
          <a:p>
            <a:r>
              <a:rPr lang="en-US" dirty="0" smtClean="0"/>
              <a:t>Did women’s lives actually fit these prescriptions for them?</a:t>
            </a:r>
            <a:endParaRPr lang="en-US" dirty="0"/>
          </a:p>
        </p:txBody>
      </p:sp>
    </p:spTree>
    <p:extLst>
      <p:ext uri="{BB962C8B-B14F-4D97-AF65-F5344CB8AC3E}">
        <p14:creationId xmlns:p14="http://schemas.microsoft.com/office/powerpoint/2010/main" val="1912684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the Women’s Rights Movement: Religious Revivalism</a:t>
            </a:r>
            <a:endParaRPr lang="en-US" dirty="0"/>
          </a:p>
        </p:txBody>
      </p:sp>
      <p:sp>
        <p:nvSpPr>
          <p:cNvPr id="3" name="Content Placeholder 2"/>
          <p:cNvSpPr>
            <a:spLocks noGrp="1"/>
          </p:cNvSpPr>
          <p:nvPr>
            <p:ph idx="1"/>
          </p:nvPr>
        </p:nvSpPr>
        <p:spPr/>
        <p:txBody>
          <a:bodyPr/>
          <a:lstStyle/>
          <a:p>
            <a:r>
              <a:rPr lang="en-US" dirty="0" smtClean="0"/>
              <a:t>The Second Great Awakening 1820s-30s</a:t>
            </a:r>
          </a:p>
          <a:p>
            <a:pPr lvl="1"/>
            <a:r>
              <a:rPr lang="en-US" dirty="0" smtClean="0"/>
              <a:t>Conscience and Salvation</a:t>
            </a:r>
          </a:p>
          <a:p>
            <a:pPr lvl="1"/>
            <a:r>
              <a:rPr lang="en-US" dirty="0" smtClean="0"/>
              <a:t>“</a:t>
            </a:r>
            <a:r>
              <a:rPr lang="en-US" dirty="0"/>
              <a:t>Be ye therefore perfect, even as your Father which is in heaven is perfect</a:t>
            </a:r>
            <a:r>
              <a:rPr lang="en-US" dirty="0" smtClean="0"/>
              <a:t>.”</a:t>
            </a:r>
          </a:p>
          <a:p>
            <a:pPr lvl="1"/>
            <a:r>
              <a:rPr lang="en-US" dirty="0" smtClean="0"/>
              <a:t>Male ministers, female congregations</a:t>
            </a:r>
          </a:p>
          <a:p>
            <a:pPr marL="457200" lvl="1" indent="0">
              <a:buNone/>
            </a:pPr>
            <a:endParaRPr lang="en-US" dirty="0" smtClean="0"/>
          </a:p>
          <a:p>
            <a:pPr marL="457200" lvl="1" indent="0">
              <a:buNone/>
            </a:pPr>
            <a:r>
              <a:rPr lang="en-US" dirty="0" smtClean="0"/>
              <a:t>At right: Open-air revival </a:t>
            </a:r>
          </a:p>
          <a:p>
            <a:pPr marL="457200" lvl="1" indent="0">
              <a:buNone/>
            </a:pPr>
            <a:r>
              <a:rPr lang="en-US" dirty="0" smtClean="0"/>
              <a:t>Meeting.</a:t>
            </a:r>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97255"/>
            <a:ext cx="38100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960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the Women’s Rights Movement (continued)</a:t>
            </a:r>
            <a:endParaRPr lang="en-US" dirty="0"/>
          </a:p>
        </p:txBody>
      </p:sp>
      <p:sp>
        <p:nvSpPr>
          <p:cNvPr id="3" name="Content Placeholder 2"/>
          <p:cNvSpPr>
            <a:spLocks noGrp="1"/>
          </p:cNvSpPr>
          <p:nvPr>
            <p:ph sz="half" idx="1"/>
          </p:nvPr>
        </p:nvSpPr>
        <p:spPr>
          <a:xfrm>
            <a:off x="457200" y="1600200"/>
            <a:ext cx="4343400" cy="4525963"/>
          </a:xfrm>
        </p:spPr>
        <p:txBody>
          <a:bodyPr>
            <a:normAutofit lnSpcReduction="10000"/>
          </a:bodyPr>
          <a:lstStyle/>
          <a:p>
            <a:r>
              <a:rPr lang="en-US" dirty="0" smtClean="0"/>
              <a:t>Temperance</a:t>
            </a:r>
          </a:p>
          <a:p>
            <a:r>
              <a:rPr lang="en-US" dirty="0" smtClean="0"/>
              <a:t>Antislavery</a:t>
            </a:r>
          </a:p>
          <a:p>
            <a:pPr lvl="1"/>
            <a:r>
              <a:rPr lang="en-US" dirty="0" smtClean="0"/>
              <a:t>At right: Notable women in the abolitionist and women’s rights movements of the 19th century. </a:t>
            </a:r>
            <a:r>
              <a:rPr lang="en-US" dirty="0" err="1" smtClean="0"/>
              <a:t>Lucretia</a:t>
            </a:r>
            <a:r>
              <a:rPr lang="en-US" dirty="0" smtClean="0"/>
              <a:t> Mott, Grace Greenwood, Elizabeth Cady Stanton, Anna Dickinson, Mary Livermore, Susan B. Anthony, and Lydia Maria Child.</a:t>
            </a:r>
          </a:p>
          <a:p>
            <a:endParaRPr lang="en-US" dirty="0"/>
          </a:p>
        </p:txBody>
      </p:sp>
      <p:sp>
        <p:nvSpPr>
          <p:cNvPr id="4" name="Content Placeholder 3"/>
          <p:cNvSpPr>
            <a:spLocks noGrp="1"/>
          </p:cNvSpPr>
          <p:nvPr>
            <p:ph sz="half" idx="2"/>
          </p:nvPr>
        </p:nvSpPr>
        <p:spPr>
          <a:xfrm>
            <a:off x="5105400" y="1600200"/>
            <a:ext cx="4038600" cy="4525963"/>
          </a:xfrm>
        </p:spPr>
        <p:txBody>
          <a:bodyPr>
            <a:normAutofit lnSpcReduction="10000"/>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8" y="1600200"/>
            <a:ext cx="4321218"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068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second discussion forum closes on Tuesday, May 12 at 11:59 p.m.</a:t>
            </a:r>
          </a:p>
          <a:p>
            <a:r>
              <a:rPr lang="en-US" dirty="0" smtClean="0"/>
              <a:t>The third discussion forum question (on Cady Stanton and the women’s rights movement) </a:t>
            </a:r>
            <a:r>
              <a:rPr lang="en-US" dirty="0" smtClean="0"/>
              <a:t>is now available on Blackboard. The deadline for posts is 11:59 p.m. </a:t>
            </a:r>
            <a:r>
              <a:rPr lang="en-US" smtClean="0"/>
              <a:t>May 28.</a:t>
            </a:r>
            <a:endParaRPr lang="en-US" dirty="0" smtClean="0"/>
          </a:p>
          <a:p>
            <a:r>
              <a:rPr lang="en-US" dirty="0" smtClean="0"/>
              <a:t>Study questions on Vivian </a:t>
            </a:r>
            <a:r>
              <a:rPr lang="en-US" dirty="0" err="1" smtClean="0"/>
              <a:t>Gornick</a:t>
            </a:r>
            <a:r>
              <a:rPr lang="en-US" dirty="0" smtClean="0"/>
              <a:t>, The Solitude of Self, are now online </a:t>
            </a:r>
            <a:r>
              <a:rPr lang="en-US" dirty="0" smtClean="0">
                <a:hlinkClick r:id="rId3"/>
              </a:rPr>
              <a:t>here.</a:t>
            </a:r>
            <a:endParaRPr lang="en-US" dirty="0" smtClean="0"/>
          </a:p>
          <a:p>
            <a:r>
              <a:rPr lang="en-US" dirty="0" smtClean="0"/>
              <a:t>We’re hoping to have your midterms graded and ready to return to you in class on Tuesday (May 12).</a:t>
            </a:r>
          </a:p>
        </p:txBody>
      </p:sp>
    </p:spTree>
    <p:extLst>
      <p:ext uri="{BB962C8B-B14F-4D97-AF65-F5344CB8AC3E}">
        <p14:creationId xmlns:p14="http://schemas.microsoft.com/office/powerpoint/2010/main" val="402338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the Women’s Rights Movement: Moral Reform</a:t>
            </a:r>
            <a:endParaRPr lang="en-US" dirty="0"/>
          </a:p>
        </p:txBody>
      </p:sp>
      <p:sp>
        <p:nvSpPr>
          <p:cNvPr id="5" name="Content Placeholder 4"/>
          <p:cNvSpPr>
            <a:spLocks noGrp="1"/>
          </p:cNvSpPr>
          <p:nvPr>
            <p:ph idx="1"/>
          </p:nvPr>
        </p:nvSpPr>
        <p:spPr/>
        <p:txBody>
          <a:bodyPr/>
          <a:lstStyle/>
          <a:p>
            <a:r>
              <a:rPr lang="en-US" dirty="0" smtClean="0"/>
              <a:t>Anti-prostitution movement</a:t>
            </a:r>
          </a:p>
          <a:p>
            <a:pPr lvl="1"/>
            <a:r>
              <a:rPr lang="en-US" dirty="0" smtClean="0"/>
              <a:t>Middle-class women in public roles</a:t>
            </a:r>
          </a:p>
          <a:p>
            <a:pPr lvl="1"/>
            <a:r>
              <a:rPr lang="en-US" dirty="0" smtClean="0"/>
              <a:t>Criticizing male behavior</a:t>
            </a:r>
          </a:p>
          <a:p>
            <a:pPr lvl="1"/>
            <a:r>
              <a:rPr lang="en-US" dirty="0" smtClean="0"/>
              <a:t>Women’s solidarity across class and cultural divides</a:t>
            </a:r>
            <a:endParaRPr lang="en-US" dirty="0"/>
          </a:p>
        </p:txBody>
      </p:sp>
      <p:pic>
        <p:nvPicPr>
          <p:cNvPr id="1029" name="Picture 5" descr="certificate from the American Female Guardian Society and Home for the Friendless issued in 1857. The New York Female Moral Reform Society organized the home to assist women to reform sexual morals and behavi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14800"/>
            <a:ext cx="67033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37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Sources of the Women’s Rights Movement: Solidarity and Sisterhood</a:t>
            </a:r>
            <a:endParaRPr lang="en-US" dirty="0"/>
          </a:p>
        </p:txBody>
      </p:sp>
      <p:sp>
        <p:nvSpPr>
          <p:cNvPr id="10" name="Text Placeholder 9"/>
          <p:cNvSpPr>
            <a:spLocks noGrp="1"/>
          </p:cNvSpPr>
          <p:nvPr>
            <p:ph type="body" idx="1"/>
          </p:nvPr>
        </p:nvSpPr>
        <p:spPr/>
        <p:txBody>
          <a:bodyPr/>
          <a:lstStyle/>
          <a:p>
            <a:endParaRPr lang="en-US"/>
          </a:p>
        </p:txBody>
      </p:sp>
      <p:sp>
        <p:nvSpPr>
          <p:cNvPr id="8" name="Content Placeholder 7"/>
          <p:cNvSpPr>
            <a:spLocks noGrp="1"/>
          </p:cNvSpPr>
          <p:nvPr>
            <p:ph sz="half" idx="2"/>
          </p:nvPr>
        </p:nvSpPr>
        <p:spPr/>
        <p:txBody>
          <a:bodyPr/>
          <a:lstStyle/>
          <a:p>
            <a:r>
              <a:rPr lang="en-US" dirty="0" smtClean="0"/>
              <a:t>Women’s Friendships and Social Activism</a:t>
            </a:r>
          </a:p>
          <a:p>
            <a:r>
              <a:rPr lang="en-US" dirty="0" smtClean="0"/>
              <a:t>“Boston Marriages”</a:t>
            </a:r>
          </a:p>
          <a:p>
            <a:r>
              <a:rPr lang="en-US" dirty="0" smtClean="0"/>
              <a:t>The L-Word: Does it matter?</a:t>
            </a:r>
            <a:endParaRPr lang="en-US" dirty="0"/>
          </a:p>
        </p:txBody>
      </p:sp>
      <p:sp>
        <p:nvSpPr>
          <p:cNvPr id="11" name="Text Placeholder 10"/>
          <p:cNvSpPr>
            <a:spLocks noGrp="1"/>
          </p:cNvSpPr>
          <p:nvPr>
            <p:ph type="body" sz="quarter" idx="3"/>
          </p:nvPr>
        </p:nvSpPr>
        <p:spPr/>
        <p:txBody>
          <a:bodyPr>
            <a:normAutofit fontScale="92500" lnSpcReduction="20000"/>
          </a:bodyPr>
          <a:lstStyle/>
          <a:p>
            <a:r>
              <a:rPr lang="en-US" dirty="0" smtClean="0"/>
              <a:t>Susan B. Anthony—Elizabeth Cady Stanton’s </a:t>
            </a:r>
            <a:r>
              <a:rPr lang="en-US" dirty="0" err="1" smtClean="0"/>
              <a:t>bff</a:t>
            </a:r>
            <a:endParaRPr lang="en-US" dirty="0"/>
          </a:p>
        </p:txBody>
      </p:sp>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181600" y="2279073"/>
            <a:ext cx="335047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666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and Abolitionism</a:t>
            </a:r>
            <a:endParaRPr lang="en-US" dirty="0"/>
          </a:p>
        </p:txBody>
      </p:sp>
      <p:sp>
        <p:nvSpPr>
          <p:cNvPr id="3" name="Text Placeholder 2"/>
          <p:cNvSpPr>
            <a:spLocks noGrp="1"/>
          </p:cNvSpPr>
          <p:nvPr>
            <p:ph type="body" idx="1"/>
          </p:nvPr>
        </p:nvSpPr>
        <p:spPr/>
        <p:txBody>
          <a:bodyPr>
            <a:normAutofit fontScale="92500" lnSpcReduction="20000"/>
          </a:bodyPr>
          <a:lstStyle/>
          <a:p>
            <a:pPr algn="ctr"/>
            <a:r>
              <a:rPr lang="en-US" dirty="0" smtClean="0"/>
              <a:t>Women’s Role and Women’s Rights</a:t>
            </a:r>
            <a:endParaRPr lang="en-US" dirty="0"/>
          </a:p>
        </p:txBody>
      </p:sp>
      <p:sp>
        <p:nvSpPr>
          <p:cNvPr id="4" name="Content Placeholder 3"/>
          <p:cNvSpPr>
            <a:spLocks noGrp="1"/>
          </p:cNvSpPr>
          <p:nvPr>
            <p:ph sz="half" idx="2"/>
          </p:nvPr>
        </p:nvSpPr>
        <p:spPr>
          <a:xfrm>
            <a:off x="152400" y="2174874"/>
            <a:ext cx="4800600" cy="4530725"/>
          </a:xfrm>
        </p:spPr>
        <p:txBody>
          <a:bodyPr>
            <a:normAutofit lnSpcReduction="10000"/>
          </a:bodyPr>
          <a:lstStyle/>
          <a:p>
            <a:r>
              <a:rPr lang="en-US" dirty="0" smtClean="0"/>
              <a:t>The Grimke Sisters: Wealthy and Powerful South Carolina Slaveholding Family</a:t>
            </a:r>
          </a:p>
          <a:p>
            <a:r>
              <a:rPr lang="en-US" dirty="0" smtClean="0"/>
              <a:t>Conversion and Commitment to Anti-Slavery</a:t>
            </a:r>
          </a:p>
          <a:p>
            <a:r>
              <a:rPr lang="en-US" dirty="0" smtClean="0"/>
              <a:t>Controversy over Angelina Grimke as </a:t>
            </a:r>
            <a:r>
              <a:rPr lang="en-US" dirty="0"/>
              <a:t>anti-slavery lecturer: </a:t>
            </a:r>
            <a:r>
              <a:rPr lang="en-US" dirty="0" smtClean="0"/>
              <a:t>“The </a:t>
            </a:r>
            <a:r>
              <a:rPr lang="en-US" dirty="0"/>
              <a:t>time to assert a right is the time when that right is denied.”</a:t>
            </a:r>
            <a:endParaRPr lang="en-US" dirty="0" smtClean="0"/>
          </a:p>
          <a:p>
            <a:r>
              <a:rPr lang="en-US" dirty="0" smtClean="0"/>
              <a:t>1840: American Anti-Slavery Society divides over women’s roles</a:t>
            </a:r>
            <a:endParaRPr lang="en-US" dirty="0"/>
          </a:p>
        </p:txBody>
      </p:sp>
      <p:sp>
        <p:nvSpPr>
          <p:cNvPr id="5" name="Text Placeholder 4"/>
          <p:cNvSpPr>
            <a:spLocks noGrp="1"/>
          </p:cNvSpPr>
          <p:nvPr>
            <p:ph type="body" sz="quarter" idx="3"/>
          </p:nvPr>
        </p:nvSpPr>
        <p:spPr>
          <a:xfrm>
            <a:off x="5105400" y="1535113"/>
            <a:ext cx="3733800" cy="639762"/>
          </a:xfrm>
        </p:spPr>
        <p:txBody>
          <a:bodyPr/>
          <a:lstStyle/>
          <a:p>
            <a:r>
              <a:rPr lang="en-US" dirty="0" smtClean="0"/>
              <a:t>Sarah and Angelina Grimke</a:t>
            </a:r>
            <a:endParaRPr lang="en-US" dirty="0"/>
          </a:p>
        </p:txBody>
      </p:sp>
      <p:sp>
        <p:nvSpPr>
          <p:cNvPr id="6" name="Content Placeholder 5"/>
          <p:cNvSpPr>
            <a:spLocks noGrp="1"/>
          </p:cNvSpPr>
          <p:nvPr>
            <p:ph sz="quarter" idx="4"/>
          </p:nvPr>
        </p:nvSpPr>
        <p:spPr>
          <a:xfrm>
            <a:off x="5105400" y="2174875"/>
            <a:ext cx="3581400" cy="3951288"/>
          </a:xfr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46465"/>
            <a:ext cx="3623890"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442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Elizabeth Cady Stanton 1815-1902</a:t>
            </a:r>
            <a:endParaRPr lang="en-US" dirty="0"/>
          </a:p>
        </p:txBody>
      </p:sp>
      <p:sp>
        <p:nvSpPr>
          <p:cNvPr id="3" name="Text Placeholder 2"/>
          <p:cNvSpPr>
            <a:spLocks noGrp="1"/>
          </p:cNvSpPr>
          <p:nvPr>
            <p:ph type="body" idx="1"/>
          </p:nvPr>
        </p:nvSpPr>
        <p:spPr/>
        <p:txBody>
          <a:bodyPr/>
          <a:lstStyle/>
          <a:p>
            <a:r>
              <a:rPr lang="en-US" dirty="0" smtClean="0"/>
              <a:t>Becoming Elizabeth Cady</a:t>
            </a:r>
            <a:endParaRPr lang="en-US" dirty="0"/>
          </a:p>
        </p:txBody>
      </p:sp>
      <p:sp>
        <p:nvSpPr>
          <p:cNvPr id="4" name="Content Placeholder 3"/>
          <p:cNvSpPr>
            <a:spLocks noGrp="1"/>
          </p:cNvSpPr>
          <p:nvPr>
            <p:ph sz="half" idx="2"/>
          </p:nvPr>
        </p:nvSpPr>
        <p:spPr/>
        <p:txBody>
          <a:bodyPr/>
          <a:lstStyle/>
          <a:p>
            <a:r>
              <a:rPr lang="en-US" dirty="0" smtClean="0"/>
              <a:t>Privilege and Limitations</a:t>
            </a:r>
          </a:p>
          <a:p>
            <a:r>
              <a:rPr lang="en-US" dirty="0" smtClean="0"/>
              <a:t>Education for what?</a:t>
            </a:r>
          </a:p>
          <a:p>
            <a:r>
              <a:rPr lang="en-US" dirty="0" smtClean="0"/>
              <a:t>An environment of conservatism and stirrings of reform</a:t>
            </a:r>
          </a:p>
          <a:p>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smtClean="0"/>
              <a:t>Cady Family Home, Jamestown, New York</a:t>
            </a:r>
            <a:endParaRPr lang="en-US" dirty="0"/>
          </a:p>
        </p:txBody>
      </p:sp>
      <p:pic>
        <p:nvPicPr>
          <p:cNvPr id="2050" name="Picture 2"/>
          <p:cNvPicPr>
            <a:picLocks noGrp="1" noChangeAspect="1" noChangeArrowheads="1"/>
          </p:cNvPicPr>
          <p:nvPr>
            <p:ph sz="quarter" idx="4"/>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88472" y="2290075"/>
            <a:ext cx="4754880" cy="3554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939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Mrs. Henry B. Stanton</a:t>
            </a:r>
            <a:endParaRPr lang="en-US" dirty="0"/>
          </a:p>
        </p:txBody>
      </p:sp>
      <p:sp>
        <p:nvSpPr>
          <p:cNvPr id="3" name="Content Placeholder 2"/>
          <p:cNvSpPr>
            <a:spLocks noGrp="1"/>
          </p:cNvSpPr>
          <p:nvPr>
            <p:ph sz="half" idx="1"/>
          </p:nvPr>
        </p:nvSpPr>
        <p:spPr/>
        <p:txBody>
          <a:bodyPr>
            <a:normAutofit lnSpcReduction="10000"/>
          </a:bodyPr>
          <a:lstStyle/>
          <a:p>
            <a:r>
              <a:rPr lang="en-US" sz="2400" dirty="0"/>
              <a:t>"We lived together without more than the normal matrimonial friction for more than half a century</a:t>
            </a:r>
            <a:r>
              <a:rPr lang="en-US" sz="2400" dirty="0" smtClean="0"/>
              <a:t>.“</a:t>
            </a:r>
            <a:endParaRPr lang="en-US" sz="2400" dirty="0"/>
          </a:p>
          <a:p>
            <a:pPr lvl="1"/>
            <a:r>
              <a:rPr lang="en-US" sz="2400" dirty="0"/>
              <a:t>Elizabeth Cady Stanton in her </a:t>
            </a:r>
            <a:r>
              <a:rPr lang="en-US" sz="2400" dirty="0" smtClean="0"/>
              <a:t>autobiography</a:t>
            </a:r>
          </a:p>
          <a:p>
            <a:pPr lvl="1"/>
            <a:r>
              <a:rPr lang="en-US" sz="2400" dirty="0"/>
              <a:t>“Henry greatly needs a humble, holy companion, and she needs the same.”</a:t>
            </a:r>
          </a:p>
          <a:p>
            <a:r>
              <a:rPr lang="en-US" sz="2400" dirty="0"/>
              <a:t>London Honeymoon</a:t>
            </a:r>
          </a:p>
          <a:p>
            <a:r>
              <a:rPr lang="en-US" sz="2400" dirty="0"/>
              <a:t>Building a </a:t>
            </a:r>
            <a:r>
              <a:rPr lang="en-US" sz="2400" dirty="0" smtClean="0"/>
              <a:t>family</a:t>
            </a:r>
            <a:endParaRPr lang="en-US" sz="2400" dirty="0"/>
          </a:p>
        </p:txBody>
      </p:sp>
      <p:sp>
        <p:nvSpPr>
          <p:cNvPr id="5" name="Content Placeholder 4"/>
          <p:cNvSpPr>
            <a:spLocks noGrp="1"/>
          </p:cNvSpPr>
          <p:nvPr>
            <p:ph sz="half" idx="2"/>
          </p:nvPr>
        </p:nvSpPr>
        <p:spPr/>
        <p:txBody>
          <a:bodyPr>
            <a:normAutofit lnSpcReduction="10000"/>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60596"/>
            <a:ext cx="2286000" cy="285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983475"/>
            <a:ext cx="2026448"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86387" y="5181600"/>
            <a:ext cx="1600200" cy="923330"/>
          </a:xfrm>
          <a:prstGeom prst="rect">
            <a:avLst/>
          </a:prstGeom>
          <a:noFill/>
        </p:spPr>
        <p:txBody>
          <a:bodyPr wrap="square" rtlCol="0">
            <a:spAutoFit/>
          </a:bodyPr>
          <a:lstStyle/>
          <a:p>
            <a:r>
              <a:rPr lang="en-US" dirty="0"/>
              <a:t>Henry </a:t>
            </a:r>
            <a:r>
              <a:rPr lang="en-US" dirty="0" smtClean="0"/>
              <a:t>Brewster</a:t>
            </a:r>
          </a:p>
          <a:p>
            <a:r>
              <a:rPr lang="en-US" dirty="0" smtClean="0"/>
              <a:t>Stanton </a:t>
            </a:r>
            <a:r>
              <a:rPr lang="en-US" dirty="0"/>
              <a:t>1840</a:t>
            </a:r>
          </a:p>
        </p:txBody>
      </p:sp>
    </p:spTree>
    <p:extLst>
      <p:ext uri="{BB962C8B-B14F-4D97-AF65-F5344CB8AC3E}">
        <p14:creationId xmlns:p14="http://schemas.microsoft.com/office/powerpoint/2010/main" val="3991209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Origins of the Women’s Rights Movement</a:t>
            </a:r>
            <a:endParaRPr lang="en-US" dirty="0"/>
          </a:p>
        </p:txBody>
      </p:sp>
      <p:sp>
        <p:nvSpPr>
          <p:cNvPr id="4" name="Content Placeholder 3"/>
          <p:cNvSpPr>
            <a:spLocks noGrp="1"/>
          </p:cNvSpPr>
          <p:nvPr>
            <p:ph sz="half" idx="1"/>
          </p:nvPr>
        </p:nvSpPr>
        <p:spPr>
          <a:xfrm>
            <a:off x="0" y="1600200"/>
            <a:ext cx="5105400" cy="4953000"/>
          </a:xfrm>
        </p:spPr>
        <p:txBody>
          <a:bodyPr>
            <a:normAutofit fontScale="77500" lnSpcReduction="20000"/>
          </a:bodyPr>
          <a:lstStyle/>
          <a:p>
            <a:r>
              <a:rPr lang="en-US" dirty="0" smtClean="0"/>
              <a:t>Seneca Falls: Domesticity and Activism</a:t>
            </a:r>
          </a:p>
          <a:p>
            <a:r>
              <a:rPr lang="en-US" dirty="0" smtClean="0"/>
              <a:t>The </a:t>
            </a:r>
            <a:r>
              <a:rPr lang="en-US" dirty="0" smtClean="0">
                <a:hlinkClick r:id="rId3"/>
              </a:rPr>
              <a:t>Declaration of Sentiments</a:t>
            </a:r>
            <a:endParaRPr lang="en-US" dirty="0" smtClean="0"/>
          </a:p>
          <a:p>
            <a:r>
              <a:rPr lang="en-US" dirty="0"/>
              <a:t>Preamble: We hold these truths to be self-evident: that all men and women are created equal; that they are endowed by their Creator with certain inalienable rights;</a:t>
            </a:r>
            <a:endParaRPr lang="en-US" dirty="0" smtClean="0"/>
          </a:p>
          <a:p>
            <a:r>
              <a:rPr lang="en-US" dirty="0" smtClean="0"/>
              <a:t>The Convention and the Demand </a:t>
            </a:r>
            <a:r>
              <a:rPr lang="en-US" dirty="0"/>
              <a:t>for Suffrage: “Now, in view of this entire disfranchisement of one-half the people </a:t>
            </a:r>
            <a:r>
              <a:rPr lang="en-US" dirty="0" smtClean="0"/>
              <a:t>… and </a:t>
            </a:r>
            <a:r>
              <a:rPr lang="en-US" dirty="0"/>
              <a:t>because women do feel themselves aggrieved, oppressed, and fraudulently deprived of their most sacred rights, we insist that they have immediate admission to all the rights and privileges which belong to them as citizens of the United States</a:t>
            </a:r>
            <a:r>
              <a:rPr lang="en-US" dirty="0" smtClean="0"/>
              <a:t>.”</a:t>
            </a:r>
            <a:endParaRPr lang="en-US" dirty="0"/>
          </a:p>
        </p:txBody>
      </p:sp>
      <p:sp>
        <p:nvSpPr>
          <p:cNvPr id="5" name="Content Placeholder 4"/>
          <p:cNvSpPr>
            <a:spLocks noGrp="1"/>
          </p:cNvSpPr>
          <p:nvPr>
            <p:ph sz="half" idx="2"/>
          </p:nvPr>
        </p:nvSpPr>
        <p:spPr>
          <a:xfrm>
            <a:off x="5105400" y="1600200"/>
            <a:ext cx="3581400" cy="4525963"/>
          </a:xfrm>
        </p:spPr>
        <p:txBody>
          <a:bodyPr>
            <a:normAutofit fontScale="77500" lnSpcReduction="20000"/>
          </a:bodyPr>
          <a:lstStyle/>
          <a:p>
            <a:r>
              <a:rPr lang="en-US" dirty="0" smtClean="0"/>
              <a:t>Seneca Falls Women’s Rights Convention July 19-20, 1848</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124200"/>
            <a:ext cx="3749040"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05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Seneca Falls Declaration and Resolutions</a:t>
            </a:r>
            <a:endParaRPr lang="en-US" dirty="0"/>
          </a:p>
        </p:txBody>
      </p:sp>
      <p:sp>
        <p:nvSpPr>
          <p:cNvPr id="3" name="Content Placeholder 2"/>
          <p:cNvSpPr>
            <a:spLocks noGrp="1"/>
          </p:cNvSpPr>
          <p:nvPr>
            <p:ph sz="half" idx="1"/>
          </p:nvPr>
        </p:nvSpPr>
        <p:spPr/>
        <p:txBody>
          <a:bodyPr>
            <a:normAutofit/>
          </a:bodyPr>
          <a:lstStyle/>
          <a:p>
            <a:r>
              <a:rPr lang="en-US" dirty="0" smtClean="0"/>
              <a:t>Women’s Roles and Women’s Rights</a:t>
            </a:r>
          </a:p>
          <a:p>
            <a:r>
              <a:rPr lang="en-US" dirty="0" smtClean="0"/>
              <a:t>What did women want?</a:t>
            </a:r>
          </a:p>
          <a:p>
            <a:r>
              <a:rPr lang="en-US" dirty="0" smtClean="0"/>
              <a:t>Which women?</a:t>
            </a:r>
          </a:p>
          <a:p>
            <a:r>
              <a:rPr lang="en-US" dirty="0" smtClean="0"/>
              <a:t>How to gain equality?</a:t>
            </a:r>
          </a:p>
          <a:p>
            <a:pPr lvl="1"/>
            <a:r>
              <a:rPr lang="en-US" dirty="0" smtClean="0"/>
              <a:t>State Women’s Rights Conventions</a:t>
            </a:r>
          </a:p>
          <a:p>
            <a:pPr lvl="1"/>
            <a:r>
              <a:rPr lang="en-US" dirty="0"/>
              <a:t>The difficulties of organizing</a:t>
            </a:r>
          </a:p>
          <a:p>
            <a:pPr marL="457200" lvl="1" indent="0">
              <a:buNone/>
            </a:pPr>
            <a:endParaRPr lang="en-US" dirty="0" smtClean="0"/>
          </a:p>
          <a:p>
            <a:endParaRPr lang="en-US" dirty="0"/>
          </a:p>
        </p:txBody>
      </p:sp>
      <p:sp>
        <p:nvSpPr>
          <p:cNvPr id="4" name="Content Placeholder 3"/>
          <p:cNvSpPr>
            <a:spLocks noGrp="1"/>
          </p:cNvSpPr>
          <p:nvPr>
            <p:ph sz="half" idx="2"/>
          </p:nvPr>
        </p:nvSpPr>
        <p:spPr>
          <a:xfrm>
            <a:off x="4495800" y="1600200"/>
            <a:ext cx="4648200" cy="5257800"/>
          </a:xfrm>
        </p:spPr>
        <p:txBody>
          <a:bodyPr>
            <a:noAutofit/>
          </a:bodyPr>
          <a:lstStyle/>
          <a:p>
            <a:r>
              <a:rPr lang="en-US" sz="2200" dirty="0" smtClean="0"/>
              <a:t>“In </a:t>
            </a:r>
            <a:r>
              <a:rPr lang="en-US" sz="2200" dirty="0"/>
              <a:t>entering upon the great work before us, we anticipate no small amount of misconception, misrepresentation, and ridicule; but we shall use every instrumentality within our power to effect our object. We shall employ agents, circulate tracts, petition the State and National legislatures, and endeavor to enlist the pulpit and the press in our behalf. We hope this Convention will be followed by a series of Conventions embracing every part of the country</a:t>
            </a:r>
            <a:r>
              <a:rPr lang="en-US" sz="2200" dirty="0" smtClean="0"/>
              <a:t>.”</a:t>
            </a:r>
          </a:p>
          <a:p>
            <a:pPr lvl="1"/>
            <a:r>
              <a:rPr lang="en-US" sz="2200" dirty="0" smtClean="0"/>
              <a:t>Why “ridicule”?</a:t>
            </a:r>
            <a:endParaRPr lang="en-US" sz="2200" dirty="0"/>
          </a:p>
        </p:txBody>
      </p:sp>
    </p:spTree>
    <p:extLst>
      <p:ext uri="{BB962C8B-B14F-4D97-AF65-F5344CB8AC3E}">
        <p14:creationId xmlns:p14="http://schemas.microsoft.com/office/powerpoint/2010/main" val="316661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“Confessions” vs. </a:t>
            </a:r>
            <a:r>
              <a:rPr lang="en-US" i="1" dirty="0" smtClean="0"/>
              <a:t>Confessions</a:t>
            </a:r>
            <a:endParaRPr lang="en-US" i="1" dirty="0"/>
          </a:p>
        </p:txBody>
      </p:sp>
      <p:sp>
        <p:nvSpPr>
          <p:cNvPr id="6" name="Content Placeholder 5"/>
          <p:cNvSpPr>
            <a:spLocks noGrp="1"/>
          </p:cNvSpPr>
          <p:nvPr>
            <p:ph idx="1"/>
          </p:nvPr>
        </p:nvSpPr>
        <p:spPr>
          <a:xfrm>
            <a:off x="457200" y="1343866"/>
            <a:ext cx="8229600" cy="4525963"/>
          </a:xfrm>
        </p:spPr>
        <p:txBody>
          <a:bodyPr>
            <a:normAutofit/>
          </a:bodyPr>
          <a:lstStyle/>
          <a:p>
            <a:r>
              <a:rPr lang="en-US" sz="2400" dirty="0" smtClean="0"/>
              <a:t>For those considering Option #3 (“History and Fiction—Nat Turner”) for your paper, I want to clarify: The “Confessions of Nat Turner” recorded by Thomas Gray in Turner’s jail cell in 1831 is </a:t>
            </a:r>
            <a:r>
              <a:rPr lang="en-US" sz="2400" i="1" dirty="0" smtClean="0"/>
              <a:t>not</a:t>
            </a:r>
            <a:r>
              <a:rPr lang="en-US" sz="2400" dirty="0" smtClean="0"/>
              <a:t> what you need to read for this paper topic. (You should have read that for the midterm.) For the paper, you need to read William Styron’s 1967 novel (a work of fiction) which has the same title: </a:t>
            </a:r>
            <a:r>
              <a:rPr lang="en-US" sz="2400" i="1" dirty="0" smtClean="0"/>
              <a:t>The Confessions of Nat Turner.</a:t>
            </a:r>
          </a:p>
          <a:p>
            <a:r>
              <a:rPr lang="en-US" sz="2400" i="1" dirty="0" smtClean="0"/>
              <a:t>         NO                                              YES</a:t>
            </a:r>
            <a:endParaRPr lang="en-US" sz="2400" i="1" dirty="0"/>
          </a:p>
        </p:txBody>
      </p:sp>
      <p:pic>
        <p:nvPicPr>
          <p:cNvPr id="7" name="Picture 6"/>
          <p:cNvPicPr>
            <a:picLocks noChangeAspect="1"/>
          </p:cNvPicPr>
          <p:nvPr/>
        </p:nvPicPr>
        <p:blipFill>
          <a:blip r:embed="rId3"/>
          <a:stretch>
            <a:fillRect/>
          </a:stretch>
        </p:blipFill>
        <p:spPr>
          <a:xfrm>
            <a:off x="1066800" y="4330707"/>
            <a:ext cx="1238250" cy="2033207"/>
          </a:xfrm>
          <a:prstGeom prst="rect">
            <a:avLst/>
          </a:prstGeom>
        </p:spPr>
      </p:pic>
      <p:pic>
        <p:nvPicPr>
          <p:cNvPr id="8" name="Picture 7"/>
          <p:cNvPicPr>
            <a:picLocks noChangeAspect="1"/>
          </p:cNvPicPr>
          <p:nvPr/>
        </p:nvPicPr>
        <p:blipFill>
          <a:blip r:embed="rId4"/>
          <a:stretch>
            <a:fillRect/>
          </a:stretch>
        </p:blipFill>
        <p:spPr>
          <a:xfrm>
            <a:off x="4661002" y="4399208"/>
            <a:ext cx="1374458" cy="2142173"/>
          </a:xfrm>
          <a:prstGeom prst="rect">
            <a:avLst/>
          </a:prstGeom>
        </p:spPr>
      </p:pic>
    </p:spTree>
    <p:extLst>
      <p:ext uri="{BB962C8B-B14F-4D97-AF65-F5344CB8AC3E}">
        <p14:creationId xmlns:p14="http://schemas.microsoft.com/office/powerpoint/2010/main" val="341396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Websites of Interest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Seneca Falls National Historical Park </a:t>
            </a:r>
            <a:r>
              <a:rPr lang="en-US" dirty="0" smtClean="0">
                <a:hlinkClick r:id="rId3"/>
              </a:rPr>
              <a:t>site</a:t>
            </a:r>
            <a:r>
              <a:rPr lang="en-US" dirty="0" smtClean="0"/>
              <a:t> on the origins of the women’s rights movement</a:t>
            </a:r>
          </a:p>
          <a:p>
            <a:r>
              <a:rPr lang="en-US" dirty="0" smtClean="0"/>
              <a:t>Brief biographical </a:t>
            </a:r>
            <a:r>
              <a:rPr lang="en-US" dirty="0" smtClean="0">
                <a:hlinkClick r:id="rId4"/>
              </a:rPr>
              <a:t>sketch</a:t>
            </a:r>
            <a:r>
              <a:rPr lang="en-US" dirty="0" smtClean="0"/>
              <a:t> of Elizabeth Cady Stanton from National Women’s Hall of Fame</a:t>
            </a:r>
          </a:p>
          <a:p>
            <a:r>
              <a:rPr lang="en-US" i="1" dirty="0" smtClean="0">
                <a:hlinkClick r:id="rId5"/>
              </a:rPr>
              <a:t>Not for Ourselves Alone</a:t>
            </a:r>
            <a:r>
              <a:rPr lang="en-US" i="1" dirty="0" smtClean="0"/>
              <a:t>—</a:t>
            </a:r>
            <a:r>
              <a:rPr lang="en-US" dirty="0" smtClean="0"/>
              <a:t>PBS/Ken Burns documentary on Stanton and Susan B. Anthony</a:t>
            </a:r>
          </a:p>
          <a:p>
            <a:r>
              <a:rPr lang="en-US" dirty="0" smtClean="0">
                <a:hlinkClick r:id="rId6"/>
              </a:rPr>
              <a:t>Website</a:t>
            </a:r>
            <a:r>
              <a:rPr lang="en-US" dirty="0" smtClean="0"/>
              <a:t> for the edition of the Stanton-Anthony papers</a:t>
            </a:r>
          </a:p>
          <a:p>
            <a:r>
              <a:rPr lang="en-US" dirty="0" smtClean="0"/>
              <a:t>The Grimke Sisters and Theodore Dwight Weld </a:t>
            </a:r>
            <a:r>
              <a:rPr lang="en-US" dirty="0" smtClean="0">
                <a:hlinkClick r:id="rId7"/>
              </a:rPr>
              <a:t>debate women’s role </a:t>
            </a:r>
            <a:r>
              <a:rPr lang="en-US" dirty="0" smtClean="0"/>
              <a:t>in the abolition movement</a:t>
            </a:r>
            <a:endParaRPr lang="en-US" dirty="0"/>
          </a:p>
        </p:txBody>
      </p:sp>
    </p:spTree>
    <p:extLst>
      <p:ext uri="{BB962C8B-B14F-4D97-AF65-F5344CB8AC3E}">
        <p14:creationId xmlns:p14="http://schemas.microsoft.com/office/powerpoint/2010/main" val="1348873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Nat Turner to Elizabeth Cady Stanton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next few slides conclude the section of the course on Nat Turner, discussing anti-slavery, issues of violence and the coming of the Civil War thirty years after his revolt.</a:t>
            </a:r>
          </a:p>
          <a:p>
            <a:r>
              <a:rPr lang="en-US" dirty="0" smtClean="0"/>
              <a:t>These will also help frame the next course section, on Elizabeth Cady Stanton and the women’s rights movement. The relationship between anti-slavery and women’s rights movements in the nineteenth century has important parallels to the relationship between the Civil Rights Movement and the so-called “Second Wave” of feminism in the mid and late twentieth century.</a:t>
            </a:r>
            <a:endParaRPr lang="en-US" dirty="0"/>
          </a:p>
        </p:txBody>
      </p:sp>
    </p:spTree>
    <p:extLst>
      <p:ext uri="{BB962C8B-B14F-4D97-AF65-F5344CB8AC3E}">
        <p14:creationId xmlns:p14="http://schemas.microsoft.com/office/powerpoint/2010/main" val="188649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Garrison, Pacifism and Anti-Slavery</a:t>
            </a:r>
            <a:endParaRPr lang="en-US" dirty="0"/>
          </a:p>
        </p:txBody>
      </p:sp>
      <p:sp>
        <p:nvSpPr>
          <p:cNvPr id="3" name="Content Placeholder 2"/>
          <p:cNvSpPr>
            <a:spLocks noGrp="1"/>
          </p:cNvSpPr>
          <p:nvPr>
            <p:ph idx="1"/>
          </p:nvPr>
        </p:nvSpPr>
        <p:spPr/>
        <p:txBody>
          <a:bodyPr/>
          <a:lstStyle/>
          <a:p>
            <a:r>
              <a:rPr lang="en-US" dirty="0" smtClean="0"/>
              <a:t>Garrison: “This nation is destined to perish because in wading through blood and carnage to independence, it at the outset discarded the Prince of Peace, and elected George Washington to be its Savior….It is a fruitless attempt at self-government, totally distinct from the government of God in Jesus Christ….”</a:t>
            </a:r>
          </a:p>
          <a:p>
            <a:r>
              <a:rPr lang="en-US" dirty="0" smtClean="0"/>
              <a:t>Moral suasion, anti-slavery and anti-racism</a:t>
            </a:r>
            <a:endParaRPr lang="en-US" dirty="0"/>
          </a:p>
        </p:txBody>
      </p:sp>
    </p:spTree>
    <p:extLst>
      <p:ext uri="{BB962C8B-B14F-4D97-AF65-F5344CB8AC3E}">
        <p14:creationId xmlns:p14="http://schemas.microsoft.com/office/powerpoint/2010/main" val="37680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prstClr val="black"/>
                </a:solidFill>
              </a:rPr>
              <a:t>Anti-Slavery: Frederick Douglass, Violence and </a:t>
            </a:r>
            <a:r>
              <a:rPr lang="en-US" sz="3600" dirty="0" smtClean="0">
                <a:solidFill>
                  <a:prstClr val="black"/>
                </a:solidFill>
              </a:rPr>
              <a:t>Resistance </a:t>
            </a:r>
            <a:r>
              <a:rPr lang="en-US" sz="3600" dirty="0">
                <a:solidFill>
                  <a:prstClr val="black"/>
                </a:solidFill>
              </a:rPr>
              <a:t>to Slavery</a:t>
            </a:r>
            <a:endParaRPr lang="en-US" dirty="0"/>
          </a:p>
        </p:txBody>
      </p:sp>
      <p:pic>
        <p:nvPicPr>
          <p:cNvPr id="5" name="Content Placeholder 4"/>
          <p:cNvPicPr>
            <a:picLocks noGrp="1" noChangeAspect="1"/>
          </p:cNvPicPr>
          <p:nvPr>
            <p:ph sz="half" idx="1"/>
          </p:nvPr>
        </p:nvPicPr>
        <p:blipFill>
          <a:blip r:embed="rId3"/>
          <a:stretch>
            <a:fillRect/>
          </a:stretch>
        </p:blipFill>
        <p:spPr>
          <a:xfrm>
            <a:off x="-5" y="1600196"/>
            <a:ext cx="4619625" cy="4129945"/>
          </a:xfrm>
          <a:prstGeom prst="rect">
            <a:avLst/>
          </a:prstGeom>
        </p:spPr>
      </p:pic>
      <p:sp>
        <p:nvSpPr>
          <p:cNvPr id="4" name="Content Placeholder 3"/>
          <p:cNvSpPr>
            <a:spLocks noGrp="1"/>
          </p:cNvSpPr>
          <p:nvPr>
            <p:ph sz="half" idx="2"/>
          </p:nvPr>
        </p:nvSpPr>
        <p:spPr/>
        <p:txBody>
          <a:bodyPr>
            <a:normAutofit fontScale="92500"/>
          </a:bodyPr>
          <a:lstStyle/>
          <a:p>
            <a:r>
              <a:rPr lang="en-US" dirty="0"/>
              <a:t>“Slaveholders have no rights more than any other thief or pirate. They have forfeited even the right to live, and if the slave should put every one of them to the sword tomorrow, who dare pronounce the penalty disproportionate to the crime?”</a:t>
            </a:r>
          </a:p>
          <a:p>
            <a:endParaRPr lang="en-US" dirty="0"/>
          </a:p>
        </p:txBody>
      </p:sp>
    </p:spTree>
    <p:extLst>
      <p:ext uri="{BB962C8B-B14F-4D97-AF65-F5344CB8AC3E}">
        <p14:creationId xmlns:p14="http://schemas.microsoft.com/office/powerpoint/2010/main" val="4781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dirty="0" smtClean="0"/>
              <a:t>Anti-Slavery: Frederick Douglass on Violence as a Failing Strategy</a:t>
            </a:r>
            <a:endParaRPr lang="en-US" sz="3600" dirty="0"/>
          </a:p>
        </p:txBody>
      </p:sp>
      <p:sp>
        <p:nvSpPr>
          <p:cNvPr id="3" name="Content Placeholder 2"/>
          <p:cNvSpPr>
            <a:spLocks noGrp="1"/>
          </p:cNvSpPr>
          <p:nvPr>
            <p:ph idx="1"/>
          </p:nvPr>
        </p:nvSpPr>
        <p:spPr>
          <a:xfrm>
            <a:off x="457200" y="1524000"/>
            <a:ext cx="8229600" cy="4953000"/>
          </a:xfrm>
        </p:spPr>
        <p:txBody>
          <a:bodyPr>
            <a:normAutofit lnSpcReduction="10000"/>
          </a:bodyPr>
          <a:lstStyle/>
          <a:p>
            <a:r>
              <a:rPr lang="en-US" dirty="0" smtClean="0"/>
              <a:t>1847 “The slave is in the minority, a small minority, the oppressors are an overwhelming majority….The one is weak; the other is strong….With the facts of our condition before us,  it is impossible for us to contemplate any appeal to the slave to take vengeance on his guilty master, but with the utmost reprobation. Your committee regard any counsel of this sort as the perfection of folly, suicidal in the extreme, and abominably wicked.”</a:t>
            </a:r>
          </a:p>
        </p:txBody>
      </p:sp>
    </p:spTree>
    <p:extLst>
      <p:ext uri="{BB962C8B-B14F-4D97-AF65-F5344CB8AC3E}">
        <p14:creationId xmlns:p14="http://schemas.microsoft.com/office/powerpoint/2010/main" val="422001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“Slave Power” and the Extension of Slavery’s Reach</a:t>
            </a:r>
            <a:endParaRPr lang="en-US" dirty="0"/>
          </a:p>
        </p:txBody>
      </p:sp>
      <p:sp>
        <p:nvSpPr>
          <p:cNvPr id="3" name="Content Placeholder 2"/>
          <p:cNvSpPr>
            <a:spLocks noGrp="1"/>
          </p:cNvSpPr>
          <p:nvPr>
            <p:ph idx="1"/>
          </p:nvPr>
        </p:nvSpPr>
        <p:spPr>
          <a:xfrm>
            <a:off x="457200" y="1524000"/>
            <a:ext cx="8229600" cy="4678363"/>
          </a:xfrm>
        </p:spPr>
        <p:txBody>
          <a:bodyPr>
            <a:noAutofit/>
          </a:bodyPr>
          <a:lstStyle/>
          <a:p>
            <a:r>
              <a:rPr lang="en-US" sz="2200" dirty="0" smtClean="0"/>
              <a:t>In the forty years before the Civil War, conflict over the expansion of slavery in the West threatened national unity. Before 1861, political compromises patched up the controversies. </a:t>
            </a:r>
          </a:p>
          <a:p>
            <a:r>
              <a:rPr lang="en-US" sz="2200" dirty="0" smtClean="0"/>
              <a:t>Fearing they were under antislavery attack, Southern slaveholders became more aggressive in seeking protections for slavery and opportunities to expand. </a:t>
            </a:r>
          </a:p>
          <a:p>
            <a:r>
              <a:rPr lang="en-US" sz="2200" dirty="0" smtClean="0"/>
              <a:t>This in turn ignited Northern fears that the entire nation would come under the domination of slaveholders—the “Slave Power.” This led in 1854 to the formation of the Republican Party, committed to slowing or stopping the spread of slavery. </a:t>
            </a:r>
          </a:p>
          <a:p>
            <a:r>
              <a:rPr lang="en-US" sz="2200" dirty="0" smtClean="0"/>
              <a:t>In 1850, a Congressional compromise strengthened the Fugitive Slave Act, making it easier for slaveholders to capture escaped slaves and return them to bondage. </a:t>
            </a:r>
            <a:endParaRPr lang="en-US" sz="2200" dirty="0"/>
          </a:p>
        </p:txBody>
      </p:sp>
    </p:spTree>
    <p:extLst>
      <p:ext uri="{BB962C8B-B14F-4D97-AF65-F5344CB8AC3E}">
        <p14:creationId xmlns:p14="http://schemas.microsoft.com/office/powerpoint/2010/main" val="24918003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1909</Words>
  <Application>Microsoft Office PowerPoint</Application>
  <PresentationFormat>On-screen Show (4:3)</PresentationFormat>
  <Paragraphs>152</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Book Antiqua</vt:lpstr>
      <vt:lpstr>Calibri</vt:lpstr>
      <vt:lpstr>Lucida Sans</vt:lpstr>
      <vt:lpstr>Wingdings</vt:lpstr>
      <vt:lpstr>Wingdings 2</vt:lpstr>
      <vt:lpstr>Wingdings 3</vt:lpstr>
      <vt:lpstr>Office Theme</vt:lpstr>
      <vt:lpstr>Apex</vt:lpstr>
      <vt:lpstr>Elizabeth Cady Stanton: Class Privilege and Gender Oppression </vt:lpstr>
      <vt:lpstr>Announcements</vt:lpstr>
      <vt:lpstr>“Confessions” vs. Confessions</vt:lpstr>
      <vt:lpstr>Some Websites of Interest</vt:lpstr>
      <vt:lpstr>From Nat Turner to Elizabeth Cady Stanton</vt:lpstr>
      <vt:lpstr>Garrison, Pacifism and Anti-Slavery</vt:lpstr>
      <vt:lpstr>Anti-Slavery: Frederick Douglass, Violence and Resistance to Slavery</vt:lpstr>
      <vt:lpstr>Anti-Slavery: Frederick Douglass on Violence as a Failing Strategy</vt:lpstr>
      <vt:lpstr>The “Slave Power” and the Extension of Slavery’s Reach</vt:lpstr>
      <vt:lpstr>Resisting the Recapture of Fugitives: Anthony Burns, Boston 1854</vt:lpstr>
      <vt:lpstr>PowerPoint Presentation</vt:lpstr>
      <vt:lpstr>Douglass: “The True Remedy for the Fugitive Slave Bill”</vt:lpstr>
      <vt:lpstr>John Brown and the Harper’s Ferry Raid 1859</vt:lpstr>
      <vt:lpstr>John Brown and the Harper’s Ferry Raid 1859</vt:lpstr>
      <vt:lpstr>Women in 19th Century America</vt:lpstr>
      <vt:lpstr>“Separate Spheres” for Men and Women?</vt:lpstr>
      <vt:lpstr>Women’s “Nature”</vt:lpstr>
      <vt:lpstr>Sources of the Women’s Rights Movement: Religious Revivalism</vt:lpstr>
      <vt:lpstr>Sources of the Women’s Rights Movement (continued)</vt:lpstr>
      <vt:lpstr>Sources of the Women’s Rights Movement: Moral Reform</vt:lpstr>
      <vt:lpstr>Sources of the Women’s Rights Movement: Solidarity and Sisterhood</vt:lpstr>
      <vt:lpstr>Women and Abolitionism</vt:lpstr>
      <vt:lpstr>Elizabeth Cady Stanton 1815-1902</vt:lpstr>
      <vt:lpstr>Becoming Mrs. Henry B. Stanton</vt:lpstr>
      <vt:lpstr>The Origins of the Women’s Rights Movement</vt:lpstr>
      <vt:lpstr>Seneca Falls Declaration and Resolutions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 Cady Stanton: Class Privilege and Gender Oppression</dc:title>
  <dc:creator>Daniel</dc:creator>
  <cp:lastModifiedBy>Daniel Pope</cp:lastModifiedBy>
  <cp:revision>42</cp:revision>
  <dcterms:created xsi:type="dcterms:W3CDTF">2013-04-30T22:56:54Z</dcterms:created>
  <dcterms:modified xsi:type="dcterms:W3CDTF">2015-05-07T22:44:45Z</dcterms:modified>
</cp:coreProperties>
</file>