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1" r:id="rId2"/>
    <p:sldMasterId id="2147483773" r:id="rId3"/>
  </p:sldMasterIdLst>
  <p:notesMasterIdLst>
    <p:notesMasterId r:id="rId36"/>
  </p:notesMasterIdLst>
  <p:sldIdLst>
    <p:sldId id="257" r:id="rId4"/>
    <p:sldId id="258" r:id="rId5"/>
    <p:sldId id="259" r:id="rId6"/>
    <p:sldId id="262" r:id="rId7"/>
    <p:sldId id="286" r:id="rId8"/>
    <p:sldId id="287" r:id="rId9"/>
    <p:sldId id="296" r:id="rId10"/>
    <p:sldId id="289" r:id="rId11"/>
    <p:sldId id="290" r:id="rId12"/>
    <p:sldId id="291" r:id="rId13"/>
    <p:sldId id="292"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185" autoAdjust="0"/>
    <p:restoredTop sz="94384" autoAdjust="0"/>
  </p:normalViewPr>
  <p:slideViewPr>
    <p:cSldViewPr>
      <p:cViewPr varScale="1">
        <p:scale>
          <a:sx n="66" d="100"/>
          <a:sy n="66" d="100"/>
        </p:scale>
        <p:origin x="84" y="162"/>
      </p:cViewPr>
      <p:guideLst>
        <p:guide orient="horz" pos="2160"/>
        <p:guide pos="2880"/>
      </p:guideLst>
    </p:cSldViewPr>
  </p:slideViewPr>
  <p:outlineViewPr>
    <p:cViewPr>
      <p:scale>
        <a:sx n="33" d="100"/>
        <a:sy n="33" d="100"/>
      </p:scale>
      <p:origin x="0" y="-3864"/>
    </p:cViewPr>
  </p:outlineViewPr>
  <p:notesTextViewPr>
    <p:cViewPr>
      <p:scale>
        <a:sx n="100" d="100"/>
        <a:sy n="100" d="100"/>
      </p:scale>
      <p:origin x="0" y="0"/>
    </p:cViewPr>
  </p:notesTextViewPr>
  <p:sorterViewPr>
    <p:cViewPr>
      <p:scale>
        <a:sx n="100" d="100"/>
        <a:sy n="100" d="100"/>
      </p:scale>
      <p:origin x="0" y="-7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5809C-32D3-426D-B97D-D7BA5E8B4500}" type="datetimeFigureOut">
              <a:rPr lang="en-US" smtClean="0"/>
              <a:t>5/28/2015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BB144-B919-477F-9FDF-DC96ECA64BAC}" type="slidenum">
              <a:rPr lang="en-US" smtClean="0"/>
              <a:t>‹#›</a:t>
            </a:fld>
            <a:endParaRPr lang="en-US"/>
          </a:p>
        </p:txBody>
      </p:sp>
    </p:spTree>
    <p:extLst>
      <p:ext uri="{BB962C8B-B14F-4D97-AF65-F5344CB8AC3E}">
        <p14:creationId xmlns:p14="http://schemas.microsoft.com/office/powerpoint/2010/main" val="90986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8065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10</a:t>
            </a:fld>
            <a:endParaRPr lang="en-US"/>
          </a:p>
        </p:txBody>
      </p:sp>
    </p:spTree>
    <p:extLst>
      <p:ext uri="{BB962C8B-B14F-4D97-AF65-F5344CB8AC3E}">
        <p14:creationId xmlns:p14="http://schemas.microsoft.com/office/powerpoint/2010/main" val="104190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11</a:t>
            </a:fld>
            <a:endParaRPr lang="en-US"/>
          </a:p>
        </p:txBody>
      </p:sp>
    </p:spTree>
    <p:extLst>
      <p:ext uri="{BB962C8B-B14F-4D97-AF65-F5344CB8AC3E}">
        <p14:creationId xmlns:p14="http://schemas.microsoft.com/office/powerpoint/2010/main" val="64235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12</a:t>
            </a:fld>
            <a:endParaRPr lang="en-US"/>
          </a:p>
        </p:txBody>
      </p:sp>
    </p:spTree>
    <p:extLst>
      <p:ext uri="{BB962C8B-B14F-4D97-AF65-F5344CB8AC3E}">
        <p14:creationId xmlns:p14="http://schemas.microsoft.com/office/powerpoint/2010/main" val="345529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13</a:t>
            </a:fld>
            <a:endParaRPr lang="en-US"/>
          </a:p>
        </p:txBody>
      </p:sp>
    </p:spTree>
    <p:extLst>
      <p:ext uri="{BB962C8B-B14F-4D97-AF65-F5344CB8AC3E}">
        <p14:creationId xmlns:p14="http://schemas.microsoft.com/office/powerpoint/2010/main" val="46902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14</a:t>
            </a:fld>
            <a:endParaRPr lang="en-US"/>
          </a:p>
        </p:txBody>
      </p:sp>
    </p:spTree>
    <p:extLst>
      <p:ext uri="{BB962C8B-B14F-4D97-AF65-F5344CB8AC3E}">
        <p14:creationId xmlns:p14="http://schemas.microsoft.com/office/powerpoint/2010/main" val="207791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15</a:t>
            </a:fld>
            <a:endParaRPr lang="en-US"/>
          </a:p>
        </p:txBody>
      </p:sp>
    </p:spTree>
    <p:extLst>
      <p:ext uri="{BB962C8B-B14F-4D97-AF65-F5344CB8AC3E}">
        <p14:creationId xmlns:p14="http://schemas.microsoft.com/office/powerpoint/2010/main" val="298164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16</a:t>
            </a:fld>
            <a:endParaRPr lang="en-US"/>
          </a:p>
        </p:txBody>
      </p:sp>
    </p:spTree>
    <p:extLst>
      <p:ext uri="{BB962C8B-B14F-4D97-AF65-F5344CB8AC3E}">
        <p14:creationId xmlns:p14="http://schemas.microsoft.com/office/powerpoint/2010/main" val="199283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17</a:t>
            </a:fld>
            <a:endParaRPr lang="en-US"/>
          </a:p>
        </p:txBody>
      </p:sp>
    </p:spTree>
    <p:extLst>
      <p:ext uri="{BB962C8B-B14F-4D97-AF65-F5344CB8AC3E}">
        <p14:creationId xmlns:p14="http://schemas.microsoft.com/office/powerpoint/2010/main" val="957967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06271-3481-464A-895B-1F4A5977DBCB}" type="slidenum">
              <a:rPr lang="en-US" smtClean="0"/>
              <a:t>18</a:t>
            </a:fld>
            <a:endParaRPr lang="en-US"/>
          </a:p>
        </p:txBody>
      </p:sp>
    </p:spTree>
    <p:extLst>
      <p:ext uri="{BB962C8B-B14F-4D97-AF65-F5344CB8AC3E}">
        <p14:creationId xmlns:p14="http://schemas.microsoft.com/office/powerpoint/2010/main" val="237319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19</a:t>
            </a:fld>
            <a:endParaRPr lang="en-US"/>
          </a:p>
        </p:txBody>
      </p:sp>
    </p:spTree>
    <p:extLst>
      <p:ext uri="{BB962C8B-B14F-4D97-AF65-F5344CB8AC3E}">
        <p14:creationId xmlns:p14="http://schemas.microsoft.com/office/powerpoint/2010/main" val="363877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15423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20</a:t>
            </a:fld>
            <a:endParaRPr lang="en-US"/>
          </a:p>
        </p:txBody>
      </p:sp>
    </p:spTree>
    <p:extLst>
      <p:ext uri="{BB962C8B-B14F-4D97-AF65-F5344CB8AC3E}">
        <p14:creationId xmlns:p14="http://schemas.microsoft.com/office/powerpoint/2010/main" val="233573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21</a:t>
            </a:fld>
            <a:endParaRPr lang="en-US"/>
          </a:p>
        </p:txBody>
      </p:sp>
    </p:spTree>
    <p:extLst>
      <p:ext uri="{BB962C8B-B14F-4D97-AF65-F5344CB8AC3E}">
        <p14:creationId xmlns:p14="http://schemas.microsoft.com/office/powerpoint/2010/main" val="3227271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22</a:t>
            </a:fld>
            <a:endParaRPr lang="en-US"/>
          </a:p>
        </p:txBody>
      </p:sp>
    </p:spTree>
    <p:extLst>
      <p:ext uri="{BB962C8B-B14F-4D97-AF65-F5344CB8AC3E}">
        <p14:creationId xmlns:p14="http://schemas.microsoft.com/office/powerpoint/2010/main" val="2618013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23</a:t>
            </a:fld>
            <a:endParaRPr lang="en-US"/>
          </a:p>
        </p:txBody>
      </p:sp>
    </p:spTree>
    <p:extLst>
      <p:ext uri="{BB962C8B-B14F-4D97-AF65-F5344CB8AC3E}">
        <p14:creationId xmlns:p14="http://schemas.microsoft.com/office/powerpoint/2010/main" val="3205427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24</a:t>
            </a:fld>
            <a:endParaRPr lang="en-US"/>
          </a:p>
        </p:txBody>
      </p:sp>
    </p:spTree>
    <p:extLst>
      <p:ext uri="{BB962C8B-B14F-4D97-AF65-F5344CB8AC3E}">
        <p14:creationId xmlns:p14="http://schemas.microsoft.com/office/powerpoint/2010/main" val="404941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25</a:t>
            </a:fld>
            <a:endParaRPr lang="en-US"/>
          </a:p>
        </p:txBody>
      </p:sp>
    </p:spTree>
    <p:extLst>
      <p:ext uri="{BB962C8B-B14F-4D97-AF65-F5344CB8AC3E}">
        <p14:creationId xmlns:p14="http://schemas.microsoft.com/office/powerpoint/2010/main" val="3986098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26</a:t>
            </a:fld>
            <a:endParaRPr lang="en-US"/>
          </a:p>
        </p:txBody>
      </p:sp>
    </p:spTree>
    <p:extLst>
      <p:ext uri="{BB962C8B-B14F-4D97-AF65-F5344CB8AC3E}">
        <p14:creationId xmlns:p14="http://schemas.microsoft.com/office/powerpoint/2010/main" val="4247062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27</a:t>
            </a:fld>
            <a:endParaRPr lang="en-US"/>
          </a:p>
        </p:txBody>
      </p:sp>
    </p:spTree>
    <p:extLst>
      <p:ext uri="{BB962C8B-B14F-4D97-AF65-F5344CB8AC3E}">
        <p14:creationId xmlns:p14="http://schemas.microsoft.com/office/powerpoint/2010/main" val="1890754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28</a:t>
            </a:fld>
            <a:endParaRPr lang="en-US"/>
          </a:p>
        </p:txBody>
      </p:sp>
    </p:spTree>
    <p:extLst>
      <p:ext uri="{BB962C8B-B14F-4D97-AF65-F5344CB8AC3E}">
        <p14:creationId xmlns:p14="http://schemas.microsoft.com/office/powerpoint/2010/main" val="210946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29</a:t>
            </a:fld>
            <a:endParaRPr lang="en-US"/>
          </a:p>
        </p:txBody>
      </p:sp>
    </p:spTree>
    <p:extLst>
      <p:ext uri="{BB962C8B-B14F-4D97-AF65-F5344CB8AC3E}">
        <p14:creationId xmlns:p14="http://schemas.microsoft.com/office/powerpoint/2010/main" val="131096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15923-7750-4A70-B1D7-537B45FC15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64715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30</a:t>
            </a:fld>
            <a:endParaRPr lang="en-US"/>
          </a:p>
        </p:txBody>
      </p:sp>
    </p:spTree>
    <p:extLst>
      <p:ext uri="{BB962C8B-B14F-4D97-AF65-F5344CB8AC3E}">
        <p14:creationId xmlns:p14="http://schemas.microsoft.com/office/powerpoint/2010/main" val="1035717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31</a:t>
            </a:fld>
            <a:endParaRPr lang="en-US"/>
          </a:p>
        </p:txBody>
      </p:sp>
    </p:spTree>
    <p:extLst>
      <p:ext uri="{BB962C8B-B14F-4D97-AF65-F5344CB8AC3E}">
        <p14:creationId xmlns:p14="http://schemas.microsoft.com/office/powerpoint/2010/main" val="2220849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32</a:t>
            </a:fld>
            <a:endParaRPr lang="en-US"/>
          </a:p>
        </p:txBody>
      </p:sp>
    </p:spTree>
    <p:extLst>
      <p:ext uri="{BB962C8B-B14F-4D97-AF65-F5344CB8AC3E}">
        <p14:creationId xmlns:p14="http://schemas.microsoft.com/office/powerpoint/2010/main" val="35055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1960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6541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6484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7</a:t>
            </a:fld>
            <a:endParaRPr lang="en-US"/>
          </a:p>
        </p:txBody>
      </p:sp>
    </p:spTree>
    <p:extLst>
      <p:ext uri="{BB962C8B-B14F-4D97-AF65-F5344CB8AC3E}">
        <p14:creationId xmlns:p14="http://schemas.microsoft.com/office/powerpoint/2010/main" val="159782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8</a:t>
            </a:fld>
            <a:endParaRPr lang="en-US"/>
          </a:p>
        </p:txBody>
      </p:sp>
    </p:spTree>
    <p:extLst>
      <p:ext uri="{BB962C8B-B14F-4D97-AF65-F5344CB8AC3E}">
        <p14:creationId xmlns:p14="http://schemas.microsoft.com/office/powerpoint/2010/main" val="2748792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06271-3481-464A-895B-1F4A5977DBCB}" type="slidenum">
              <a:rPr lang="en-US" smtClean="0"/>
              <a:t>9</a:t>
            </a:fld>
            <a:endParaRPr lang="en-US"/>
          </a:p>
        </p:txBody>
      </p:sp>
    </p:spTree>
    <p:extLst>
      <p:ext uri="{BB962C8B-B14F-4D97-AF65-F5344CB8AC3E}">
        <p14:creationId xmlns:p14="http://schemas.microsoft.com/office/powerpoint/2010/main" val="349828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5743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001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2923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16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23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0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64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46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81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75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9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56400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83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930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283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30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801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57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512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39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43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8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041836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661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23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9CA4C-95DC-44B5-A42F-EFD61F285ABE}"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D62780-FA04-4920-94F1-E1C0FEE46E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6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661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960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303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473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82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D9CA4C-95DC-44B5-A42F-EFD61F285ABE}" type="datetimeFigureOut">
              <a:rPr lang="en-US" smtClean="0">
                <a:solidFill>
                  <a:prstClr val="white">
                    <a:shade val="50000"/>
                  </a:prstClr>
                </a:solidFill>
              </a:rPr>
              <a:pPr/>
              <a:t>5/28/2015</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78D62780-FA04-4920-94F1-E1C0FEE46EA6}"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78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DFD9CA4C-95DC-44B5-A42F-EFD61F285ABE}" type="datetimeFigureOut">
              <a:rPr lang="en-US" smtClean="0">
                <a:solidFill>
                  <a:prstClr val="white">
                    <a:shade val="50000"/>
                  </a:prstClr>
                </a:solidFill>
                <a:latin typeface="Book Antiqua"/>
                <a:cs typeface="+mn-cs"/>
              </a:rPr>
              <a:pPr fontAlgn="auto">
                <a:spcBef>
                  <a:spcPts val="0"/>
                </a:spcBef>
                <a:spcAft>
                  <a:spcPts val="0"/>
                </a:spcAft>
              </a:pPr>
              <a:t>5/28/2015</a:t>
            </a:fld>
            <a:endParaRPr lang="en-US">
              <a:solidFill>
                <a:prstClr val="white">
                  <a:shade val="50000"/>
                </a:prstClr>
              </a:solidFill>
              <a:latin typeface="Book Antiqua"/>
              <a:cs typeface="+mn-cs"/>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US">
              <a:solidFill>
                <a:prstClr val="white">
                  <a:shade val="50000"/>
                </a:prstClr>
              </a:solidFill>
              <a:latin typeface="Book Antiqua"/>
              <a:cs typeface="+mn-cs"/>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78D62780-FA04-4920-94F1-E1C0FEE46EA6}" type="slidenum">
              <a:rPr lang="en-US" smtClean="0">
                <a:solidFill>
                  <a:prstClr val="white">
                    <a:shade val="50000"/>
                  </a:prstClr>
                </a:solidFill>
                <a:latin typeface="Book Antiqua"/>
                <a:cs typeface="+mn-cs"/>
              </a:rPr>
              <a:pPr fontAlgn="auto">
                <a:spcBef>
                  <a:spcPts val="0"/>
                </a:spcBef>
                <a:spcAft>
                  <a:spcPts val="0"/>
                </a:spcAft>
              </a:pPr>
              <a:t>‹#›</a:t>
            </a:fld>
            <a:endParaRPr lang="en-US">
              <a:solidFill>
                <a:prstClr val="white">
                  <a:shade val="50000"/>
                </a:prstClr>
              </a:solidFill>
              <a:latin typeface="Book Antiqua"/>
              <a:cs typeface="+mn-cs"/>
            </a:endParaRPr>
          </a:p>
        </p:txBody>
      </p:sp>
    </p:spTree>
    <p:extLst>
      <p:ext uri="{BB962C8B-B14F-4D97-AF65-F5344CB8AC3E}">
        <p14:creationId xmlns:p14="http://schemas.microsoft.com/office/powerpoint/2010/main" val="198982773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5/28/2015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9846295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FD9CA4C-95DC-44B5-A42F-EFD61F285ABE}" type="datetimeFigureOut">
              <a:rPr lang="en-US" smtClean="0">
                <a:solidFill>
                  <a:prstClr val="black">
                    <a:tint val="75000"/>
                  </a:prstClr>
                </a:solidFill>
                <a:latin typeface="Calibri"/>
                <a:cs typeface="+mn-cs"/>
              </a:rPr>
              <a:pPr fontAlgn="auto">
                <a:spcBef>
                  <a:spcPts val="0"/>
                </a:spcBef>
                <a:spcAft>
                  <a:spcPts val="0"/>
                </a:spcAft>
              </a:pPr>
              <a:t>5/28/2015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D62780-FA04-4920-94F1-E1C0FEE46EA6}"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050830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www.contemplator.com/america/eighthour.html"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www.encyclopedia.chicagohistory.org/pages/1769.html"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microsoft.com/office/2007/relationships/hdphoto" Target="../media/hdphoto3.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pages.uoregon.edu/dapope/350haymarket.ht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VKkEl9XzjFc" TargetMode="External"/><Relationship Id="rId3" Type="http://schemas.openxmlformats.org/officeDocument/2006/relationships/hyperlink" Target="http://www.pbs.org/wgbh/amex/chicago/" TargetMode="External"/><Relationship Id="rId7" Type="http://schemas.openxmlformats.org/officeDocument/2006/relationships/hyperlink" Target="https://www.youtube.com/watch?v=8w-z8ud_9QU"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www.youtube.com/watch?v=_OQxncb2ihQ" TargetMode="External"/><Relationship Id="rId11" Type="http://schemas.openxmlformats.org/officeDocument/2006/relationships/hyperlink" Target="http://www.chicagohistory.org/dramas/overview/over.htm" TargetMode="External"/><Relationship Id="rId5" Type="http://schemas.openxmlformats.org/officeDocument/2006/relationships/hyperlink" Target="http://www.chicagohistory.org/hadc/visuals/V0010.htm" TargetMode="External"/><Relationship Id="rId10" Type="http://schemas.openxmlformats.org/officeDocument/2006/relationships/hyperlink" Target="http://dwardmac.pitzer.edu/anarchist_archives/index.html" TargetMode="External"/><Relationship Id="rId4" Type="http://schemas.openxmlformats.org/officeDocument/2006/relationships/hyperlink" Target="https://www.youtube.com/watch?v=ZFnJGL2Vf70" TargetMode="External"/><Relationship Id="rId9" Type="http://schemas.openxmlformats.org/officeDocument/2006/relationships/hyperlink" Target="http://dwardmac.pitzer.edu/anarchist_archives/haymarket/Haymarke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809999"/>
          </a:xfrm>
        </p:spPr>
        <p:txBody>
          <a:bodyPr>
            <a:normAutofit/>
          </a:bodyPr>
          <a:lstStyle/>
          <a:p>
            <a:r>
              <a:rPr lang="en-US" sz="4000" dirty="0" smtClean="0"/>
              <a:t>Radical Labor and the Road to Haymarket Square</a:t>
            </a:r>
            <a:r>
              <a:rPr lang="en-US" b="1" dirty="0" smtClean="0">
                <a:effectLst/>
              </a:rPr>
              <a:t/>
            </a:r>
            <a:br>
              <a:rPr lang="en-US" b="1" dirty="0" smtClean="0">
                <a:effectLst/>
              </a:rPr>
            </a:br>
            <a:endParaRPr lang="en-US" dirty="0"/>
          </a:p>
        </p:txBody>
      </p:sp>
      <p:sp>
        <p:nvSpPr>
          <p:cNvPr id="3" name="Subtitle 2"/>
          <p:cNvSpPr>
            <a:spLocks noGrp="1"/>
          </p:cNvSpPr>
          <p:nvPr>
            <p:ph type="subTitle" idx="1"/>
          </p:nvPr>
        </p:nvSpPr>
        <p:spPr>
          <a:xfrm>
            <a:off x="1371600" y="4495800"/>
            <a:ext cx="6400800" cy="1676400"/>
          </a:xfrm>
        </p:spPr>
        <p:txBody>
          <a:bodyPr/>
          <a:lstStyle/>
          <a:p>
            <a:pPr algn="r"/>
            <a:r>
              <a:rPr lang="en-US" dirty="0" smtClean="0"/>
              <a:t>History 350</a:t>
            </a:r>
          </a:p>
          <a:p>
            <a:pPr algn="r"/>
            <a:r>
              <a:rPr lang="en-US" dirty="0" smtClean="0"/>
              <a:t>May 28, 2015</a:t>
            </a:r>
            <a:endParaRPr lang="en-US" dirty="0"/>
          </a:p>
        </p:txBody>
      </p:sp>
    </p:spTree>
    <p:extLst>
      <p:ext uri="{BB962C8B-B14F-4D97-AF65-F5344CB8AC3E}">
        <p14:creationId xmlns:p14="http://schemas.microsoft.com/office/powerpoint/2010/main" val="335901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“Pittsburgh Manifesto” 1883</a:t>
            </a:r>
            <a:endParaRPr lang="en-US" dirty="0"/>
          </a:p>
        </p:txBody>
      </p:sp>
      <p:sp>
        <p:nvSpPr>
          <p:cNvPr id="5" name="Content Placeholder 4"/>
          <p:cNvSpPr>
            <a:spLocks noGrp="1"/>
          </p:cNvSpPr>
          <p:nvPr>
            <p:ph idx="1"/>
          </p:nvPr>
        </p:nvSpPr>
        <p:spPr>
          <a:xfrm>
            <a:off x="0" y="1295400"/>
            <a:ext cx="9144000" cy="5562600"/>
          </a:xfrm>
        </p:spPr>
        <p:txBody>
          <a:bodyPr>
            <a:noAutofit/>
          </a:bodyPr>
          <a:lstStyle/>
          <a:p>
            <a:r>
              <a:rPr lang="en-US" sz="2400" dirty="0" smtClean="0"/>
              <a:t>FELLOW-WORKMEN</a:t>
            </a:r>
            <a:r>
              <a:rPr lang="en-US" sz="2400" dirty="0"/>
              <a:t>: The Declaration of Independence says: </a:t>
            </a:r>
          </a:p>
          <a:p>
            <a:r>
              <a:rPr lang="en-US" sz="2400" dirty="0"/>
              <a:t>“…But when a long train of abuses and usurpations, pursuing invariably the same object, evinces a design to reduce them (the people) under absolute Despotism, it is their right, it is their duty to throw off such government and provide new guards for their future security.” </a:t>
            </a:r>
          </a:p>
          <a:p>
            <a:r>
              <a:rPr lang="en-US" sz="2400" dirty="0"/>
              <a:t>This thought of Thomas Jefferson was the justification for armed resistance by our forefathers, which gave birth to our Republic, and do not the necessities of our present time compel us to reassert their declaration? </a:t>
            </a:r>
            <a:r>
              <a:rPr lang="en-US" sz="2400" dirty="0" smtClean="0"/>
              <a:t>. . . </a:t>
            </a:r>
            <a:endParaRPr lang="en-US" sz="2400" dirty="0"/>
          </a:p>
          <a:p>
            <a:r>
              <a:rPr lang="en-US" sz="2400" dirty="0" smtClean="0"/>
              <a:t>Our </a:t>
            </a:r>
            <a:r>
              <a:rPr lang="en-US" sz="2400" dirty="0"/>
              <a:t>present society is founded on the exploitation of the </a:t>
            </a:r>
            <a:r>
              <a:rPr lang="en-US" sz="2400" dirty="0" err="1"/>
              <a:t>propertyless</a:t>
            </a:r>
            <a:r>
              <a:rPr lang="en-US" sz="2400" dirty="0"/>
              <a:t> classes by the propertied. This exploitation is such that the propertied (capitalists) buy the working force body and soul of the </a:t>
            </a:r>
            <a:r>
              <a:rPr lang="en-US" sz="2400" dirty="0" err="1" smtClean="0"/>
              <a:t>propertyless</a:t>
            </a:r>
            <a:r>
              <a:rPr lang="en-US" sz="2400" dirty="0" smtClean="0"/>
              <a:t>. . . .</a:t>
            </a:r>
            <a:endParaRPr lang="en-US" sz="2400" dirty="0"/>
          </a:p>
        </p:txBody>
      </p:sp>
    </p:spTree>
    <p:extLst>
      <p:ext uri="{BB962C8B-B14F-4D97-AF65-F5344CB8AC3E}">
        <p14:creationId xmlns:p14="http://schemas.microsoft.com/office/powerpoint/2010/main" val="129254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“Pittsburgh Manifesto” continued</a:t>
            </a:r>
            <a:endParaRPr lang="en-US" dirty="0"/>
          </a:p>
        </p:txBody>
      </p:sp>
      <p:sp>
        <p:nvSpPr>
          <p:cNvPr id="3" name="Content Placeholder 2"/>
          <p:cNvSpPr>
            <a:spLocks noGrp="1"/>
          </p:cNvSpPr>
          <p:nvPr>
            <p:ph idx="1"/>
          </p:nvPr>
        </p:nvSpPr>
        <p:spPr>
          <a:xfrm>
            <a:off x="0" y="1143000"/>
            <a:ext cx="8915400" cy="5638800"/>
          </a:xfrm>
        </p:spPr>
        <p:txBody>
          <a:bodyPr>
            <a:normAutofit fontScale="77500" lnSpcReduction="20000"/>
          </a:bodyPr>
          <a:lstStyle/>
          <a:p>
            <a:r>
              <a:rPr lang="en-US" dirty="0"/>
              <a:t>The political institutions of our times are the agencies of the propertied class; their mission is the upholding of the privileges of their masters; any reform in your own behalf would curtail these privileges. To this they will not and cannot consent, for it would be suicidal to themselves. </a:t>
            </a:r>
          </a:p>
          <a:p>
            <a:r>
              <a:rPr lang="en-US" dirty="0"/>
              <a:t>That they will not resign their privileges voluntarily we know; that they will not make any concessions to us we likewise know. Since we must then rely upon the kindness of our masters for whatever redress we have, and knowing that from them no good may be expected, there remains but one recourse - FORCE! Our forefathers have not only told us that against despots force is justifiable, because it is the only means, but they themselves have set the immemorial example. </a:t>
            </a:r>
          </a:p>
          <a:p>
            <a:r>
              <a:rPr lang="en-US" dirty="0"/>
              <a:t>By force our ancestors liberated themselves from political oppression, by force their children will have to liberate themselves from economic bondage. “It is, therefore, your right; it is your duty,” says Jefferson - “to arm</a:t>
            </a:r>
            <a:r>
              <a:rPr lang="en-US" dirty="0" smtClean="0"/>
              <a:t>!”</a:t>
            </a:r>
            <a:endParaRPr lang="en-US" dirty="0"/>
          </a:p>
          <a:p>
            <a:endParaRPr lang="en-US" dirty="0"/>
          </a:p>
        </p:txBody>
      </p:sp>
    </p:spTree>
    <p:extLst>
      <p:ext uri="{BB962C8B-B14F-4D97-AF65-F5344CB8AC3E}">
        <p14:creationId xmlns:p14="http://schemas.microsoft.com/office/powerpoint/2010/main" val="354287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Albert and Lucy Parsons</a:t>
            </a:r>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36758"/>
            <a:ext cx="3566160" cy="542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88266"/>
            <a:ext cx="3566160" cy="546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19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Eight Hour Day Movement</a:t>
            </a:r>
            <a:endParaRPr lang="en-US" dirty="0"/>
          </a:p>
        </p:txBody>
      </p:sp>
      <p:sp>
        <p:nvSpPr>
          <p:cNvPr id="7" name="Content Placeholder 6"/>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98418"/>
            <a:ext cx="676656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417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735"/>
            <a:ext cx="8138160" cy="681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682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 Hour Day Song</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We mean to make things over,</a:t>
            </a:r>
            <a:br>
              <a:rPr lang="en-US" b="1" dirty="0"/>
            </a:br>
            <a:r>
              <a:rPr lang="en-US" b="1" dirty="0"/>
              <a:t>We are tired of toil for naught </a:t>
            </a:r>
            <a:br>
              <a:rPr lang="en-US" b="1" dirty="0"/>
            </a:br>
            <a:r>
              <a:rPr lang="en-US" b="1" dirty="0"/>
              <a:t>With but bare enough to live upon</a:t>
            </a:r>
            <a:br>
              <a:rPr lang="en-US" b="1" dirty="0"/>
            </a:br>
            <a:r>
              <a:rPr lang="en-US" b="1" dirty="0"/>
              <a:t>And ne'er an hour for thought.</a:t>
            </a:r>
            <a:br>
              <a:rPr lang="en-US" b="1" dirty="0"/>
            </a:br>
            <a:r>
              <a:rPr lang="en-US" b="1" dirty="0"/>
              <a:t>We want to feel the sunshine</a:t>
            </a:r>
            <a:br>
              <a:rPr lang="en-US" b="1" dirty="0"/>
            </a:br>
            <a:r>
              <a:rPr lang="en-US" b="1" dirty="0"/>
              <a:t>And we want to smell the </a:t>
            </a:r>
            <a:r>
              <a:rPr lang="en-US" b="1" dirty="0" err="1"/>
              <a:t>flow'rs</a:t>
            </a:r>
            <a:r>
              <a:rPr lang="en-US" b="1" dirty="0"/>
              <a:t/>
            </a:r>
            <a:br>
              <a:rPr lang="en-US" b="1" dirty="0"/>
            </a:br>
            <a:r>
              <a:rPr lang="en-US" b="1" dirty="0"/>
              <a:t>We are sure that God has willed it</a:t>
            </a:r>
            <a:br>
              <a:rPr lang="en-US" b="1" dirty="0"/>
            </a:br>
            <a:r>
              <a:rPr lang="en-US" b="1" dirty="0"/>
              <a:t>And we mean to have eight hours;</a:t>
            </a:r>
            <a:br>
              <a:rPr lang="en-US" b="1" dirty="0"/>
            </a:br>
            <a:r>
              <a:rPr lang="en-US" b="1" dirty="0"/>
              <a:t>We're summoning our forces</a:t>
            </a:r>
            <a:br>
              <a:rPr lang="en-US" b="1" dirty="0"/>
            </a:br>
            <a:r>
              <a:rPr lang="en-US" b="1" dirty="0"/>
              <a:t>From the shipyard, shop and mill</a:t>
            </a:r>
            <a:br>
              <a:rPr lang="en-US" b="1" dirty="0"/>
            </a:br>
            <a:r>
              <a:rPr lang="en-US" b="1" dirty="0"/>
              <a:t/>
            </a:r>
            <a:br>
              <a:rPr lang="en-US" b="1" dirty="0"/>
            </a:br>
            <a:r>
              <a:rPr lang="en-US" b="1" i="1" dirty="0"/>
              <a:t>Eight hours for work, eight hours for rest</a:t>
            </a:r>
            <a:br>
              <a:rPr lang="en-US" b="1" i="1" dirty="0"/>
            </a:br>
            <a:r>
              <a:rPr lang="en-US" b="1" i="1" dirty="0"/>
              <a:t>Eight hours for what we will;</a:t>
            </a:r>
            <a:br>
              <a:rPr lang="en-US" b="1" i="1" dirty="0"/>
            </a:br>
            <a:r>
              <a:rPr lang="en-US" b="1" i="1" dirty="0"/>
              <a:t>Eight hours for work, eight hours for rest</a:t>
            </a:r>
            <a:br>
              <a:rPr lang="en-US" b="1" i="1" dirty="0"/>
            </a:br>
            <a:r>
              <a:rPr lang="en-US" b="1" i="1" dirty="0"/>
              <a:t>Eight hours for what we will</a:t>
            </a:r>
            <a:r>
              <a:rPr lang="en-US" b="1" i="1" dirty="0" smtClean="0"/>
              <a:t>.</a:t>
            </a:r>
          </a:p>
          <a:p>
            <a:pPr lvl="1"/>
            <a:r>
              <a:rPr lang="en-US" b="1" i="1" dirty="0" smtClean="0"/>
              <a:t>More lyrics and the tune</a:t>
            </a:r>
            <a:r>
              <a:rPr lang="en-US" b="1" i="1" dirty="0" smtClean="0">
                <a:hlinkClick r:id="rId3"/>
              </a:rPr>
              <a:t> here</a:t>
            </a:r>
            <a:endParaRPr lang="en-US" dirty="0"/>
          </a:p>
        </p:txBody>
      </p:sp>
    </p:spTree>
    <p:extLst>
      <p:ext uri="{BB962C8B-B14F-4D97-AF65-F5344CB8AC3E}">
        <p14:creationId xmlns:p14="http://schemas.microsoft.com/office/powerpoint/2010/main" val="293641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 Hour Day Parade: May 1</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364940"/>
            <a:ext cx="8503920" cy="549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75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“Labor Unrest in Chicago, April 25-May 4, 1886”</a:t>
            </a:r>
            <a:endParaRPr lang="en-US" dirty="0"/>
          </a:p>
        </p:txBody>
      </p:sp>
      <p:sp>
        <p:nvSpPr>
          <p:cNvPr id="3" name="Content Placeholder 2"/>
          <p:cNvSpPr>
            <a:spLocks noGrp="1"/>
          </p:cNvSpPr>
          <p:nvPr>
            <p:ph idx="1"/>
          </p:nvPr>
        </p:nvSpPr>
        <p:spPr/>
        <p:txBody>
          <a:bodyPr/>
          <a:lstStyle/>
          <a:p>
            <a:r>
              <a:rPr lang="en-US" dirty="0"/>
              <a:t>[Link for the map: </a:t>
            </a:r>
            <a:r>
              <a:rPr lang="en-US" dirty="0">
                <a:hlinkClick r:id="rId3"/>
              </a:rPr>
              <a:t>http://</a:t>
            </a:r>
            <a:r>
              <a:rPr lang="en-US" dirty="0" smtClean="0">
                <a:hlinkClick r:id="rId3"/>
              </a:rPr>
              <a:t>www.encyclopedia.chicagohistory.org/pages/1769.html</a:t>
            </a:r>
            <a:r>
              <a:rPr lang="en-US" dirty="0" smtClean="0"/>
              <a:t>]</a:t>
            </a:r>
            <a:endParaRPr lang="en-US" dirty="0"/>
          </a:p>
        </p:txBody>
      </p:sp>
    </p:spTree>
    <p:extLst>
      <p:ext uri="{BB962C8B-B14F-4D97-AF65-F5344CB8AC3E}">
        <p14:creationId xmlns:p14="http://schemas.microsoft.com/office/powerpoint/2010/main" val="4165003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McCormick Reaper Works: May 3</a:t>
            </a:r>
            <a:endParaRPr lang="en-US" dirty="0"/>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9000"/>
                    </a14:imgEffect>
                  </a14:imgLayer>
                </a14:imgProps>
              </a:ext>
              <a:ext uri="{28A0092B-C50C-407E-A947-70E740481C1C}">
                <a14:useLocalDpi xmlns:a14="http://schemas.microsoft.com/office/drawing/2010/main" val="0"/>
              </a:ext>
            </a:extLst>
          </a:blip>
          <a:srcRect l="3922" t="7893" r="4902" b="11416"/>
          <a:stretch/>
        </p:blipFill>
        <p:spPr bwMode="auto">
          <a:xfrm>
            <a:off x="533389" y="1142990"/>
            <a:ext cx="8171988" cy="57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338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Revenge Circular</a:t>
            </a:r>
            <a:endParaRPr lang="en-US" dirty="0"/>
          </a:p>
        </p:txBody>
      </p:sp>
      <p:sp>
        <p:nvSpPr>
          <p:cNvPr id="6" name="Content Placeholder 5"/>
          <p:cNvSpPr>
            <a:spLocks noGrp="1"/>
          </p:cNvSpPr>
          <p:nvPr>
            <p:ph sz="half" idx="2"/>
          </p:nvPr>
        </p:nvSpPr>
        <p:spPr>
          <a:xfrm>
            <a:off x="4267200" y="1447800"/>
            <a:ext cx="4419600" cy="4678363"/>
          </a:xfrm>
        </p:spPr>
        <p:txBody>
          <a:bodyPr/>
          <a:lstStyle/>
          <a:p>
            <a:endParaRPr lang="en-US" dirty="0"/>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200" y="1447796"/>
            <a:ext cx="4114800" cy="546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01763"/>
            <a:ext cx="3749040" cy="534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86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Announcements</a:t>
            </a:r>
            <a:endParaRPr lang="en-US" dirty="0"/>
          </a:p>
        </p:txBody>
      </p:sp>
      <p:sp>
        <p:nvSpPr>
          <p:cNvPr id="3" name="Content Placeholder 2"/>
          <p:cNvSpPr>
            <a:spLocks noGrp="1"/>
          </p:cNvSpPr>
          <p:nvPr>
            <p:ph idx="1"/>
          </p:nvPr>
        </p:nvSpPr>
        <p:spPr>
          <a:xfrm>
            <a:off x="0" y="838200"/>
            <a:ext cx="9144000" cy="5715000"/>
          </a:xfrm>
        </p:spPr>
        <p:txBody>
          <a:bodyPr>
            <a:noAutofit/>
          </a:bodyPr>
          <a:lstStyle/>
          <a:p>
            <a:r>
              <a:rPr lang="en-US" sz="2600" dirty="0" smtClean="0"/>
              <a:t>The final exam is scheduled for Monday, June 8 at 12:30. I’ll have instructions and potential essay questions by the end of this week. </a:t>
            </a:r>
          </a:p>
          <a:p>
            <a:pPr lvl="1"/>
            <a:r>
              <a:rPr lang="en-US" sz="2200" dirty="0" smtClean="0"/>
              <a:t>The exam will emphasize the second half of the course but will be comprehensive.</a:t>
            </a:r>
          </a:p>
          <a:p>
            <a:pPr lvl="1"/>
            <a:r>
              <a:rPr lang="en-US" sz="2200" dirty="0" smtClean="0"/>
              <a:t>There will be a take-home option. The take-home will be due by the start of the in-class version. If you’re not finished with the take-home, you must take the in-class exam.</a:t>
            </a:r>
          </a:p>
          <a:p>
            <a:pPr lvl="1"/>
            <a:r>
              <a:rPr lang="en-US" sz="2200" dirty="0" smtClean="0"/>
              <a:t>The take-home will be all essay. The in-class will be essays plus IDs.</a:t>
            </a:r>
          </a:p>
          <a:p>
            <a:r>
              <a:rPr lang="en-US" sz="2600" dirty="0" smtClean="0"/>
              <a:t>The third discussion forum question (on Cady Stanton and the women’s rights movement) is now available on Blackboard. The deadline for posts is 11:59 p.m. </a:t>
            </a:r>
            <a:r>
              <a:rPr lang="en-US" dirty="0" smtClean="0"/>
              <a:t>tonight.</a:t>
            </a:r>
          </a:p>
          <a:p>
            <a:r>
              <a:rPr lang="en-US" sz="2600" dirty="0" smtClean="0"/>
              <a:t>The fourth forum question (on radical labor) is now available. The deadline for posts is 11:59 p.m. Wed., June 10.</a:t>
            </a:r>
          </a:p>
        </p:txBody>
      </p:sp>
    </p:spTree>
    <p:extLst>
      <p:ext uri="{BB962C8B-B14F-4D97-AF65-F5344CB8AC3E}">
        <p14:creationId xmlns:p14="http://schemas.microsoft.com/office/powerpoint/2010/main" val="316240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Conspiratorial Meeting?</a:t>
            </a:r>
            <a:endParaRPr lang="en-US" dirty="0"/>
          </a:p>
        </p:txBody>
      </p:sp>
      <p:sp>
        <p:nvSpPr>
          <p:cNvPr id="6" name="Content Placeholder 5"/>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3979"/>
            <a:ext cx="8412480" cy="529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361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1"/>
          </a:xfrm>
        </p:spPr>
        <p:txBody>
          <a:bodyPr>
            <a:normAutofit/>
          </a:bodyPr>
          <a:lstStyle/>
          <a:p>
            <a:r>
              <a:rPr lang="en-US" dirty="0" smtClean="0"/>
              <a:t>The Protest and the Bomb</a:t>
            </a:r>
            <a:endParaRPr lang="en-US" dirty="0"/>
          </a:p>
        </p:txBody>
      </p:sp>
      <p:sp>
        <p:nvSpPr>
          <p:cNvPr id="3" name="Content Placeholder 2"/>
          <p:cNvSpPr>
            <a:spLocks noGrp="1"/>
          </p:cNvSpPr>
          <p:nvPr>
            <p:ph sz="half" idx="1"/>
          </p:nvPr>
        </p:nvSpPr>
        <p:spPr>
          <a:xfrm>
            <a:off x="457200" y="1600201"/>
            <a:ext cx="8153400" cy="2286000"/>
          </a:xfrm>
        </p:spPr>
        <p:txBody>
          <a:bodyPr/>
          <a:lstStyle/>
          <a:p>
            <a:endParaRPr lang="en-US" dirty="0"/>
          </a:p>
        </p:txBody>
      </p:sp>
      <p:sp>
        <p:nvSpPr>
          <p:cNvPr id="4" name="Content Placeholder 3"/>
          <p:cNvSpPr>
            <a:spLocks noGrp="1"/>
          </p:cNvSpPr>
          <p:nvPr>
            <p:ph sz="half" idx="2"/>
          </p:nvPr>
        </p:nvSpPr>
        <p:spPr>
          <a:xfrm>
            <a:off x="381000" y="4114800"/>
            <a:ext cx="8305800" cy="2011363"/>
          </a:xfrm>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62400"/>
            <a:ext cx="4941498"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48829" y="815587"/>
            <a:ext cx="4206240" cy="314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066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Bomb—People’s Exhibit 129a</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48" r="16252"/>
          <a:stretch/>
        </p:blipFill>
        <p:spPr bwMode="auto">
          <a:xfrm>
            <a:off x="2057400" y="1176921"/>
            <a:ext cx="4754880" cy="568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1092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 Depiction of the Bombing</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112" y="1245074"/>
            <a:ext cx="5120640" cy="564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707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Martial Law</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156667"/>
            <a:ext cx="3840480" cy="5701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302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3725"/>
          </a:xfrm>
        </p:spPr>
        <p:txBody>
          <a:bodyPr>
            <a:normAutofit fontScale="90000"/>
          </a:bodyPr>
          <a:lstStyle/>
          <a:p>
            <a:r>
              <a:rPr lang="en-US" dirty="0" smtClean="0"/>
              <a:t>Arresting Louis </a:t>
            </a:r>
            <a:r>
              <a:rPr lang="en-US" dirty="0" err="1" smtClean="0"/>
              <a:t>Lingg</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712"/>
          <a:stretch/>
        </p:blipFill>
        <p:spPr bwMode="auto">
          <a:xfrm>
            <a:off x="2566416" y="938380"/>
            <a:ext cx="4011168" cy="584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057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Trial: Judge and Jury</a:t>
            </a:r>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2830"/>
            <a:ext cx="3749040" cy="533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99023"/>
            <a:ext cx="3749040" cy="529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441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Courtroom</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779"/>
            <a:ext cx="8412480" cy="543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452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Juror Selection: Juror accepted for service</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41" t="29327" r="5192" b="42790"/>
          <a:stretch/>
        </p:blipFill>
        <p:spPr bwMode="auto">
          <a:xfrm>
            <a:off x="-13855" y="1641764"/>
            <a:ext cx="9144000" cy="378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158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to the Jury</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185" b="-1459"/>
          <a:stretch/>
        </p:blipFill>
        <p:spPr bwMode="auto">
          <a:xfrm>
            <a:off x="685800" y="1533698"/>
            <a:ext cx="7903944"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113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Study </a:t>
            </a:r>
            <a:r>
              <a:rPr lang="en-US" dirty="0"/>
              <a:t>questions on Martin </a:t>
            </a:r>
            <a:r>
              <a:rPr lang="en-US" dirty="0" err="1"/>
              <a:t>Duberman</a:t>
            </a:r>
            <a:r>
              <a:rPr lang="en-US" dirty="0"/>
              <a:t>, Haymarket are now online </a:t>
            </a:r>
            <a:r>
              <a:rPr lang="en-US" dirty="0">
                <a:hlinkClick r:id="rId3"/>
              </a:rPr>
              <a:t>here</a:t>
            </a:r>
            <a:r>
              <a:rPr lang="en-US" dirty="0"/>
              <a:t>.</a:t>
            </a:r>
          </a:p>
          <a:p>
            <a:r>
              <a:rPr lang="en-US" dirty="0"/>
              <a:t>The paper is due by class time on </a:t>
            </a:r>
            <a:r>
              <a:rPr lang="en-US" strike="sngStrike" dirty="0"/>
              <a:t>May 26 </a:t>
            </a:r>
            <a:r>
              <a:rPr lang="en-US" dirty="0"/>
              <a:t> </a:t>
            </a:r>
            <a:r>
              <a:rPr lang="en-US" dirty="0">
                <a:effectLst>
                  <a:glow rad="101600">
                    <a:srgbClr val="FFFF00">
                      <a:alpha val="60000"/>
                    </a:srgbClr>
                  </a:glow>
                </a:effectLst>
              </a:rPr>
              <a:t>NEW! </a:t>
            </a:r>
            <a:r>
              <a:rPr lang="en-US" b="1" dirty="0" smtClean="0">
                <a:effectLst>
                  <a:glow rad="101600">
                    <a:srgbClr val="FFFF00">
                      <a:alpha val="60000"/>
                    </a:srgbClr>
                  </a:glow>
                </a:effectLst>
              </a:rPr>
              <a:t>TODAY</a:t>
            </a:r>
            <a:r>
              <a:rPr lang="en-US" dirty="0" smtClean="0">
                <a:effectLst>
                  <a:glow rad="101600">
                    <a:srgbClr val="FFFF00">
                      <a:alpha val="60000"/>
                    </a:srgbClr>
                  </a:glow>
                </a:effectLst>
              </a:rPr>
              <a:t>, </a:t>
            </a:r>
            <a:r>
              <a:rPr lang="en-US" b="1" dirty="0" smtClean="0"/>
              <a:t>May </a:t>
            </a:r>
            <a:r>
              <a:rPr lang="en-US" b="1" dirty="0"/>
              <a:t>28</a:t>
            </a:r>
            <a:r>
              <a:rPr lang="en-US" dirty="0"/>
              <a:t>. The topic options and instructions are available on Blackboard. </a:t>
            </a:r>
            <a:r>
              <a:rPr lang="en-US" dirty="0" smtClean="0"/>
              <a:t>Late papers will be accepted through June 4 but penalized one grading notch (e.g. from a B to a B-) for every weekday it’s late.</a:t>
            </a:r>
          </a:p>
          <a:p>
            <a:r>
              <a:rPr lang="en-US" dirty="0" smtClean="0"/>
              <a:t>Submit hard copy to me or Feather. If you need to submit it electronically, let me know why and get my authorization. Follow up as soon as possible with hard copy.</a:t>
            </a:r>
            <a:endParaRPr lang="en-US" dirty="0"/>
          </a:p>
        </p:txBody>
      </p:sp>
    </p:spTree>
    <p:extLst>
      <p:ext uri="{BB962C8B-B14F-4D97-AF65-F5344CB8AC3E}">
        <p14:creationId xmlns:p14="http://schemas.microsoft.com/office/powerpoint/2010/main" val="214881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March to the Grave, Nov. 13, 1887</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20498"/>
            <a:ext cx="7680960" cy="565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001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Gallows Pin Worn by Opponents of the Executions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855" y="1524000"/>
            <a:ext cx="2231423"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749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Souvenir Photograph for You</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30382" y="1476189"/>
            <a:ext cx="7863840" cy="538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575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PBS </a:t>
            </a:r>
            <a:r>
              <a:rPr lang="en-US" i="1" dirty="0" smtClean="0"/>
              <a:t>American Experience</a:t>
            </a:r>
            <a:r>
              <a:rPr lang="en-US" dirty="0" smtClean="0"/>
              <a:t> documentary </a:t>
            </a:r>
            <a:r>
              <a:rPr lang="en-US" i="1" dirty="0" smtClean="0">
                <a:hlinkClick r:id="rId3"/>
              </a:rPr>
              <a:t>Chicago: City of the Century </a:t>
            </a:r>
            <a:r>
              <a:rPr lang="en-US" dirty="0" smtClean="0"/>
              <a:t>website—note the section on anarchists. </a:t>
            </a:r>
          </a:p>
          <a:p>
            <a:r>
              <a:rPr lang="en-US" dirty="0" smtClean="0"/>
              <a:t>The </a:t>
            </a:r>
            <a:r>
              <a:rPr lang="en-US" dirty="0" smtClean="0">
                <a:hlinkClick r:id="rId4"/>
              </a:rPr>
              <a:t>Great Railroad Strike </a:t>
            </a:r>
            <a:r>
              <a:rPr lang="en-US" dirty="0" smtClean="0"/>
              <a:t>of 1877 video (12 min.)</a:t>
            </a:r>
          </a:p>
          <a:p>
            <a:r>
              <a:rPr lang="en-US" dirty="0" smtClean="0"/>
              <a:t>Preamble and </a:t>
            </a:r>
            <a:r>
              <a:rPr lang="en-US" dirty="0" smtClean="0">
                <a:hlinkClick r:id="rId5"/>
              </a:rPr>
              <a:t>Declaration of Principles </a:t>
            </a:r>
            <a:r>
              <a:rPr lang="en-US" dirty="0" smtClean="0"/>
              <a:t>of the Knights of Labor</a:t>
            </a:r>
          </a:p>
          <a:p>
            <a:r>
              <a:rPr lang="en-US" dirty="0" smtClean="0"/>
              <a:t>Excerpts from </a:t>
            </a:r>
            <a:r>
              <a:rPr lang="en-US" i="1" dirty="0" smtClean="0"/>
              <a:t>Chicago: City of the Century</a:t>
            </a:r>
            <a:r>
              <a:rPr lang="en-US" dirty="0" smtClean="0"/>
              <a:t> on Haymarket affair: </a:t>
            </a:r>
            <a:r>
              <a:rPr lang="en-US" dirty="0" smtClean="0">
                <a:hlinkClick r:id="rId6"/>
              </a:rPr>
              <a:t>part 1</a:t>
            </a:r>
            <a:r>
              <a:rPr lang="en-US" dirty="0" smtClean="0"/>
              <a:t>	 </a:t>
            </a:r>
            <a:r>
              <a:rPr lang="en-US" dirty="0" smtClean="0">
                <a:hlinkClick r:id="rId7"/>
              </a:rPr>
              <a:t>part 2</a:t>
            </a:r>
            <a:r>
              <a:rPr lang="en-US" dirty="0"/>
              <a:t> </a:t>
            </a:r>
            <a:r>
              <a:rPr lang="en-US" dirty="0" smtClean="0"/>
              <a:t>  </a:t>
            </a:r>
            <a:r>
              <a:rPr lang="en-US" dirty="0" smtClean="0">
                <a:hlinkClick r:id="rId8"/>
              </a:rPr>
              <a:t>part 3</a:t>
            </a:r>
            <a:r>
              <a:rPr lang="en-US" dirty="0" smtClean="0"/>
              <a:t> (about 15 min. total</a:t>
            </a:r>
            <a:r>
              <a:rPr lang="en-US" dirty="0" smtClean="0"/>
              <a:t>)</a:t>
            </a:r>
          </a:p>
          <a:p>
            <a:r>
              <a:rPr lang="en-US" dirty="0" smtClean="0"/>
              <a:t>An archive of material on </a:t>
            </a:r>
            <a:r>
              <a:rPr lang="en-US" dirty="0" smtClean="0">
                <a:hlinkClick r:id="rId9"/>
              </a:rPr>
              <a:t>Haymarket</a:t>
            </a:r>
            <a:r>
              <a:rPr lang="en-US" dirty="0" smtClean="0"/>
              <a:t>. (This is part of a massive </a:t>
            </a:r>
            <a:r>
              <a:rPr lang="en-US" dirty="0" smtClean="0">
                <a:hlinkClick r:id="rId10"/>
              </a:rPr>
              <a:t>“Anarchy Archives”</a:t>
            </a:r>
            <a:r>
              <a:rPr lang="en-US" dirty="0" smtClean="0"/>
              <a:t>— “an online research center on the history and theory of anarchism”.</a:t>
            </a:r>
          </a:p>
          <a:p>
            <a:r>
              <a:rPr lang="en-US" dirty="0" smtClean="0"/>
              <a:t>An extensive site on </a:t>
            </a:r>
            <a:r>
              <a:rPr lang="en-US" dirty="0" smtClean="0">
                <a:hlinkClick r:id="rId11"/>
              </a:rPr>
              <a:t>“The Dramas of Haymarket”</a:t>
            </a:r>
            <a:endParaRPr lang="en-US" dirty="0" smtClean="0"/>
          </a:p>
        </p:txBody>
      </p:sp>
    </p:spTree>
    <p:extLst>
      <p:ext uri="{BB962C8B-B14F-4D97-AF65-F5344CB8AC3E}">
        <p14:creationId xmlns:p14="http://schemas.microsoft.com/office/powerpoint/2010/main" val="247127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Unions in Gilded Age America</a:t>
            </a:r>
            <a:endParaRPr lang="en-US" dirty="0"/>
          </a:p>
        </p:txBody>
      </p:sp>
      <p:sp>
        <p:nvSpPr>
          <p:cNvPr id="3" name="Content Placeholder 2"/>
          <p:cNvSpPr>
            <a:spLocks noGrp="1"/>
          </p:cNvSpPr>
          <p:nvPr>
            <p:ph sz="half" idx="1"/>
          </p:nvPr>
        </p:nvSpPr>
        <p:spPr>
          <a:xfrm>
            <a:off x="457200" y="1600200"/>
            <a:ext cx="4724400" cy="4525963"/>
          </a:xfrm>
        </p:spPr>
        <p:txBody>
          <a:bodyPr>
            <a:normAutofit/>
          </a:bodyPr>
          <a:lstStyle/>
          <a:p>
            <a:r>
              <a:rPr lang="en-US" dirty="0" smtClean="0"/>
              <a:t>The Knights of Labor (founded 1869)</a:t>
            </a:r>
          </a:p>
          <a:p>
            <a:pPr lvl="1"/>
            <a:r>
              <a:rPr lang="en-US" dirty="0" smtClean="0"/>
              <a:t>Fraternity and Harmony</a:t>
            </a:r>
          </a:p>
          <a:p>
            <a:pPr lvl="1"/>
            <a:r>
              <a:rPr lang="en-US" dirty="0" smtClean="0"/>
              <a:t>Membership excludes only </a:t>
            </a:r>
            <a:r>
              <a:rPr lang="en-US" dirty="0"/>
              <a:t>lawyers, doctors, bankers, </a:t>
            </a:r>
            <a:r>
              <a:rPr lang="en-US" dirty="0" smtClean="0"/>
              <a:t>liquor </a:t>
            </a:r>
            <a:r>
              <a:rPr lang="en-US" dirty="0"/>
              <a:t>sellers, professional gamblers and </a:t>
            </a:r>
            <a:r>
              <a:rPr lang="en-US" dirty="0" smtClean="0"/>
              <a:t>stockbrokers</a:t>
            </a:r>
          </a:p>
          <a:p>
            <a:pPr lvl="1"/>
            <a:r>
              <a:rPr lang="en-US" dirty="0" smtClean="0"/>
              <a:t>Demands </a:t>
            </a:r>
            <a:r>
              <a:rPr lang="en-US" dirty="0"/>
              <a:t>"education, cooperation and political action and through these the abolition of the wage system</a:t>
            </a:r>
            <a:r>
              <a:rPr lang="en-US" dirty="0" smtClean="0"/>
              <a:t>."</a:t>
            </a:r>
            <a:endParaRPr lang="en-US" dirty="0"/>
          </a:p>
        </p:txBody>
      </p:sp>
      <p:sp>
        <p:nvSpPr>
          <p:cNvPr id="4" name="Content Placeholder 3"/>
          <p:cNvSpPr>
            <a:spLocks noGrp="1"/>
          </p:cNvSpPr>
          <p:nvPr>
            <p:ph sz="half" idx="2"/>
          </p:nvPr>
        </p:nvSpPr>
        <p:spPr>
          <a:xfrm>
            <a:off x="5410192" y="1600200"/>
            <a:ext cx="3276608" cy="4525963"/>
          </a:xfrm>
        </p:spPr>
        <p:txBody>
          <a:bodyPr>
            <a:normAutofit/>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2" y="1676399"/>
            <a:ext cx="3795297"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950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Federation of Labor</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The American Federation of Labor (AFL) founded 1886</a:t>
            </a:r>
            <a:endParaRPr lang="en-US" dirty="0"/>
          </a:p>
        </p:txBody>
      </p:sp>
      <p:sp>
        <p:nvSpPr>
          <p:cNvPr id="7" name="Content Placeholder 6"/>
          <p:cNvSpPr>
            <a:spLocks noGrp="1"/>
          </p:cNvSpPr>
          <p:nvPr>
            <p:ph sz="half" idx="2"/>
          </p:nvPr>
        </p:nvSpPr>
        <p:spPr/>
        <p:txBody>
          <a:bodyPr>
            <a:normAutofit/>
          </a:bodyPr>
          <a:lstStyle/>
          <a:p>
            <a:r>
              <a:rPr lang="en-US" dirty="0" smtClean="0"/>
              <a:t>Accepting the capitalist system</a:t>
            </a:r>
          </a:p>
          <a:p>
            <a:r>
              <a:rPr lang="en-US" dirty="0" smtClean="0"/>
              <a:t>Demanding “More”</a:t>
            </a:r>
          </a:p>
          <a:p>
            <a:r>
              <a:rPr lang="en-US" dirty="0" smtClean="0"/>
              <a:t>Trade (or crafts) unionism</a:t>
            </a:r>
          </a:p>
          <a:p>
            <a:pPr lvl="1"/>
            <a:r>
              <a:rPr lang="en-US" sz="2400" dirty="0" smtClean="0"/>
              <a:t>Skilled workers</a:t>
            </a:r>
          </a:p>
          <a:p>
            <a:pPr lvl="1"/>
            <a:r>
              <a:rPr lang="en-US" sz="2400" dirty="0" smtClean="0"/>
              <a:t>Strategy of controlling supply of labor</a:t>
            </a:r>
            <a:endParaRPr lang="en-US" sz="2400" dirty="0"/>
          </a:p>
        </p:txBody>
      </p:sp>
      <p:sp>
        <p:nvSpPr>
          <p:cNvPr id="8" name="Text Placeholder 7"/>
          <p:cNvSpPr>
            <a:spLocks noGrp="1"/>
          </p:cNvSpPr>
          <p:nvPr>
            <p:ph type="body" sz="quarter" idx="3"/>
          </p:nvPr>
        </p:nvSpPr>
        <p:spPr/>
        <p:txBody>
          <a:bodyPr/>
          <a:lstStyle/>
          <a:p>
            <a:r>
              <a:rPr lang="en-US" dirty="0" smtClean="0"/>
              <a:t>AFL Declaration of Principles</a:t>
            </a:r>
            <a:endParaRPr lang="en-US" dirty="0"/>
          </a:p>
        </p:txBody>
      </p:sp>
      <p:sp>
        <p:nvSpPr>
          <p:cNvPr id="9" name="Content Placeholder 8"/>
          <p:cNvSpPr>
            <a:spLocks noGrp="1"/>
          </p:cNvSpPr>
          <p:nvPr>
            <p:ph sz="quarter" idx="4"/>
          </p:nvPr>
        </p:nvSpPr>
        <p:spPr>
          <a:xfrm>
            <a:off x="4419601" y="2174875"/>
            <a:ext cx="4724400" cy="3951288"/>
          </a:xfrm>
        </p:spPr>
        <p:txBody>
          <a:bodyPr>
            <a:noAutofit/>
          </a:bodyPr>
          <a:lstStyle/>
          <a:p>
            <a:pPr marL="0" marR="0">
              <a:spcBef>
                <a:spcPts val="0"/>
              </a:spcBef>
              <a:spcAft>
                <a:spcPts val="0"/>
              </a:spcAft>
            </a:pPr>
            <a:r>
              <a:rPr lang="en-US" sz="2000" dirty="0">
                <a:latin typeface="Arial"/>
                <a:ea typeface="Times New Roman"/>
              </a:rPr>
              <a:t>“Whereas a struggle is going on in the nations of the civilized world, between the oppressors and oppressed of all countries, a struggle between capital and labor which must grow in intensity from year to year and work disastrous results to the toiling millions of all nations, if not combined for mutual protection and benefits</a:t>
            </a:r>
            <a:r>
              <a:rPr lang="en-US" sz="2000" dirty="0" smtClean="0">
                <a:latin typeface="Arial"/>
                <a:ea typeface="Times New Roman"/>
              </a:rPr>
              <a:t>.. . . </a:t>
            </a:r>
            <a:r>
              <a:rPr lang="en-US" sz="2000" b="1" dirty="0" smtClean="0">
                <a:latin typeface="Arial"/>
                <a:ea typeface="Times New Roman"/>
              </a:rPr>
              <a:t>To </a:t>
            </a:r>
            <a:r>
              <a:rPr lang="en-US" sz="2000" b="1" dirty="0">
                <a:latin typeface="Arial"/>
                <a:ea typeface="Times New Roman"/>
              </a:rPr>
              <a:t>protect the skilled labor of America </a:t>
            </a:r>
            <a:r>
              <a:rPr lang="en-US" sz="2000" dirty="0">
                <a:latin typeface="Arial"/>
                <a:ea typeface="Times New Roman"/>
              </a:rPr>
              <a:t>from being reduced to beggary and to sustain the standard of American workmanship and skill, the trades unions of America have been established.”</a:t>
            </a:r>
            <a:endParaRPr lang="en-US" sz="2000" dirty="0">
              <a:latin typeface="Times New Roman"/>
              <a:ea typeface="Times New Roman"/>
            </a:endParaRPr>
          </a:p>
          <a:p>
            <a:endParaRPr lang="en-US" dirty="0"/>
          </a:p>
        </p:txBody>
      </p:sp>
    </p:spTree>
    <p:extLst>
      <p:ext uri="{BB962C8B-B14F-4D97-AF65-F5344CB8AC3E}">
        <p14:creationId xmlns:p14="http://schemas.microsoft.com/office/powerpoint/2010/main" val="1058862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AFL and the Capitalist System</a:t>
            </a:r>
            <a:endParaRPr lang="en-US" dirty="0"/>
          </a:p>
        </p:txBody>
      </p:sp>
      <p:sp>
        <p:nvSpPr>
          <p:cNvPr id="3" name="Text Placeholder 2"/>
          <p:cNvSpPr>
            <a:spLocks noGrp="1"/>
          </p:cNvSpPr>
          <p:nvPr>
            <p:ph type="body" idx="1"/>
          </p:nvPr>
        </p:nvSpPr>
        <p:spPr>
          <a:xfrm>
            <a:off x="457200" y="1219200"/>
            <a:ext cx="4040188" cy="955675"/>
          </a:xfrm>
        </p:spPr>
        <p:txBody>
          <a:bodyPr>
            <a:normAutofit fontScale="92500" lnSpcReduction="20000"/>
          </a:bodyPr>
          <a:lstStyle/>
          <a:p>
            <a:r>
              <a:rPr lang="en-US" dirty="0" smtClean="0"/>
              <a:t>Samuel Gompers: Leader of the American Federation of Labor  1886-1924</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645025" y="2174874"/>
            <a:ext cx="4422775" cy="4683125"/>
          </a:xfrm>
        </p:spPr>
        <p:txBody>
          <a:bodyPr>
            <a:normAutofit/>
          </a:bodyPr>
          <a:lstStyle/>
          <a:p>
            <a:r>
              <a:rPr lang="en-US" dirty="0"/>
              <a:t> </a:t>
            </a:r>
            <a:r>
              <a:rPr lang="en-US" dirty="0" smtClean="0"/>
              <a:t>“I </a:t>
            </a:r>
            <a:r>
              <a:rPr lang="en-US" dirty="0"/>
              <a:t>have come to the conclusion . . . that it is our duty  to live our lives as workers in the society in which we live, and not to work for the downfall or the destruction or the overthrow of that society, but for the fuller development and evolution of the society in which we live; to make life the better worth living. </a:t>
            </a:r>
            <a:r>
              <a:rPr lang="en-US" dirty="0" smtClean="0"/>
              <a:t>“</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09600" y="2092036"/>
            <a:ext cx="3627441"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477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“The American as Anarchist”</a:t>
            </a:r>
            <a:endParaRPr lang="en-US" sz="3600" dirty="0"/>
          </a:p>
        </p:txBody>
      </p:sp>
      <p:sp>
        <p:nvSpPr>
          <p:cNvPr id="3" name="Content Placeholder 2"/>
          <p:cNvSpPr>
            <a:spLocks noGrp="1"/>
          </p:cNvSpPr>
          <p:nvPr>
            <p:ph sz="half" idx="1"/>
          </p:nvPr>
        </p:nvSpPr>
        <p:spPr>
          <a:xfrm>
            <a:off x="0" y="990600"/>
            <a:ext cx="6324600" cy="5867400"/>
          </a:xfrm>
        </p:spPr>
        <p:txBody>
          <a:bodyPr>
            <a:normAutofit/>
          </a:bodyPr>
          <a:lstStyle/>
          <a:p>
            <a:r>
              <a:rPr lang="en-US" dirty="0" smtClean="0"/>
              <a:t>Individualist anarchism</a:t>
            </a:r>
          </a:p>
          <a:p>
            <a:pPr lvl="1"/>
            <a:r>
              <a:rPr lang="en-US" dirty="0" smtClean="0"/>
              <a:t>“Disobedience </a:t>
            </a:r>
            <a:r>
              <a:rPr lang="en-US" dirty="0"/>
              <a:t>is the true foundation of liberty. The obedient must be slaves</a:t>
            </a:r>
            <a:r>
              <a:rPr lang="en-US" dirty="0" smtClean="0"/>
              <a:t>.”—Henry David Thoreau</a:t>
            </a:r>
          </a:p>
          <a:p>
            <a:pPr lvl="1"/>
            <a:r>
              <a:rPr lang="en-US" dirty="0" smtClean="0"/>
              <a:t>“The </a:t>
            </a:r>
            <a:r>
              <a:rPr lang="en-US" dirty="0"/>
              <a:t>only security men can have for their political liberty, consists in keeping their money in their own </a:t>
            </a:r>
            <a:r>
              <a:rPr lang="en-US" dirty="0" smtClean="0"/>
              <a:t>pockets.”—Lysander Spooner</a:t>
            </a:r>
          </a:p>
          <a:p>
            <a:pPr lvl="1"/>
            <a:r>
              <a:rPr lang="en-US" sz="2400" dirty="0" smtClean="0"/>
              <a:t>“Aggression </a:t>
            </a:r>
            <a:r>
              <a:rPr lang="en-US" sz="2400" dirty="0"/>
              <a:t>is simply another name for government. Aggression, invasion, government, are </a:t>
            </a:r>
            <a:r>
              <a:rPr lang="en-US" sz="2400" dirty="0" err="1"/>
              <a:t>interconvertible</a:t>
            </a:r>
            <a:r>
              <a:rPr lang="en-US" sz="2400" dirty="0"/>
              <a:t> terms. The essence of government is control, or the attempt to control</a:t>
            </a:r>
            <a:r>
              <a:rPr lang="en-US" sz="2400" dirty="0" smtClean="0"/>
              <a:t>.”—Benjamin Tucker</a:t>
            </a:r>
          </a:p>
          <a:p>
            <a:pPr lvl="2"/>
            <a:r>
              <a:rPr lang="en-US" sz="2000" dirty="0" smtClean="0"/>
              <a:t>At right: Benjamin Tucker, Individualist Anarchist author and journalist 1854-1939.</a:t>
            </a:r>
            <a:endParaRPr lang="en-US" sz="2000" dirty="0"/>
          </a:p>
        </p:txBody>
      </p:sp>
      <p:sp>
        <p:nvSpPr>
          <p:cNvPr id="4" name="Content Placeholder 3"/>
          <p:cNvSpPr>
            <a:spLocks noGrp="1"/>
          </p:cNvSpPr>
          <p:nvPr>
            <p:ph sz="half" idx="2"/>
          </p:nvPr>
        </p:nvSpPr>
        <p:spPr>
          <a:xfrm>
            <a:off x="6400800" y="1600200"/>
            <a:ext cx="2286000" cy="4525963"/>
          </a:xfrm>
        </p:spPr>
        <p:txBody>
          <a:bodyPr>
            <a:normAutofit/>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0"/>
            <a:ext cx="2724711"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68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Alien as Anarchist”?</a:t>
            </a:r>
            <a:endParaRPr lang="en-US" dirty="0"/>
          </a:p>
        </p:txBody>
      </p:sp>
      <p:sp>
        <p:nvSpPr>
          <p:cNvPr id="3" name="Content Placeholder 2"/>
          <p:cNvSpPr>
            <a:spLocks noGrp="1"/>
          </p:cNvSpPr>
          <p:nvPr>
            <p:ph sz="half" idx="1"/>
          </p:nvPr>
        </p:nvSpPr>
        <p:spPr>
          <a:xfrm>
            <a:off x="0" y="1600200"/>
            <a:ext cx="6705600" cy="5257800"/>
          </a:xfrm>
        </p:spPr>
        <p:txBody>
          <a:bodyPr>
            <a:normAutofit fontScale="77500" lnSpcReduction="20000"/>
          </a:bodyPr>
          <a:lstStyle/>
          <a:p>
            <a:r>
              <a:rPr lang="en-US" dirty="0" smtClean="0"/>
              <a:t>Marxism and Anarchism: Karl Marx vs. Mikhail Bakunin</a:t>
            </a:r>
          </a:p>
          <a:p>
            <a:r>
              <a:rPr lang="en-US" dirty="0" smtClean="0"/>
              <a:t>At right: Johan Most, German-American anarchist </a:t>
            </a:r>
          </a:p>
          <a:p>
            <a:r>
              <a:rPr lang="en-US" dirty="0" smtClean="0"/>
              <a:t>Most called for “propaganda of the deed”—</a:t>
            </a:r>
            <a:r>
              <a:rPr lang="en-US" i="1" dirty="0" err="1" smtClean="0"/>
              <a:t>attentats</a:t>
            </a:r>
            <a:r>
              <a:rPr lang="en-US" dirty="0" smtClean="0"/>
              <a:t> in German—acts of violence aimed at</a:t>
            </a:r>
          </a:p>
          <a:p>
            <a:pPr marL="0" indent="0">
              <a:buNone/>
            </a:pPr>
            <a:r>
              <a:rPr lang="en-US" dirty="0" smtClean="0"/>
              <a:t>      provoking worker uprising.</a:t>
            </a:r>
          </a:p>
          <a:p>
            <a:r>
              <a:rPr lang="en-US" i="1" dirty="0" smtClean="0"/>
              <a:t>New York Times </a:t>
            </a:r>
            <a:r>
              <a:rPr lang="en-US" dirty="0" smtClean="0"/>
              <a:t>describes </a:t>
            </a:r>
            <a:r>
              <a:rPr lang="en-US" dirty="0"/>
              <a:t>him</a:t>
            </a:r>
            <a:r>
              <a:rPr lang="en-US" dirty="0" smtClean="0"/>
              <a:t>: “</a:t>
            </a:r>
            <a:r>
              <a:rPr lang="en-US" dirty="0"/>
              <a:t>Most was seedy.  He wore a black suit, the coat an abbreviated Prince Albert, greasy and glossy and whitened with cigar ashes, a buff waistcoat buttoned almost to his throat, and a cheap ventilated white straw hat pushed back from his bald forehead.  His puffed face was a dull, dead red where it could be seen through his grizzled beard.  He seemed to be more interested in the settlement of the beer account than in anything that developed during the day.”</a:t>
            </a:r>
          </a:p>
        </p:txBody>
      </p:sp>
      <p:sp>
        <p:nvSpPr>
          <p:cNvPr id="4" name="Content Placeholder 3"/>
          <p:cNvSpPr>
            <a:spLocks noGrp="1"/>
          </p:cNvSpPr>
          <p:nvPr>
            <p:ph sz="half" idx="2"/>
          </p:nvPr>
        </p:nvSpPr>
        <p:spPr>
          <a:xfrm>
            <a:off x="6400800" y="1600200"/>
            <a:ext cx="2285999" cy="4525963"/>
          </a:xfrm>
        </p:spPr>
        <p:txBody>
          <a:bodyPr>
            <a:normAutofit fontScale="77500" lnSpcReduction="20000"/>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1600200"/>
            <a:ext cx="2560320" cy="336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504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493</TotalTime>
  <Words>978</Words>
  <Application>Microsoft Office PowerPoint</Application>
  <PresentationFormat>On-screen Show (4:3)</PresentationFormat>
  <Paragraphs>114</Paragraphs>
  <Slides>32</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Arial</vt:lpstr>
      <vt:lpstr>Book Antiqua</vt:lpstr>
      <vt:lpstr>Calibri</vt:lpstr>
      <vt:lpstr>Lucida Sans</vt:lpstr>
      <vt:lpstr>Times New Roman</vt:lpstr>
      <vt:lpstr>Wingdings</vt:lpstr>
      <vt:lpstr>Wingdings 2</vt:lpstr>
      <vt:lpstr>Wingdings 3</vt:lpstr>
      <vt:lpstr>Apex</vt:lpstr>
      <vt:lpstr>Office Theme</vt:lpstr>
      <vt:lpstr>1_Office Theme</vt:lpstr>
      <vt:lpstr>Radical Labor and the Road to Haymarket Square </vt:lpstr>
      <vt:lpstr>Announcements</vt:lpstr>
      <vt:lpstr>Announcements (continued)</vt:lpstr>
      <vt:lpstr>Some Websites of Interest</vt:lpstr>
      <vt:lpstr>Unions in Gilded Age America</vt:lpstr>
      <vt:lpstr>American Federation of Labor</vt:lpstr>
      <vt:lpstr>The AFL and the Capitalist System</vt:lpstr>
      <vt:lpstr>“The American as Anarchist”</vt:lpstr>
      <vt:lpstr>“The Alien as Anarchist”?</vt:lpstr>
      <vt:lpstr>The “Pittsburgh Manifesto” 1883</vt:lpstr>
      <vt:lpstr>“Pittsburgh Manifesto” continued</vt:lpstr>
      <vt:lpstr>Albert and Lucy Parsons</vt:lpstr>
      <vt:lpstr>The Eight Hour Day Movement</vt:lpstr>
      <vt:lpstr>PowerPoint Presentation</vt:lpstr>
      <vt:lpstr>Eight Hour Day Song</vt:lpstr>
      <vt:lpstr>Eight Hour Day Parade: May 1</vt:lpstr>
      <vt:lpstr>Map: “Labor Unrest in Chicago, April 25-May 4, 1886”</vt:lpstr>
      <vt:lpstr>McCormick Reaper Works: May 3</vt:lpstr>
      <vt:lpstr>The Revenge Circular</vt:lpstr>
      <vt:lpstr>A Conspiratorial Meeting?</vt:lpstr>
      <vt:lpstr>The Protest and the Bomb</vt:lpstr>
      <vt:lpstr>The Bomb—People’s Exhibit 129a</vt:lpstr>
      <vt:lpstr>Cartoon Depiction of the Bombing</vt:lpstr>
      <vt:lpstr>Martial Law</vt:lpstr>
      <vt:lpstr>Arresting Louis Lingg</vt:lpstr>
      <vt:lpstr>The Trial: Judge and Jury</vt:lpstr>
      <vt:lpstr>The Courtroom</vt:lpstr>
      <vt:lpstr>Juror Selection: Juror accepted for service</vt:lpstr>
      <vt:lpstr>Instructions to the Jury</vt:lpstr>
      <vt:lpstr>The March to the Grave, Nov. 13, 1887</vt:lpstr>
      <vt:lpstr>Gallows Pin Worn by Opponents of the Executions</vt:lpstr>
      <vt:lpstr>A Souvenir Photograph for You</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U.S./MEXICO</dc:title>
  <dc:creator>LAS</dc:creator>
  <cp:lastModifiedBy>Daniel Pope</cp:lastModifiedBy>
  <cp:revision>23</cp:revision>
  <dcterms:created xsi:type="dcterms:W3CDTF">2015-05-21T19:10:39Z</dcterms:created>
  <dcterms:modified xsi:type="dcterms:W3CDTF">2015-05-28T22:24:42Z</dcterms:modified>
</cp:coreProperties>
</file>