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9" r:id="rId2"/>
    <p:sldMasterId id="2147483761" r:id="rId3"/>
    <p:sldMasterId id="2147483773" r:id="rId4"/>
  </p:sldMasterIdLst>
  <p:notesMasterIdLst>
    <p:notesMasterId r:id="rId36"/>
  </p:notesMasterIdLst>
  <p:sldIdLst>
    <p:sldId id="257" r:id="rId5"/>
    <p:sldId id="258" r:id="rId6"/>
    <p:sldId id="259" r:id="rId7"/>
    <p:sldId id="261" r:id="rId8"/>
    <p:sldId id="256" r:id="rId9"/>
    <p:sldId id="295" r:id="rId10"/>
    <p:sldId id="262"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6"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44" autoAdjust="0"/>
    <p:restoredTop sz="94384"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3864"/>
    </p:cViewPr>
  </p:outlineViewPr>
  <p:notesTextViewPr>
    <p:cViewPr>
      <p:scale>
        <a:sx n="100" d="100"/>
        <a:sy n="100" d="100"/>
      </p:scale>
      <p:origin x="0" y="0"/>
    </p:cViewPr>
  </p:notesTextViewPr>
  <p:sorterViewPr>
    <p:cViewPr>
      <p:scale>
        <a:sx n="100" d="100"/>
        <a:sy n="100" d="100"/>
      </p:scale>
      <p:origin x="0" y="-7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5809C-32D3-426D-B97D-D7BA5E8B4500}" type="datetimeFigureOut">
              <a:rPr lang="en-US" smtClean="0"/>
              <a:t>5/26/2015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B144-B919-477F-9FDF-DC96ECA64BAC}" type="slidenum">
              <a:rPr lang="en-US" smtClean="0"/>
              <a:t>‹#›</a:t>
            </a:fld>
            <a:endParaRPr lang="en-US"/>
          </a:p>
        </p:txBody>
      </p:sp>
    </p:spTree>
    <p:extLst>
      <p:ext uri="{BB962C8B-B14F-4D97-AF65-F5344CB8AC3E}">
        <p14:creationId xmlns:p14="http://schemas.microsoft.com/office/powerpoint/2010/main" val="90986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8065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594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5945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3565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546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4121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8417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7924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3224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121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5315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2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6969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7699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8780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6541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6484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25</a:t>
            </a:fld>
            <a:endParaRPr lang="en-US"/>
          </a:p>
        </p:txBody>
      </p:sp>
    </p:spTree>
    <p:extLst>
      <p:ext uri="{BB962C8B-B14F-4D97-AF65-F5344CB8AC3E}">
        <p14:creationId xmlns:p14="http://schemas.microsoft.com/office/powerpoint/2010/main" val="1597828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26</a:t>
            </a:fld>
            <a:endParaRPr lang="en-US"/>
          </a:p>
        </p:txBody>
      </p:sp>
    </p:spTree>
    <p:extLst>
      <p:ext uri="{BB962C8B-B14F-4D97-AF65-F5344CB8AC3E}">
        <p14:creationId xmlns:p14="http://schemas.microsoft.com/office/powerpoint/2010/main" val="2748792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27</a:t>
            </a:fld>
            <a:endParaRPr lang="en-US"/>
          </a:p>
        </p:txBody>
      </p:sp>
    </p:spTree>
    <p:extLst>
      <p:ext uri="{BB962C8B-B14F-4D97-AF65-F5344CB8AC3E}">
        <p14:creationId xmlns:p14="http://schemas.microsoft.com/office/powerpoint/2010/main" val="349828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28</a:t>
            </a:fld>
            <a:endParaRPr lang="en-US"/>
          </a:p>
        </p:txBody>
      </p:sp>
    </p:spTree>
    <p:extLst>
      <p:ext uri="{BB962C8B-B14F-4D97-AF65-F5344CB8AC3E}">
        <p14:creationId xmlns:p14="http://schemas.microsoft.com/office/powerpoint/2010/main" val="1041904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29</a:t>
            </a:fld>
            <a:endParaRPr lang="en-US"/>
          </a:p>
        </p:txBody>
      </p:sp>
    </p:spTree>
    <p:extLst>
      <p:ext uri="{BB962C8B-B14F-4D97-AF65-F5344CB8AC3E}">
        <p14:creationId xmlns:p14="http://schemas.microsoft.com/office/powerpoint/2010/main" val="64235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4715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30</a:t>
            </a:fld>
            <a:endParaRPr lang="en-US"/>
          </a:p>
        </p:txBody>
      </p:sp>
    </p:spTree>
    <p:extLst>
      <p:ext uri="{BB962C8B-B14F-4D97-AF65-F5344CB8AC3E}">
        <p14:creationId xmlns:p14="http://schemas.microsoft.com/office/powerpoint/2010/main" val="1848068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31</a:t>
            </a:fld>
            <a:endParaRPr lang="en-US"/>
          </a:p>
        </p:txBody>
      </p:sp>
    </p:spTree>
    <p:extLst>
      <p:ext uri="{BB962C8B-B14F-4D97-AF65-F5344CB8AC3E}">
        <p14:creationId xmlns:p14="http://schemas.microsoft.com/office/powerpoint/2010/main" val="48661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387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5</a:t>
            </a:fld>
            <a:endParaRPr lang="en-US"/>
          </a:p>
        </p:txBody>
      </p:sp>
    </p:spTree>
    <p:extLst>
      <p:ext uri="{BB962C8B-B14F-4D97-AF65-F5344CB8AC3E}">
        <p14:creationId xmlns:p14="http://schemas.microsoft.com/office/powerpoint/2010/main" val="4263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6</a:t>
            </a:fld>
            <a:endParaRPr lang="en-US"/>
          </a:p>
        </p:txBody>
      </p:sp>
    </p:spTree>
    <p:extLst>
      <p:ext uri="{BB962C8B-B14F-4D97-AF65-F5344CB8AC3E}">
        <p14:creationId xmlns:p14="http://schemas.microsoft.com/office/powerpoint/2010/main" val="33808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1960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1315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76950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4B4B51"/>
                </a:solidFill>
              </a:defRPr>
            </a:lvl1pPr>
          </a:lstStyle>
          <a:p>
            <a:fld id="{CDA876E7-FF28-4F0C-B0D6-A223BE6F5DD6}" type="slidenum">
              <a:rPr lang="en-US" altLang="en-US"/>
              <a:pPr/>
              <a:t>‹#›</a:t>
            </a:fld>
            <a:endParaRPr lang="en-US" altLang="en-US"/>
          </a:p>
        </p:txBody>
      </p:sp>
    </p:spTree>
    <p:extLst>
      <p:ext uri="{BB962C8B-B14F-4D97-AF65-F5344CB8AC3E}">
        <p14:creationId xmlns:p14="http://schemas.microsoft.com/office/powerpoint/2010/main" val="3788168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8BF73A6-7AC7-4694-B88E-6DB692246E5F}" type="slidenum">
              <a:rPr lang="en-US" altLang="en-US"/>
              <a:pPr/>
              <a:t>‹#›</a:t>
            </a:fld>
            <a:endParaRPr lang="en-US" altLang="en-US"/>
          </a:p>
        </p:txBody>
      </p:sp>
    </p:spTree>
    <p:extLst>
      <p:ext uri="{BB962C8B-B14F-4D97-AF65-F5344CB8AC3E}">
        <p14:creationId xmlns:p14="http://schemas.microsoft.com/office/powerpoint/2010/main" val="40815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EC3AA895-8049-4774-AF20-7AA938767315}" type="slidenum">
              <a:rPr lang="en-US" altLang="en-US"/>
              <a:pPr/>
              <a:t>‹#›</a:t>
            </a:fld>
            <a:endParaRPr lang="en-US" altLang="en-US"/>
          </a:p>
        </p:txBody>
      </p:sp>
    </p:spTree>
    <p:extLst>
      <p:ext uri="{BB962C8B-B14F-4D97-AF65-F5344CB8AC3E}">
        <p14:creationId xmlns:p14="http://schemas.microsoft.com/office/powerpoint/2010/main" val="219141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743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640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041836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61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960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035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473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82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E1963C6-8E56-43AF-90C1-1566C394D5FF}" type="slidenum">
              <a:rPr lang="en-US" altLang="en-US"/>
              <a:pPr/>
              <a:t>‹#›</a:t>
            </a:fld>
            <a:endParaRPr lang="en-US" altLang="en-US"/>
          </a:p>
        </p:txBody>
      </p:sp>
    </p:spTree>
    <p:extLst>
      <p:ext uri="{BB962C8B-B14F-4D97-AF65-F5344CB8AC3E}">
        <p14:creationId xmlns:p14="http://schemas.microsoft.com/office/powerpoint/2010/main" val="3557564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786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0013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5/26/2015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923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6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23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03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42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6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18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5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4B4B51"/>
                </a:solidFill>
              </a:defRPr>
            </a:lvl1pPr>
          </a:lstStyle>
          <a:p>
            <a:fld id="{D4210CDB-8FBE-4E73-9CD2-2D70FE3E653C}" type="slidenum">
              <a:rPr lang="en-US" altLang="en-US"/>
              <a:pPr/>
              <a:t>‹#›</a:t>
            </a:fld>
            <a:endParaRPr lang="en-US" altLang="en-US"/>
          </a:p>
        </p:txBody>
      </p:sp>
    </p:spTree>
    <p:extLst>
      <p:ext uri="{BB962C8B-B14F-4D97-AF65-F5344CB8AC3E}">
        <p14:creationId xmlns:p14="http://schemas.microsoft.com/office/powerpoint/2010/main" val="410647609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9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836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3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83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30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0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57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512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39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DE1302C-DE2F-48E8-AB17-629709BD9A0E}" type="slidenum">
              <a:rPr lang="en-US" altLang="en-US"/>
              <a:pPr/>
              <a:t>‹#›</a:t>
            </a:fld>
            <a:endParaRPr lang="en-US" altLang="en-US"/>
          </a:p>
        </p:txBody>
      </p:sp>
    </p:spTree>
    <p:extLst>
      <p:ext uri="{BB962C8B-B14F-4D97-AF65-F5344CB8AC3E}">
        <p14:creationId xmlns:p14="http://schemas.microsoft.com/office/powerpoint/2010/main" val="24895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8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61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3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6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031C3065-3F6B-4C8D-963B-F8064E9FACF1}" type="slidenum">
              <a:rPr lang="en-US" altLang="en-US"/>
              <a:pPr/>
              <a:t>‹#›</a:t>
            </a:fld>
            <a:endParaRPr lang="en-US" altLang="en-US"/>
          </a:p>
        </p:txBody>
      </p:sp>
    </p:spTree>
    <p:extLst>
      <p:ext uri="{BB962C8B-B14F-4D97-AF65-F5344CB8AC3E}">
        <p14:creationId xmlns:p14="http://schemas.microsoft.com/office/powerpoint/2010/main" val="401207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E4C47A92-2718-4090-8C4D-DF7ACE833CC6}" type="slidenum">
              <a:rPr lang="en-US" altLang="en-US"/>
              <a:pPr/>
              <a:t>‹#›</a:t>
            </a:fld>
            <a:endParaRPr lang="en-US" altLang="en-US"/>
          </a:p>
        </p:txBody>
      </p:sp>
    </p:spTree>
    <p:extLst>
      <p:ext uri="{BB962C8B-B14F-4D97-AF65-F5344CB8AC3E}">
        <p14:creationId xmlns:p14="http://schemas.microsoft.com/office/powerpoint/2010/main" val="54550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098CAB47-2068-4D37-B594-A3E02FC36211}" type="slidenum">
              <a:rPr lang="en-US" altLang="en-US"/>
              <a:pPr/>
              <a:t>‹#›</a:t>
            </a:fld>
            <a:endParaRPr lang="en-US" altLang="en-US"/>
          </a:p>
        </p:txBody>
      </p:sp>
    </p:spTree>
    <p:extLst>
      <p:ext uri="{BB962C8B-B14F-4D97-AF65-F5344CB8AC3E}">
        <p14:creationId xmlns:p14="http://schemas.microsoft.com/office/powerpoint/2010/main" val="40202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fld id="{0E177F3E-2E9D-4CB0-86B5-EEF855AE1EAE}" type="slidenum">
              <a:rPr lang="en-US" altLang="en-US"/>
              <a:pPr/>
              <a:t>‹#›</a:t>
            </a:fld>
            <a:endParaRPr lang="en-US" altLang="en-US"/>
          </a:p>
        </p:txBody>
      </p:sp>
    </p:spTree>
    <p:extLst>
      <p:ext uri="{BB962C8B-B14F-4D97-AF65-F5344CB8AC3E}">
        <p14:creationId xmlns:p14="http://schemas.microsoft.com/office/powerpoint/2010/main" val="5344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lt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lt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55CD1C24-D87D-4EFB-AC9D-973E1DB2D423}" type="slidenum">
              <a:rPr lang="en-US" altLang="en-US"/>
              <a:pPr/>
              <a:t>‹#›</a:t>
            </a:fld>
            <a:endParaRPr lang="en-US" altLang="en-US"/>
          </a:p>
        </p:txBody>
      </p:sp>
    </p:spTree>
    <p:extLst>
      <p:ext uri="{BB962C8B-B14F-4D97-AF65-F5344CB8AC3E}">
        <p14:creationId xmlns:p14="http://schemas.microsoft.com/office/powerpoint/2010/main" val="1610421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lt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lt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AA544A"/>
                </a:solidFill>
              </a:defRPr>
            </a:lvl1pPr>
          </a:lstStyle>
          <a:p>
            <a:fld id="{6524C897-C674-4C3E-B71F-1DD588792D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4" r:id="rId3"/>
    <p:sldLayoutId id="2147483741" r:id="rId4"/>
    <p:sldLayoutId id="2147483740" r:id="rId5"/>
    <p:sldLayoutId id="2147483739" r:id="rId6"/>
    <p:sldLayoutId id="2147483745" r:id="rId7"/>
    <p:sldLayoutId id="2147483746" r:id="rId8"/>
    <p:sldLayoutId id="2147483747" r:id="rId9"/>
    <p:sldLayoutId id="2147483738" r:id="rId10"/>
    <p:sldLayoutId id="2147483748" r:id="rId11"/>
  </p:sldLayoutIdLst>
  <p:txStyles>
    <p:titleStyle>
      <a:lvl1pPr algn="l" rtl="0" fontAlgn="base">
        <a:spcBef>
          <a:spcPct val="0"/>
        </a:spcBef>
        <a:spcAft>
          <a:spcPct val="0"/>
        </a:spcAft>
        <a:defRPr sz="4500" b="1" kern="1200">
          <a:solidFill>
            <a:srgbClr val="8FA698"/>
          </a:solidFill>
          <a:latin typeface="+mj-lt"/>
          <a:ea typeface="+mj-ea"/>
          <a:cs typeface="+mj-cs"/>
        </a:defRPr>
      </a:lvl1pPr>
      <a:lvl2pPr algn="l" rtl="0" fontAlgn="base">
        <a:spcBef>
          <a:spcPct val="0"/>
        </a:spcBef>
        <a:spcAft>
          <a:spcPct val="0"/>
        </a:spcAft>
        <a:defRPr sz="4500" b="1">
          <a:solidFill>
            <a:srgbClr val="8FA698"/>
          </a:solidFill>
          <a:latin typeface="Corbel" panose="020B0503020204020204" pitchFamily="34" charset="0"/>
        </a:defRPr>
      </a:lvl2pPr>
      <a:lvl3pPr algn="l" rtl="0" fontAlgn="base">
        <a:spcBef>
          <a:spcPct val="0"/>
        </a:spcBef>
        <a:spcAft>
          <a:spcPct val="0"/>
        </a:spcAft>
        <a:defRPr sz="4500" b="1">
          <a:solidFill>
            <a:srgbClr val="8FA698"/>
          </a:solidFill>
          <a:latin typeface="Corbel" panose="020B0503020204020204" pitchFamily="34" charset="0"/>
        </a:defRPr>
      </a:lvl3pPr>
      <a:lvl4pPr algn="l" rtl="0" fontAlgn="base">
        <a:spcBef>
          <a:spcPct val="0"/>
        </a:spcBef>
        <a:spcAft>
          <a:spcPct val="0"/>
        </a:spcAft>
        <a:defRPr sz="4500" b="1">
          <a:solidFill>
            <a:srgbClr val="8FA698"/>
          </a:solidFill>
          <a:latin typeface="Corbel" panose="020B0503020204020204" pitchFamily="34" charset="0"/>
        </a:defRPr>
      </a:lvl4pPr>
      <a:lvl5pPr algn="l" rtl="0" fontAlgn="base">
        <a:spcBef>
          <a:spcPct val="0"/>
        </a:spcBef>
        <a:spcAft>
          <a:spcPct val="0"/>
        </a:spcAft>
        <a:defRPr sz="4500" b="1">
          <a:solidFill>
            <a:srgbClr val="8FA698"/>
          </a:solidFill>
          <a:latin typeface="Corbel" panose="020B0503020204020204" pitchFamily="34" charset="0"/>
        </a:defRPr>
      </a:lvl5pPr>
      <a:lvl6pPr marL="457200" algn="l" rtl="0" fontAlgn="base">
        <a:spcBef>
          <a:spcPct val="0"/>
        </a:spcBef>
        <a:spcAft>
          <a:spcPct val="0"/>
        </a:spcAft>
        <a:defRPr sz="4500" b="1">
          <a:solidFill>
            <a:srgbClr val="8FA698"/>
          </a:solidFill>
          <a:latin typeface="Corbel" panose="020B0503020204020204" pitchFamily="34" charset="0"/>
        </a:defRPr>
      </a:lvl6pPr>
      <a:lvl7pPr marL="914400" algn="l" rtl="0" fontAlgn="base">
        <a:spcBef>
          <a:spcPct val="0"/>
        </a:spcBef>
        <a:spcAft>
          <a:spcPct val="0"/>
        </a:spcAft>
        <a:defRPr sz="4500" b="1">
          <a:solidFill>
            <a:srgbClr val="8FA698"/>
          </a:solidFill>
          <a:latin typeface="Corbel" panose="020B0503020204020204" pitchFamily="34" charset="0"/>
        </a:defRPr>
      </a:lvl7pPr>
      <a:lvl8pPr marL="1371600" algn="l" rtl="0" fontAlgn="base">
        <a:spcBef>
          <a:spcPct val="0"/>
        </a:spcBef>
        <a:spcAft>
          <a:spcPct val="0"/>
        </a:spcAft>
        <a:defRPr sz="4500" b="1">
          <a:solidFill>
            <a:srgbClr val="8FA698"/>
          </a:solidFill>
          <a:latin typeface="Corbel" panose="020B0503020204020204" pitchFamily="34" charset="0"/>
        </a:defRPr>
      </a:lvl8pPr>
      <a:lvl9pPr marL="1828800" algn="l" rtl="0" fontAlgn="base">
        <a:spcBef>
          <a:spcPct val="0"/>
        </a:spcBef>
        <a:spcAft>
          <a:spcPct val="0"/>
        </a:spcAft>
        <a:defRPr sz="4500" b="1">
          <a:solidFill>
            <a:srgbClr val="8FA698"/>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726056"/>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4C5A6A"/>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808DA0"/>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DFD9CA4C-95DC-44B5-A42F-EFD61F285ABE}" type="datetimeFigureOut">
              <a:rPr lang="en-US" smtClean="0">
                <a:solidFill>
                  <a:prstClr val="white">
                    <a:shade val="50000"/>
                  </a:prstClr>
                </a:solidFill>
                <a:latin typeface="Book Antiqua"/>
                <a:cs typeface="+mn-cs"/>
              </a:rPr>
              <a:pPr fontAlgn="auto">
                <a:spcBef>
                  <a:spcPts val="0"/>
                </a:spcBef>
                <a:spcAft>
                  <a:spcPts val="0"/>
                </a:spcAft>
              </a:pPr>
              <a:t>5/26/2015</a:t>
            </a:fld>
            <a:endParaRPr lang="en-US">
              <a:solidFill>
                <a:prstClr val="white">
                  <a:shade val="50000"/>
                </a:prstClr>
              </a:solidFill>
              <a:latin typeface="Book Antiqua"/>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78D62780-FA04-4920-94F1-E1C0FEE46EA6}" type="slidenum">
              <a:rPr lang="en-US" smtClean="0">
                <a:solidFill>
                  <a:prstClr val="white">
                    <a:shade val="50000"/>
                  </a:prstClr>
                </a:solidFill>
                <a:latin typeface="Book Antiqua"/>
                <a:cs typeface="+mn-cs"/>
              </a:rPr>
              <a:pPr fontAlgn="auto">
                <a:spcBef>
                  <a:spcPts val="0"/>
                </a:spcBef>
                <a:spcAft>
                  <a:spcPts val="0"/>
                </a:spcAft>
              </a:pPr>
              <a:t>‹#›</a:t>
            </a:fld>
            <a:endParaRPr lang="en-US">
              <a:solidFill>
                <a:prstClr val="white">
                  <a:shade val="50000"/>
                </a:prstClr>
              </a:solidFill>
              <a:latin typeface="Book Antiqua"/>
              <a:cs typeface="+mn-cs"/>
            </a:endParaRPr>
          </a:p>
        </p:txBody>
      </p:sp>
    </p:spTree>
    <p:extLst>
      <p:ext uri="{BB962C8B-B14F-4D97-AF65-F5344CB8AC3E}">
        <p14:creationId xmlns:p14="http://schemas.microsoft.com/office/powerpoint/2010/main" val="198982773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5/26/2015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984629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5/26/2015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050830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pages.uoregon.edu/dapope/350haymarket.ht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hyperlink" Target="http://www.encyclopedia.chicagohistory.org/pages/1769.html" TargetMode="External"/><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VKkEl9XzjFc" TargetMode="External"/><Relationship Id="rId3" Type="http://schemas.openxmlformats.org/officeDocument/2006/relationships/hyperlink" Target="http://www.pbs.org/wgbh/amex/chicago/" TargetMode="External"/><Relationship Id="rId7" Type="http://schemas.openxmlformats.org/officeDocument/2006/relationships/hyperlink" Target="https://www.youtube.com/watch?v=8w-z8ud_9QU"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hyperlink" Target="https://www.youtube.com/watch?v=_OQxncb2ihQ" TargetMode="External"/><Relationship Id="rId5" Type="http://schemas.openxmlformats.org/officeDocument/2006/relationships/hyperlink" Target="http://www.chicagohistory.org/hadc/visuals/V0010.htm" TargetMode="External"/><Relationship Id="rId4" Type="http://schemas.openxmlformats.org/officeDocument/2006/relationships/hyperlink" Target="https://www.youtube.com/watch?v=ZFnJGL2Vf7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809999"/>
          </a:xfrm>
        </p:spPr>
        <p:txBody>
          <a:bodyPr>
            <a:normAutofit/>
          </a:bodyPr>
          <a:lstStyle/>
          <a:p>
            <a:r>
              <a:rPr lang="en-US" sz="4000" dirty="0" smtClean="0"/>
              <a:t>American </a:t>
            </a:r>
            <a:r>
              <a:rPr lang="en-US" sz="4000" dirty="0"/>
              <a:t>Industrialization and American </a:t>
            </a:r>
            <a:r>
              <a:rPr lang="en-US" sz="4000" dirty="0" smtClean="0"/>
              <a:t>Labor </a:t>
            </a:r>
            <a:r>
              <a:rPr lang="en-US" b="1" dirty="0" smtClean="0">
                <a:effectLst/>
              </a:rPr>
              <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26, 2015</a:t>
            </a:r>
            <a:endParaRPr lang="en-US" dirty="0"/>
          </a:p>
        </p:txBody>
      </p:sp>
    </p:spTree>
    <p:extLst>
      <p:ext uri="{BB962C8B-B14F-4D97-AF65-F5344CB8AC3E}">
        <p14:creationId xmlns:p14="http://schemas.microsoft.com/office/powerpoint/2010/main" val="335901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1886 Workers’ “Declaration of Independence”</a:t>
            </a:r>
            <a:endParaRPr lang="en-US" dirty="0"/>
          </a:p>
        </p:txBody>
      </p:sp>
      <p:sp>
        <p:nvSpPr>
          <p:cNvPr id="3" name="Content Placeholder 2"/>
          <p:cNvSpPr>
            <a:spLocks noGrp="1"/>
          </p:cNvSpPr>
          <p:nvPr>
            <p:ph idx="1"/>
          </p:nvPr>
        </p:nvSpPr>
        <p:spPr/>
        <p:txBody>
          <a:bodyPr>
            <a:normAutofit lnSpcReduction="10000"/>
          </a:bodyPr>
          <a:lstStyle/>
          <a:p>
            <a:r>
              <a:rPr lang="en-US" dirty="0" smtClean="0"/>
              <a:t>“We hold these truths to be self-evident: that all men are created free and with equal rights; that they are endowed by their creator with certain inalienable rights, that among these are Life and the means of living, Liberty and the conditions essential to Liberty, Justice and the weapons for its enforcement, and with the right to the Pursuit of Happiness in all ways not inconsistent with the equal rights of other men.”</a:t>
            </a:r>
            <a:endParaRPr lang="en-US" dirty="0"/>
          </a:p>
        </p:txBody>
      </p:sp>
    </p:spTree>
    <p:extLst>
      <p:ext uri="{BB962C8B-B14F-4D97-AF65-F5344CB8AC3E}">
        <p14:creationId xmlns:p14="http://schemas.microsoft.com/office/powerpoint/2010/main" val="427986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1886 Workers’ “Declaration of Independence</a:t>
            </a:r>
            <a:r>
              <a:rPr lang="en-US" dirty="0" smtClean="0"/>
              <a:t>” (continued)</a:t>
            </a:r>
            <a:endParaRPr lang="en-US" dirty="0"/>
          </a:p>
        </p:txBody>
      </p:sp>
      <p:sp>
        <p:nvSpPr>
          <p:cNvPr id="3" name="Content Placeholder 2"/>
          <p:cNvSpPr>
            <a:spLocks noGrp="1"/>
          </p:cNvSpPr>
          <p:nvPr>
            <p:ph idx="1"/>
          </p:nvPr>
        </p:nvSpPr>
        <p:spPr/>
        <p:txBody>
          <a:bodyPr>
            <a:normAutofit fontScale="92500"/>
          </a:bodyPr>
          <a:lstStyle/>
          <a:p>
            <a:r>
              <a:rPr lang="en-US" dirty="0" smtClean="0"/>
              <a:t>“The history of the Millionaires who control the present government at Washington and their aristocratic and monopolistic followers in the states and territories is a history of repeated injuries and usurpations, all having in direct object the establishment of an absolute tyranny over the people of this republic.</a:t>
            </a:r>
          </a:p>
          <a:p>
            <a:pPr marL="0" indent="0">
              <a:buNone/>
            </a:pPr>
            <a:r>
              <a:rPr lang="en-US" dirty="0"/>
              <a:t> </a:t>
            </a:r>
            <a:r>
              <a:rPr lang="en-US" dirty="0" smtClean="0"/>
              <a:t>       “To prove this let facts be submitted to a candid world.” . . .</a:t>
            </a:r>
            <a:endParaRPr lang="en-US" dirty="0"/>
          </a:p>
        </p:txBody>
      </p:sp>
    </p:spTree>
    <p:extLst>
      <p:ext uri="{BB962C8B-B14F-4D97-AF65-F5344CB8AC3E}">
        <p14:creationId xmlns:p14="http://schemas.microsoft.com/office/powerpoint/2010/main" val="53944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1886 Workers’ “Declaration of Independence” (continued)</a:t>
            </a:r>
          </a:p>
        </p:txBody>
      </p:sp>
      <p:sp>
        <p:nvSpPr>
          <p:cNvPr id="3" name="Content Placeholder 2"/>
          <p:cNvSpPr>
            <a:spLocks noGrp="1"/>
          </p:cNvSpPr>
          <p:nvPr>
            <p:ph idx="1"/>
          </p:nvPr>
        </p:nvSpPr>
        <p:spPr/>
        <p:txBody>
          <a:bodyPr>
            <a:normAutofit fontScale="85000" lnSpcReduction="10000"/>
          </a:bodyPr>
          <a:lstStyle/>
          <a:p>
            <a:r>
              <a:rPr lang="en-US" dirty="0" smtClean="0"/>
              <a:t>“We therefore, the representatives of the wage workers and producers in this republic,…solemnly publish and declare: </a:t>
            </a:r>
          </a:p>
          <a:p>
            <a:pPr marL="0" indent="0">
              <a:buNone/>
            </a:pPr>
            <a:r>
              <a:rPr lang="en-US" dirty="0"/>
              <a:t> </a:t>
            </a:r>
            <a:r>
              <a:rPr lang="en-US" dirty="0" smtClean="0"/>
              <a:t>      “That the People of these Untied States of right ought to be FREE AND INDEPENDENT OF CLASS DOMINATION; that they are absolved from all moral allegiance to such laws and institutions as maintain and permit class slavery and public corruption; that to secure in fact the practice and enforcement of the principles of American Liberty is the FIRST duty of all honest men and women.” </a:t>
            </a:r>
            <a:br>
              <a:rPr lang="en-US" dirty="0" smtClean="0"/>
            </a:br>
            <a:endParaRPr lang="en-US" dirty="0"/>
          </a:p>
        </p:txBody>
      </p:sp>
    </p:spTree>
    <p:extLst>
      <p:ext uri="{BB962C8B-B14F-4D97-AF65-F5344CB8AC3E}">
        <p14:creationId xmlns:p14="http://schemas.microsoft.com/office/powerpoint/2010/main" val="106205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Business</a:t>
            </a:r>
            <a:endParaRPr lang="en-US" dirty="0"/>
          </a:p>
        </p:txBody>
      </p:sp>
      <p:sp>
        <p:nvSpPr>
          <p:cNvPr id="3" name="Content Placeholder 2"/>
          <p:cNvSpPr>
            <a:spLocks noGrp="1"/>
          </p:cNvSpPr>
          <p:nvPr>
            <p:ph idx="1"/>
          </p:nvPr>
        </p:nvSpPr>
        <p:spPr/>
        <p:txBody>
          <a:bodyPr/>
          <a:lstStyle/>
          <a:p>
            <a:r>
              <a:rPr lang="en-US" dirty="0" smtClean="0"/>
              <a:t>Railroads United the Nation</a:t>
            </a:r>
          </a:p>
          <a:p>
            <a:r>
              <a:rPr lang="en-US" dirty="0" smtClean="0"/>
              <a:t>Manufacturing: Size, Speed and Scope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586"/>
            <a:ext cx="535861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3124200"/>
            <a:ext cx="3298852" cy="1200329"/>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McCormick Reaper works burns </a:t>
            </a:r>
          </a:p>
          <a:p>
            <a:pPr fontAlgn="auto">
              <a:spcBef>
                <a:spcPts val="0"/>
              </a:spcBef>
              <a:spcAft>
                <a:spcPts val="0"/>
              </a:spcAft>
            </a:pPr>
            <a:r>
              <a:rPr lang="en-US" dirty="0">
                <a:solidFill>
                  <a:prstClr val="black"/>
                </a:solidFill>
                <a:latin typeface="Calibri"/>
                <a:cs typeface="+mn-cs"/>
              </a:rPr>
              <a:t>in the great Chicago fire of 1871. </a:t>
            </a:r>
          </a:p>
          <a:p>
            <a:pPr fontAlgn="auto">
              <a:spcBef>
                <a:spcPts val="0"/>
              </a:spcBef>
              <a:spcAft>
                <a:spcPts val="0"/>
              </a:spcAft>
            </a:pPr>
            <a:r>
              <a:rPr lang="en-US" dirty="0">
                <a:solidFill>
                  <a:prstClr val="black"/>
                </a:solidFill>
                <a:latin typeface="Calibri"/>
                <a:cs typeface="+mn-cs"/>
              </a:rPr>
              <a:t>McCormick rebuilds a bigger </a:t>
            </a:r>
          </a:p>
          <a:p>
            <a:pPr fontAlgn="auto">
              <a:spcBef>
                <a:spcPts val="0"/>
              </a:spcBef>
              <a:spcAft>
                <a:spcPts val="0"/>
              </a:spcAft>
            </a:pPr>
            <a:r>
              <a:rPr lang="en-US" dirty="0">
                <a:solidFill>
                  <a:prstClr val="black"/>
                </a:solidFill>
                <a:latin typeface="Calibri"/>
                <a:cs typeface="+mn-cs"/>
              </a:rPr>
              <a:t>factory.</a:t>
            </a:r>
          </a:p>
        </p:txBody>
      </p:sp>
    </p:spTree>
    <p:extLst>
      <p:ext uri="{BB962C8B-B14F-4D97-AF65-F5344CB8AC3E}">
        <p14:creationId xmlns:p14="http://schemas.microsoft.com/office/powerpoint/2010/main" val="2300415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Cities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 Urban Population:</a:t>
            </a:r>
          </a:p>
          <a:p>
            <a:pPr lvl="1"/>
            <a:r>
              <a:rPr lang="en-US" dirty="0" smtClean="0"/>
              <a:t>1860: 6 million	   20% of total</a:t>
            </a:r>
          </a:p>
          <a:p>
            <a:pPr lvl="1"/>
            <a:r>
              <a:rPr lang="en-US" sz="3600" dirty="0" smtClean="0"/>
              <a:t>1900: 30 million  40% of total</a:t>
            </a:r>
            <a:endParaRPr lang="en-US" sz="2000" dirty="0" smtClean="0"/>
          </a:p>
          <a:p>
            <a:pPr lvl="2"/>
            <a:r>
              <a:rPr lang="en-US" dirty="0"/>
              <a:t>[2010: 249 </a:t>
            </a:r>
            <a:r>
              <a:rPr lang="en-US" dirty="0" smtClean="0"/>
              <a:t>million or 81% of total]</a:t>
            </a:r>
          </a:p>
          <a:p>
            <a:pPr marL="457200" lvl="1" indent="0">
              <a:buNone/>
            </a:pPr>
            <a:r>
              <a:rPr lang="en-US" sz="3200" dirty="0" smtClean="0"/>
              <a:t>Chicago Population</a:t>
            </a:r>
          </a:p>
          <a:p>
            <a:pPr marL="457200" lvl="1" indent="0">
              <a:buNone/>
            </a:pPr>
            <a:r>
              <a:rPr lang="en-US" sz="3200" dirty="0"/>
              <a:t>	</a:t>
            </a:r>
            <a:r>
              <a:rPr lang="en-US" sz="2000" dirty="0" smtClean="0"/>
              <a:t>1840: 4470</a:t>
            </a:r>
            <a:r>
              <a:rPr lang="en-US" sz="3200" dirty="0" smtClean="0"/>
              <a:t>	</a:t>
            </a:r>
          </a:p>
          <a:p>
            <a:pPr marL="457200" lvl="1" indent="0">
              <a:buNone/>
            </a:pPr>
            <a:r>
              <a:rPr lang="en-US" sz="3200" dirty="0"/>
              <a:t>	</a:t>
            </a:r>
            <a:r>
              <a:rPr lang="en-US" dirty="0" smtClean="0"/>
              <a:t>1870: 298,977</a:t>
            </a:r>
          </a:p>
          <a:p>
            <a:pPr marL="457200" lvl="1" indent="0">
              <a:buNone/>
            </a:pPr>
            <a:r>
              <a:rPr lang="en-US" sz="3200" dirty="0"/>
              <a:t>	</a:t>
            </a:r>
            <a:r>
              <a:rPr lang="en-US" sz="4000" dirty="0" smtClean="0"/>
              <a:t>1900: 1,698,575</a:t>
            </a:r>
          </a:p>
          <a:p>
            <a:pPr marL="457200" lvl="1" indent="0">
              <a:buNone/>
            </a:pPr>
            <a:r>
              <a:rPr lang="en-US" sz="4000" dirty="0"/>
              <a:t> </a:t>
            </a:r>
            <a:r>
              <a:rPr lang="en-US" sz="4000" dirty="0" smtClean="0"/>
              <a:t>    </a:t>
            </a:r>
            <a:r>
              <a:rPr lang="en-US" sz="2600" dirty="0" smtClean="0"/>
              <a:t>[2010: 2, 695,598]</a:t>
            </a:r>
            <a:endParaRPr lang="en-US" sz="4000" dirty="0" smtClean="0"/>
          </a:p>
        </p:txBody>
      </p:sp>
    </p:spTree>
    <p:extLst>
      <p:ext uri="{BB962C8B-B14F-4D97-AF65-F5344CB8AC3E}">
        <p14:creationId xmlns:p14="http://schemas.microsoft.com/office/powerpoint/2010/main" val="383501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Chicago 1857          Chicago 1897   </a:t>
            </a:r>
            <a:endParaRPr lang="en-US" dirty="0"/>
          </a:p>
        </p:txBody>
      </p:sp>
      <p:sp>
        <p:nvSpPr>
          <p:cNvPr id="4" name="Content Placeholder 3"/>
          <p:cNvSpPr>
            <a:spLocks noGrp="1"/>
          </p:cNvSpPr>
          <p:nvPr>
            <p:ph sz="half" idx="1"/>
          </p:nvPr>
        </p:nvSpPr>
        <p:spPr/>
        <p:txBody>
          <a:bodyPr/>
          <a:lstStyle/>
          <a:p>
            <a:endParaRPr lang="en-US"/>
          </a:p>
        </p:txBody>
      </p:sp>
      <p:pic>
        <p:nvPicPr>
          <p:cNvPr id="6" name="Content Placeholder 5"/>
          <p:cNvPicPr>
            <a:picLocks noGrp="1" noChangeAspect="1"/>
          </p:cNvPicPr>
          <p:nvPr>
            <p:ph sz="half" idx="2"/>
          </p:nvPr>
        </p:nvPicPr>
        <p:blipFill rotWithShape="1">
          <a:blip r:embed="rId3"/>
          <a:srcRect l="41511" r="3773"/>
          <a:stretch/>
        </p:blipFill>
        <p:spPr>
          <a:xfrm>
            <a:off x="4724396" y="1600192"/>
            <a:ext cx="3727928" cy="510992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58" t="8962" r="8720" b="6969"/>
          <a:stretch/>
        </p:blipFill>
        <p:spPr bwMode="auto">
          <a:xfrm>
            <a:off x="0" y="1463627"/>
            <a:ext cx="4340194" cy="531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20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and a New Industrial Labor Force</a:t>
            </a:r>
            <a:endParaRPr lang="en-US" dirty="0"/>
          </a:p>
        </p:txBody>
      </p:sp>
      <p:sp>
        <p:nvSpPr>
          <p:cNvPr id="3" name="Content Placeholder 2"/>
          <p:cNvSpPr>
            <a:spLocks noGrp="1"/>
          </p:cNvSpPr>
          <p:nvPr>
            <p:ph idx="1"/>
          </p:nvPr>
        </p:nvSpPr>
        <p:spPr/>
        <p:txBody>
          <a:bodyPr/>
          <a:lstStyle/>
          <a:p>
            <a:r>
              <a:rPr lang="en-US" sz="2400" dirty="0" smtClean="0"/>
              <a:t>Immigrants to United States:</a:t>
            </a:r>
          </a:p>
          <a:p>
            <a:pPr lvl="1"/>
            <a:r>
              <a:rPr lang="en-US" sz="2400" dirty="0" smtClean="0"/>
              <a:t>1860: 153,000		    1881: 669,000</a:t>
            </a:r>
          </a:p>
          <a:p>
            <a:pPr marL="2286000" lvl="5" indent="0">
              <a:buNone/>
            </a:pPr>
            <a:r>
              <a:rPr lang="en-US" sz="2400" dirty="0" smtClean="0"/>
              <a:t>1907 (Peak year): 1,285,000</a:t>
            </a:r>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916" b="10160"/>
          <a:stretch/>
        </p:blipFill>
        <p:spPr bwMode="auto">
          <a:xfrm>
            <a:off x="2057398" y="3733800"/>
            <a:ext cx="4796681"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4343400"/>
            <a:ext cx="2217221" cy="923330"/>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cs typeface="+mn-cs"/>
              </a:rPr>
              <a:t>Immigrants arrive</a:t>
            </a:r>
          </a:p>
          <a:p>
            <a:pPr fontAlgn="auto">
              <a:spcBef>
                <a:spcPts val="0"/>
              </a:spcBef>
              <a:spcAft>
                <a:spcPts val="0"/>
              </a:spcAft>
            </a:pPr>
            <a:r>
              <a:rPr lang="en-US" dirty="0">
                <a:solidFill>
                  <a:prstClr val="black"/>
                </a:solidFill>
                <a:latin typeface="Calibri"/>
                <a:cs typeface="+mn-cs"/>
              </a:rPr>
              <a:t>a</a:t>
            </a:r>
            <a:r>
              <a:rPr lang="en-US">
                <a:solidFill>
                  <a:prstClr val="black"/>
                </a:solidFill>
                <a:latin typeface="Calibri"/>
                <a:cs typeface="+mn-cs"/>
              </a:rPr>
              <a:t>t </a:t>
            </a:r>
            <a:r>
              <a:rPr lang="en-US" dirty="0">
                <a:solidFill>
                  <a:prstClr val="black"/>
                </a:solidFill>
                <a:latin typeface="Calibri"/>
                <a:cs typeface="+mn-cs"/>
              </a:rPr>
              <a:t>Ellis Island</a:t>
            </a:r>
            <a:r>
              <a:rPr lang="en-US">
                <a:solidFill>
                  <a:prstClr val="black"/>
                </a:solidFill>
                <a:latin typeface="Calibri"/>
                <a:cs typeface="+mn-cs"/>
              </a:rPr>
              <a:t>, New York, 1902</a:t>
            </a:r>
            <a:endParaRPr lang="en-US" dirty="0">
              <a:solidFill>
                <a:prstClr val="black"/>
              </a:solidFill>
              <a:latin typeface="Calibri"/>
              <a:cs typeface="+mn-cs"/>
            </a:endParaRPr>
          </a:p>
        </p:txBody>
      </p:sp>
    </p:spTree>
    <p:extLst>
      <p:ext uri="{BB962C8B-B14F-4D97-AF65-F5344CB8AC3E}">
        <p14:creationId xmlns:p14="http://schemas.microsoft.com/office/powerpoint/2010/main" val="74100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to Industrializing Chicago</a:t>
            </a:r>
            <a:endParaRPr lang="en-US" dirty="0"/>
          </a:p>
        </p:txBody>
      </p:sp>
      <p:sp>
        <p:nvSpPr>
          <p:cNvPr id="3" name="Content Placeholder 2"/>
          <p:cNvSpPr>
            <a:spLocks noGrp="1"/>
          </p:cNvSpPr>
          <p:nvPr>
            <p:ph idx="1"/>
          </p:nvPr>
        </p:nvSpPr>
        <p:spPr/>
        <p:txBody>
          <a:bodyPr/>
          <a:lstStyle/>
          <a:p>
            <a:r>
              <a:rPr lang="en-US" dirty="0" smtClean="0"/>
              <a:t>1860: about half of Chicago’s population was foreign-born or children of foreign-born</a:t>
            </a:r>
          </a:p>
          <a:p>
            <a:r>
              <a:rPr lang="en-US" dirty="0" smtClean="0"/>
              <a:t>1900: 79% foreign born or children of foreign-born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022" y="3162271"/>
            <a:ext cx="4937760" cy="371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133165"/>
            <a:ext cx="3748911"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An 1895 map of different nationalities</a:t>
            </a:r>
          </a:p>
          <a:p>
            <a:pPr fontAlgn="auto">
              <a:spcBef>
                <a:spcPts val="0"/>
              </a:spcBef>
              <a:spcAft>
                <a:spcPts val="0"/>
              </a:spcAft>
            </a:pPr>
            <a:r>
              <a:rPr lang="en-US" dirty="0">
                <a:solidFill>
                  <a:prstClr val="black"/>
                </a:solidFill>
                <a:latin typeface="Calibri"/>
                <a:cs typeface="+mn-cs"/>
              </a:rPr>
              <a:t>in one working-class Chicago ward.</a:t>
            </a:r>
          </a:p>
        </p:txBody>
      </p:sp>
    </p:spTree>
    <p:extLst>
      <p:ext uri="{BB962C8B-B14F-4D97-AF65-F5344CB8AC3E}">
        <p14:creationId xmlns:p14="http://schemas.microsoft.com/office/powerpoint/2010/main" val="296203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1837</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8990" r="-18990"/>
          <a:stretch/>
        </p:blipFill>
        <p:spPr bwMode="auto">
          <a:xfrm>
            <a:off x="457200" y="1600200"/>
            <a:ext cx="10607040" cy="522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92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Chicago Fire 1871</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 y="1336964"/>
            <a:ext cx="80040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18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1295400"/>
            <a:ext cx="8763000" cy="5257800"/>
          </a:xfrm>
        </p:spPr>
        <p:txBody>
          <a:bodyPr>
            <a:noAutofit/>
          </a:bodyPr>
          <a:lstStyle/>
          <a:p>
            <a:r>
              <a:rPr lang="en-US" sz="2600" dirty="0" smtClean="0"/>
              <a:t>The final exam is scheduled for Monday, June 8 at 12:30. I’ll have instructions and potential essay questions by the end of this week. </a:t>
            </a:r>
          </a:p>
          <a:p>
            <a:pPr lvl="1"/>
            <a:r>
              <a:rPr lang="en-US" sz="2200" dirty="0" smtClean="0"/>
              <a:t>The exam will emphasize the second half of the course but will be comprehensive.</a:t>
            </a:r>
          </a:p>
          <a:p>
            <a:pPr lvl="1"/>
            <a:r>
              <a:rPr lang="en-US" sz="2200" dirty="0" smtClean="0"/>
              <a:t>There will be a take-home option. The take-home will be due by the start of the in-class version. If you’re not finished with the take-home, you must take the in-class exam.</a:t>
            </a:r>
          </a:p>
          <a:p>
            <a:pPr lvl="1"/>
            <a:r>
              <a:rPr lang="en-US" sz="2200" dirty="0" smtClean="0"/>
              <a:t>The take-home will be all essay. The in-class will be essays plus IDs.</a:t>
            </a:r>
          </a:p>
          <a:p>
            <a:r>
              <a:rPr lang="en-US" sz="2600" dirty="0" smtClean="0"/>
              <a:t>The third discussion forum question (on Cady Stanton and the women’s rights movement) is now available on Blackboard. The deadline for posts is 11:59 p.m. Thursday May 28. </a:t>
            </a:r>
          </a:p>
        </p:txBody>
      </p:sp>
    </p:spTree>
    <p:extLst>
      <p:ext uri="{BB962C8B-B14F-4D97-AF65-F5344CB8AC3E}">
        <p14:creationId xmlns:p14="http://schemas.microsoft.com/office/powerpoint/2010/main" val="31624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of Chicago </a:t>
            </a:r>
            <a:br>
              <a:rPr lang="en-US" dirty="0" smtClean="0"/>
            </a:br>
            <a:r>
              <a:rPr lang="en-US" dirty="0" smtClean="0"/>
              <a:t>1900  </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30926"/>
            <a:ext cx="6891768"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743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Labor and “American Exceptionalism”</a:t>
            </a:r>
            <a:br>
              <a:rPr lang="en-US" dirty="0"/>
            </a:b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pPr marL="457200" lvl="1" indent="0">
              <a:buNone/>
            </a:pPr>
            <a:r>
              <a:rPr lang="en-US" sz="3200" dirty="0" smtClean="0"/>
              <a:t>In 1905, German sociologist Werner </a:t>
            </a:r>
            <a:r>
              <a:rPr lang="en-US" sz="3200" dirty="0" err="1" smtClean="0"/>
              <a:t>Sombart</a:t>
            </a:r>
            <a:r>
              <a:rPr lang="en-US" sz="3200" dirty="0" smtClean="0"/>
              <a:t> compared the lifestyles of American and German workers in a book called </a:t>
            </a:r>
            <a:r>
              <a:rPr lang="en-US" sz="3200" i="1" dirty="0" smtClean="0"/>
              <a:t>Why Is There No Socialism in the United States?</a:t>
            </a:r>
          </a:p>
          <a:p>
            <a:pPr lvl="2"/>
            <a:r>
              <a:rPr lang="en-US" sz="2800" dirty="0" smtClean="0"/>
              <a:t>The answer to his question in the title</a:t>
            </a:r>
            <a:r>
              <a:rPr lang="en-US" sz="2800" dirty="0" smtClean="0"/>
              <a:t>: </a:t>
            </a:r>
            <a:r>
              <a:rPr lang="en-US" sz="2800" dirty="0" smtClean="0"/>
              <a:t>“Roast Beef and Apple Pie”—American workers were too well off to want to change the capitalist system.</a:t>
            </a:r>
          </a:p>
          <a:p>
            <a:r>
              <a:rPr lang="en-US" dirty="0" smtClean="0"/>
              <a:t>Other “exceptional” features of working-class America</a:t>
            </a:r>
          </a:p>
          <a:p>
            <a:pPr lvl="1"/>
            <a:r>
              <a:rPr lang="en-US" dirty="0" smtClean="0"/>
              <a:t>Ethnic and racial divisions?</a:t>
            </a:r>
          </a:p>
          <a:p>
            <a:pPr lvl="1"/>
            <a:r>
              <a:rPr lang="en-US" dirty="0" smtClean="0"/>
              <a:t>Equal citizens’ rights?</a:t>
            </a:r>
          </a:p>
          <a:p>
            <a:pPr lvl="1"/>
            <a:r>
              <a:rPr lang="en-US" dirty="0" smtClean="0"/>
              <a:t>A frontier “safety valve”?</a:t>
            </a:r>
          </a:p>
          <a:p>
            <a:pPr marL="0" indent="0">
              <a:buNone/>
            </a:pPr>
            <a:endParaRPr lang="en-US" dirty="0"/>
          </a:p>
        </p:txBody>
      </p:sp>
    </p:spTree>
    <p:extLst>
      <p:ext uri="{BB962C8B-B14F-4D97-AF65-F5344CB8AC3E}">
        <p14:creationId xmlns:p14="http://schemas.microsoft.com/office/powerpoint/2010/main" val="255341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1877: The Great Railroad Strike</a:t>
            </a:r>
            <a:endParaRPr lang="en-US" dirty="0"/>
          </a:p>
        </p:txBody>
      </p:sp>
      <p:sp>
        <p:nvSpPr>
          <p:cNvPr id="7" name="Text Placeholder 6"/>
          <p:cNvSpPr>
            <a:spLocks noGrp="1"/>
          </p:cNvSpPr>
          <p:nvPr>
            <p:ph type="body" idx="1"/>
          </p:nvPr>
        </p:nvSpPr>
        <p:spPr>
          <a:xfrm>
            <a:off x="152400" y="1535113"/>
            <a:ext cx="4344988" cy="639762"/>
          </a:xfrm>
        </p:spPr>
        <p:txBody>
          <a:bodyPr>
            <a:normAutofit fontScale="92500" lnSpcReduction="20000"/>
          </a:bodyPr>
          <a:lstStyle/>
          <a:p>
            <a:r>
              <a:rPr lang="en-US" dirty="0" smtClean="0"/>
              <a:t>The Strike Begins: Martinsburg, West Virginia</a:t>
            </a:r>
            <a:endParaRPr lang="en-US" dirty="0"/>
          </a:p>
        </p:txBody>
      </p:sp>
      <p:sp>
        <p:nvSpPr>
          <p:cNvPr id="8" name="Content Placeholder 7"/>
          <p:cNvSpPr>
            <a:spLocks noGrp="1"/>
          </p:cNvSpPr>
          <p:nvPr>
            <p:ph sz="half" idx="2"/>
          </p:nvPr>
        </p:nvSpPr>
        <p:spPr/>
        <p:txBody>
          <a:bodyPr/>
          <a:lstStyle/>
          <a:p>
            <a:endParaRPr lang="en-US"/>
          </a:p>
        </p:txBody>
      </p:sp>
      <p:sp>
        <p:nvSpPr>
          <p:cNvPr id="9" name="Text Placeholder 8"/>
          <p:cNvSpPr>
            <a:spLocks noGrp="1"/>
          </p:cNvSpPr>
          <p:nvPr>
            <p:ph type="body" sz="quarter" idx="3"/>
          </p:nvPr>
        </p:nvSpPr>
        <p:spPr/>
        <p:txBody>
          <a:bodyPr/>
          <a:lstStyle/>
          <a:p>
            <a:pPr algn="ctr"/>
            <a:r>
              <a:rPr lang="en-US" dirty="0" smtClean="0"/>
              <a:t>Strike Battle in Chicago</a:t>
            </a:r>
            <a:endParaRPr lang="en-US" dirty="0"/>
          </a:p>
        </p:txBody>
      </p:sp>
      <p:sp>
        <p:nvSpPr>
          <p:cNvPr id="10" name="Content Placeholder 9"/>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3200399"/>
            <a:ext cx="485521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94560"/>
            <a:ext cx="3051966"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07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 in Gilded Age America</a:t>
            </a:r>
            <a:endParaRPr lang="en-US" dirty="0"/>
          </a:p>
        </p:txBody>
      </p:sp>
      <p:sp>
        <p:nvSpPr>
          <p:cNvPr id="3" name="Content Placeholder 2"/>
          <p:cNvSpPr>
            <a:spLocks noGrp="1"/>
          </p:cNvSpPr>
          <p:nvPr>
            <p:ph sz="half" idx="1"/>
          </p:nvPr>
        </p:nvSpPr>
        <p:spPr>
          <a:xfrm>
            <a:off x="457200" y="1600200"/>
            <a:ext cx="4724400" cy="4525963"/>
          </a:xfrm>
        </p:spPr>
        <p:txBody>
          <a:bodyPr>
            <a:normAutofit/>
          </a:bodyPr>
          <a:lstStyle/>
          <a:p>
            <a:r>
              <a:rPr lang="en-US" dirty="0" smtClean="0"/>
              <a:t>The Knights of Labor (founded 1869)</a:t>
            </a:r>
          </a:p>
          <a:p>
            <a:pPr lvl="1"/>
            <a:r>
              <a:rPr lang="en-US" dirty="0" smtClean="0"/>
              <a:t>Fraternity and Harmony</a:t>
            </a:r>
          </a:p>
          <a:p>
            <a:pPr lvl="1"/>
            <a:r>
              <a:rPr lang="en-US" dirty="0" smtClean="0"/>
              <a:t>Membership excludes only </a:t>
            </a:r>
            <a:r>
              <a:rPr lang="en-US" dirty="0"/>
              <a:t>lawyers, doctors, bankers, </a:t>
            </a:r>
            <a:r>
              <a:rPr lang="en-US" dirty="0" smtClean="0"/>
              <a:t>liquor </a:t>
            </a:r>
            <a:r>
              <a:rPr lang="en-US" dirty="0"/>
              <a:t>sellers, professional gamblers and </a:t>
            </a:r>
            <a:r>
              <a:rPr lang="en-US" dirty="0" smtClean="0"/>
              <a:t>stockbrokers</a:t>
            </a:r>
          </a:p>
          <a:p>
            <a:pPr lvl="1"/>
            <a:r>
              <a:rPr lang="en-US" dirty="0" smtClean="0"/>
              <a:t>Demands </a:t>
            </a:r>
            <a:r>
              <a:rPr lang="en-US" dirty="0"/>
              <a:t>"education, cooperation and political action and through these the abolition of the wage system</a:t>
            </a:r>
            <a:r>
              <a:rPr lang="en-US" dirty="0" smtClean="0"/>
              <a:t>."</a:t>
            </a:r>
            <a:endParaRPr lang="en-US" dirty="0"/>
          </a:p>
        </p:txBody>
      </p:sp>
      <p:sp>
        <p:nvSpPr>
          <p:cNvPr id="4" name="Content Placeholder 3"/>
          <p:cNvSpPr>
            <a:spLocks noGrp="1"/>
          </p:cNvSpPr>
          <p:nvPr>
            <p:ph sz="half" idx="2"/>
          </p:nvPr>
        </p:nvSpPr>
        <p:spPr>
          <a:xfrm>
            <a:off x="5410192" y="1600200"/>
            <a:ext cx="3276608" cy="4525963"/>
          </a:xfrm>
        </p:spPr>
        <p:txBody>
          <a:bodyPr>
            <a:normAutofit/>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2" y="1676399"/>
            <a:ext cx="379529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950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Federation of Labor</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The American Federation of Labor (AFL) founded 1886</a:t>
            </a:r>
            <a:endParaRPr lang="en-US" dirty="0"/>
          </a:p>
        </p:txBody>
      </p:sp>
      <p:sp>
        <p:nvSpPr>
          <p:cNvPr id="7" name="Content Placeholder 6"/>
          <p:cNvSpPr>
            <a:spLocks noGrp="1"/>
          </p:cNvSpPr>
          <p:nvPr>
            <p:ph sz="half" idx="2"/>
          </p:nvPr>
        </p:nvSpPr>
        <p:spPr/>
        <p:txBody>
          <a:bodyPr>
            <a:normAutofit/>
          </a:bodyPr>
          <a:lstStyle/>
          <a:p>
            <a:r>
              <a:rPr lang="en-US" dirty="0" smtClean="0"/>
              <a:t>Accepting the capitalist system</a:t>
            </a:r>
          </a:p>
          <a:p>
            <a:r>
              <a:rPr lang="en-US" dirty="0" smtClean="0"/>
              <a:t>Demanding “More”</a:t>
            </a:r>
          </a:p>
          <a:p>
            <a:r>
              <a:rPr lang="en-US" dirty="0" smtClean="0"/>
              <a:t>Trade (or crafts) unionism</a:t>
            </a:r>
          </a:p>
          <a:p>
            <a:pPr lvl="1"/>
            <a:r>
              <a:rPr lang="en-US" sz="2400" dirty="0" smtClean="0"/>
              <a:t>Skilled workers</a:t>
            </a:r>
          </a:p>
          <a:p>
            <a:pPr lvl="1"/>
            <a:r>
              <a:rPr lang="en-US" sz="2400" dirty="0" smtClean="0"/>
              <a:t>Strategy of controlling supply of labor</a:t>
            </a:r>
            <a:endParaRPr lang="en-US" sz="2400" dirty="0"/>
          </a:p>
        </p:txBody>
      </p:sp>
      <p:sp>
        <p:nvSpPr>
          <p:cNvPr id="8" name="Text Placeholder 7"/>
          <p:cNvSpPr>
            <a:spLocks noGrp="1"/>
          </p:cNvSpPr>
          <p:nvPr>
            <p:ph type="body" sz="quarter" idx="3"/>
          </p:nvPr>
        </p:nvSpPr>
        <p:spPr/>
        <p:txBody>
          <a:bodyPr/>
          <a:lstStyle/>
          <a:p>
            <a:r>
              <a:rPr lang="en-US" dirty="0" smtClean="0"/>
              <a:t>AFL Declaration of Principles</a:t>
            </a:r>
            <a:endParaRPr lang="en-US" dirty="0"/>
          </a:p>
        </p:txBody>
      </p:sp>
      <p:sp>
        <p:nvSpPr>
          <p:cNvPr id="9" name="Content Placeholder 8"/>
          <p:cNvSpPr>
            <a:spLocks noGrp="1"/>
          </p:cNvSpPr>
          <p:nvPr>
            <p:ph sz="quarter" idx="4"/>
          </p:nvPr>
        </p:nvSpPr>
        <p:spPr>
          <a:xfrm>
            <a:off x="4419601" y="2174875"/>
            <a:ext cx="4724400" cy="3951288"/>
          </a:xfrm>
        </p:spPr>
        <p:txBody>
          <a:bodyPr>
            <a:noAutofit/>
          </a:bodyPr>
          <a:lstStyle/>
          <a:p>
            <a:pPr marL="0" marR="0">
              <a:spcBef>
                <a:spcPts val="0"/>
              </a:spcBef>
              <a:spcAft>
                <a:spcPts val="0"/>
              </a:spcAft>
            </a:pPr>
            <a:r>
              <a:rPr lang="en-US" sz="2000" dirty="0">
                <a:latin typeface="Arial"/>
                <a:ea typeface="Times New Roman"/>
              </a:rPr>
              <a:t>“Whereas a struggle is going on in the nations of the civilized world, between the oppressors and oppressed of all countries, a struggle between capital and labor which must grow in intensity from year to year and work disastrous results to the toiling millions of all nations, if not combined for mutual protection and benefits</a:t>
            </a:r>
            <a:r>
              <a:rPr lang="en-US" sz="2000" dirty="0" smtClean="0">
                <a:latin typeface="Arial"/>
                <a:ea typeface="Times New Roman"/>
              </a:rPr>
              <a:t>.. . . To </a:t>
            </a:r>
            <a:r>
              <a:rPr lang="en-US" sz="2000" dirty="0">
                <a:latin typeface="Arial"/>
                <a:ea typeface="Times New Roman"/>
              </a:rPr>
              <a:t>protect the skilled labor of America from being reduced to beggary and to sustain the standard of American workmanship and skill, the trades unions of America have been established.”</a:t>
            </a:r>
            <a:endParaRPr lang="en-US" sz="2000" dirty="0">
              <a:latin typeface="Times New Roman"/>
              <a:ea typeface="Times New Roman"/>
            </a:endParaRPr>
          </a:p>
          <a:p>
            <a:endParaRPr lang="en-US" dirty="0"/>
          </a:p>
        </p:txBody>
      </p:sp>
    </p:spTree>
    <p:extLst>
      <p:ext uri="{BB962C8B-B14F-4D97-AF65-F5344CB8AC3E}">
        <p14:creationId xmlns:p14="http://schemas.microsoft.com/office/powerpoint/2010/main" val="1058862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AFL and the Capitalist System</a:t>
            </a:r>
            <a:endParaRPr lang="en-US" dirty="0"/>
          </a:p>
        </p:txBody>
      </p:sp>
      <p:sp>
        <p:nvSpPr>
          <p:cNvPr id="3" name="Text Placeholder 2"/>
          <p:cNvSpPr>
            <a:spLocks noGrp="1"/>
          </p:cNvSpPr>
          <p:nvPr>
            <p:ph type="body" idx="1"/>
          </p:nvPr>
        </p:nvSpPr>
        <p:spPr>
          <a:xfrm>
            <a:off x="457200" y="1219200"/>
            <a:ext cx="4040188" cy="955675"/>
          </a:xfrm>
        </p:spPr>
        <p:txBody>
          <a:bodyPr>
            <a:normAutofit fontScale="92500" lnSpcReduction="20000"/>
          </a:bodyPr>
          <a:lstStyle/>
          <a:p>
            <a:r>
              <a:rPr lang="en-US" dirty="0" smtClean="0"/>
              <a:t>Samuel Gompers: Leader of the American Federation of Labor  1886-1924</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645025" y="2174874"/>
            <a:ext cx="4422775" cy="4683125"/>
          </a:xfrm>
        </p:spPr>
        <p:txBody>
          <a:bodyPr>
            <a:normAutofit/>
          </a:bodyPr>
          <a:lstStyle/>
          <a:p>
            <a:r>
              <a:rPr lang="en-US" dirty="0"/>
              <a:t> </a:t>
            </a:r>
            <a:r>
              <a:rPr lang="en-US" dirty="0" smtClean="0"/>
              <a:t>“I </a:t>
            </a:r>
            <a:r>
              <a:rPr lang="en-US" dirty="0"/>
              <a:t>have come to the conclusion . . . that it is our duty  to live our lives as workers in the society in which we live, and not to work for the downfall or the destruction or the overthrow of that society, but for the fuller development and evolution of the society in which we live; to make life the better worth living. </a:t>
            </a:r>
            <a:r>
              <a:rPr lang="en-US" dirty="0" smtClean="0"/>
              <a:t>“</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9600" y="2092036"/>
            <a:ext cx="3627441"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477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“The American as Anarchist”</a:t>
            </a:r>
            <a:endParaRPr lang="en-US" sz="3600" dirty="0"/>
          </a:p>
        </p:txBody>
      </p:sp>
      <p:sp>
        <p:nvSpPr>
          <p:cNvPr id="3" name="Content Placeholder 2"/>
          <p:cNvSpPr>
            <a:spLocks noGrp="1"/>
          </p:cNvSpPr>
          <p:nvPr>
            <p:ph sz="half" idx="1"/>
          </p:nvPr>
        </p:nvSpPr>
        <p:spPr>
          <a:xfrm>
            <a:off x="0" y="990600"/>
            <a:ext cx="6324600" cy="5867400"/>
          </a:xfrm>
        </p:spPr>
        <p:txBody>
          <a:bodyPr>
            <a:normAutofit/>
          </a:bodyPr>
          <a:lstStyle/>
          <a:p>
            <a:r>
              <a:rPr lang="en-US" dirty="0" smtClean="0"/>
              <a:t>Individualist anarchism</a:t>
            </a:r>
          </a:p>
          <a:p>
            <a:pPr lvl="1"/>
            <a:r>
              <a:rPr lang="en-US" dirty="0" smtClean="0"/>
              <a:t>“Disobedience </a:t>
            </a:r>
            <a:r>
              <a:rPr lang="en-US" dirty="0"/>
              <a:t>is the true foundation of liberty. The obedient must be slaves</a:t>
            </a:r>
            <a:r>
              <a:rPr lang="en-US" dirty="0" smtClean="0"/>
              <a:t>.”—Henry David Thoreau</a:t>
            </a:r>
          </a:p>
          <a:p>
            <a:pPr lvl="1"/>
            <a:r>
              <a:rPr lang="en-US" dirty="0" smtClean="0"/>
              <a:t>“The </a:t>
            </a:r>
            <a:r>
              <a:rPr lang="en-US" dirty="0"/>
              <a:t>only security men can have for their political liberty, consists in keeping their money in their own </a:t>
            </a:r>
            <a:r>
              <a:rPr lang="en-US" dirty="0" smtClean="0"/>
              <a:t>pockets.”—Lysander Spooner</a:t>
            </a:r>
          </a:p>
          <a:p>
            <a:pPr lvl="1"/>
            <a:r>
              <a:rPr lang="en-US" sz="2400" dirty="0" smtClean="0"/>
              <a:t>“Aggression </a:t>
            </a:r>
            <a:r>
              <a:rPr lang="en-US" sz="2400" dirty="0"/>
              <a:t>is simply another name for government. Aggression, invasion, government, are </a:t>
            </a:r>
            <a:r>
              <a:rPr lang="en-US" sz="2400" dirty="0" err="1"/>
              <a:t>interconvertible</a:t>
            </a:r>
            <a:r>
              <a:rPr lang="en-US" sz="2400" dirty="0"/>
              <a:t> terms. The essence of government is control, or the attempt to control</a:t>
            </a:r>
            <a:r>
              <a:rPr lang="en-US" sz="2400" dirty="0" smtClean="0"/>
              <a:t>.”—Benjamin Tucker</a:t>
            </a:r>
          </a:p>
          <a:p>
            <a:pPr lvl="2"/>
            <a:r>
              <a:rPr lang="en-US" sz="2000" dirty="0" smtClean="0"/>
              <a:t>At right: Benjamin Tucker, Individualist Anarchist author and journalist </a:t>
            </a:r>
            <a:r>
              <a:rPr lang="en-US" sz="2000" dirty="0" smtClean="0"/>
              <a:t>1854-1939.</a:t>
            </a:r>
            <a:endParaRPr lang="en-US" sz="2000" dirty="0"/>
          </a:p>
        </p:txBody>
      </p:sp>
      <p:sp>
        <p:nvSpPr>
          <p:cNvPr id="4" name="Content Placeholder 3"/>
          <p:cNvSpPr>
            <a:spLocks noGrp="1"/>
          </p:cNvSpPr>
          <p:nvPr>
            <p:ph sz="half" idx="2"/>
          </p:nvPr>
        </p:nvSpPr>
        <p:spPr>
          <a:xfrm>
            <a:off x="6400800" y="1600200"/>
            <a:ext cx="2286000" cy="4525963"/>
          </a:xfrm>
        </p:spPr>
        <p:txBody>
          <a:bodyPr>
            <a:norm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2724711"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681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Alien as Anarchist”?</a:t>
            </a:r>
            <a:endParaRPr lang="en-US" dirty="0"/>
          </a:p>
        </p:txBody>
      </p:sp>
      <p:sp>
        <p:nvSpPr>
          <p:cNvPr id="3" name="Content Placeholder 2"/>
          <p:cNvSpPr>
            <a:spLocks noGrp="1"/>
          </p:cNvSpPr>
          <p:nvPr>
            <p:ph sz="half" idx="1"/>
          </p:nvPr>
        </p:nvSpPr>
        <p:spPr>
          <a:xfrm>
            <a:off x="0" y="1600200"/>
            <a:ext cx="6705600" cy="5257800"/>
          </a:xfrm>
        </p:spPr>
        <p:txBody>
          <a:bodyPr>
            <a:normAutofit fontScale="77500" lnSpcReduction="20000"/>
          </a:bodyPr>
          <a:lstStyle/>
          <a:p>
            <a:r>
              <a:rPr lang="en-US" dirty="0" smtClean="0"/>
              <a:t>Marxism and Anarchism: Karl Marx vs. Mikhail Bakunin</a:t>
            </a:r>
          </a:p>
          <a:p>
            <a:r>
              <a:rPr lang="en-US" dirty="0" smtClean="0"/>
              <a:t>At right: Johan Most, German-American anarchist </a:t>
            </a:r>
          </a:p>
          <a:p>
            <a:r>
              <a:rPr lang="en-US" dirty="0" smtClean="0"/>
              <a:t>Most called for “propaganda of the deed”—</a:t>
            </a:r>
            <a:r>
              <a:rPr lang="en-US" i="1" dirty="0" err="1" smtClean="0"/>
              <a:t>attentats</a:t>
            </a:r>
            <a:r>
              <a:rPr lang="en-US" dirty="0" smtClean="0"/>
              <a:t> in </a:t>
            </a:r>
            <a:r>
              <a:rPr lang="en-US" dirty="0" smtClean="0"/>
              <a:t>German—acts of violence aimed at</a:t>
            </a:r>
          </a:p>
          <a:p>
            <a:pPr marL="0" indent="0">
              <a:buNone/>
            </a:pPr>
            <a:r>
              <a:rPr lang="en-US" dirty="0" smtClean="0"/>
              <a:t>      provoking worker uprising.</a:t>
            </a:r>
            <a:endParaRPr lang="en-US" dirty="0" smtClean="0"/>
          </a:p>
          <a:p>
            <a:r>
              <a:rPr lang="en-US" i="1" dirty="0" smtClean="0"/>
              <a:t>New York Times </a:t>
            </a:r>
            <a:r>
              <a:rPr lang="en-US" dirty="0" smtClean="0"/>
              <a:t>describes </a:t>
            </a:r>
            <a:r>
              <a:rPr lang="en-US" dirty="0" err="1"/>
              <a:t>him:“Most</a:t>
            </a:r>
            <a:r>
              <a:rPr lang="en-US" dirty="0"/>
              <a:t> was seedy.  He wore a black suit, the coat an abbreviated Prince Albert, greasy and glossy and whitened with cigar ashes, a buff waistcoat buttoned almost to his throat, and a cheap ventilated white straw hat pushed back from his bald forehead.  His puffed face was a dull, dead red where it could be seen through his grizzled beard.  He seemed to be more interested in the settlement of the beer account than in anything that developed during the day.”</a:t>
            </a:r>
          </a:p>
        </p:txBody>
      </p:sp>
      <p:sp>
        <p:nvSpPr>
          <p:cNvPr id="4" name="Content Placeholder 3"/>
          <p:cNvSpPr>
            <a:spLocks noGrp="1"/>
          </p:cNvSpPr>
          <p:nvPr>
            <p:ph sz="half" idx="2"/>
          </p:nvPr>
        </p:nvSpPr>
        <p:spPr>
          <a:xfrm>
            <a:off x="6400800" y="1600200"/>
            <a:ext cx="2285999" cy="4525963"/>
          </a:xfrm>
        </p:spPr>
        <p:txBody>
          <a:bodyPr>
            <a:normAutofit fontScale="77500" lnSpcReduction="20000"/>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97186"/>
            <a:ext cx="2560320" cy="336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50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“Pittsburgh Manifesto” 1883</a:t>
            </a:r>
            <a:endParaRPr lang="en-US" dirty="0"/>
          </a:p>
        </p:txBody>
      </p:sp>
      <p:sp>
        <p:nvSpPr>
          <p:cNvPr id="5" name="Content Placeholder 4"/>
          <p:cNvSpPr>
            <a:spLocks noGrp="1"/>
          </p:cNvSpPr>
          <p:nvPr>
            <p:ph idx="1"/>
          </p:nvPr>
        </p:nvSpPr>
        <p:spPr>
          <a:xfrm>
            <a:off x="0" y="1295400"/>
            <a:ext cx="9144000" cy="5562600"/>
          </a:xfrm>
        </p:spPr>
        <p:txBody>
          <a:bodyPr>
            <a:noAutofit/>
          </a:bodyPr>
          <a:lstStyle/>
          <a:p>
            <a:r>
              <a:rPr lang="en-US" sz="2400" dirty="0" smtClean="0"/>
              <a:t>FELLOW-WORKMEN</a:t>
            </a:r>
            <a:r>
              <a:rPr lang="en-US" sz="2400" dirty="0"/>
              <a:t>: The Declaration of Independence says: </a:t>
            </a:r>
          </a:p>
          <a:p>
            <a:r>
              <a:rPr lang="en-US" sz="2400" dirty="0"/>
              <a:t>“…But when a long train of abuses and usurpations, pursuing invariably the same object, evinces a design to reduce them (the people) under absolute Despotism, it is their right, it is their duty to throw off such government and provide new guards for their future security.” </a:t>
            </a:r>
          </a:p>
          <a:p>
            <a:r>
              <a:rPr lang="en-US" sz="2400" dirty="0"/>
              <a:t>This thought of Thomas Jefferson was the justification for armed resistance by our forefathers, which gave birth to our Republic, and do not the necessities of our present time compel us to reassert their declaration? </a:t>
            </a:r>
            <a:r>
              <a:rPr lang="en-US" sz="2400" dirty="0" smtClean="0"/>
              <a:t>. . . </a:t>
            </a:r>
            <a:endParaRPr lang="en-US" sz="2400" dirty="0"/>
          </a:p>
          <a:p>
            <a:r>
              <a:rPr lang="en-US" sz="2400" dirty="0" smtClean="0"/>
              <a:t>Our </a:t>
            </a:r>
            <a:r>
              <a:rPr lang="en-US" sz="2400" dirty="0"/>
              <a:t>present society is founded on the exploitation of the </a:t>
            </a:r>
            <a:r>
              <a:rPr lang="en-US" sz="2400" dirty="0" err="1"/>
              <a:t>propertyless</a:t>
            </a:r>
            <a:r>
              <a:rPr lang="en-US" sz="2400" dirty="0"/>
              <a:t> classes by the propertied. This exploitation is such that the propertied (capitalists) buy the working force body and soul of the </a:t>
            </a:r>
            <a:r>
              <a:rPr lang="en-US" sz="2400" dirty="0" err="1" smtClean="0"/>
              <a:t>propertyless</a:t>
            </a:r>
            <a:r>
              <a:rPr lang="en-US" sz="2400" dirty="0" smtClean="0"/>
              <a:t>. . . .</a:t>
            </a:r>
            <a:endParaRPr lang="en-US" sz="2400" dirty="0"/>
          </a:p>
        </p:txBody>
      </p:sp>
    </p:spTree>
    <p:extLst>
      <p:ext uri="{BB962C8B-B14F-4D97-AF65-F5344CB8AC3E}">
        <p14:creationId xmlns:p14="http://schemas.microsoft.com/office/powerpoint/2010/main" val="129254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“Pittsburgh Manifesto” continued</a:t>
            </a:r>
            <a:endParaRPr lang="en-US" dirty="0"/>
          </a:p>
        </p:txBody>
      </p:sp>
      <p:sp>
        <p:nvSpPr>
          <p:cNvPr id="3" name="Content Placeholder 2"/>
          <p:cNvSpPr>
            <a:spLocks noGrp="1"/>
          </p:cNvSpPr>
          <p:nvPr>
            <p:ph idx="1"/>
          </p:nvPr>
        </p:nvSpPr>
        <p:spPr>
          <a:xfrm>
            <a:off x="0" y="1143000"/>
            <a:ext cx="8915400" cy="5638800"/>
          </a:xfrm>
        </p:spPr>
        <p:txBody>
          <a:bodyPr>
            <a:normAutofit fontScale="77500" lnSpcReduction="20000"/>
          </a:bodyPr>
          <a:lstStyle/>
          <a:p>
            <a:r>
              <a:rPr lang="en-US" dirty="0"/>
              <a:t>The political institutions of our times are the agencies of the propertied class; their mission is the upholding of the privileges of their masters; any reform in your own behalf would curtail these privileges. To this they will not and cannot consent, for it would be suicidal to themselves. </a:t>
            </a:r>
          </a:p>
          <a:p>
            <a:r>
              <a:rPr lang="en-US" dirty="0"/>
              <a:t>That they will not resign their privileges voluntarily we know; that they will not make any concessions to us we likewise know. Since we must then rely upon the kindness of our masters for whatever redress we have, and knowing that from them no good may be expected, there remains but one recourse - FORCE! Our forefathers have not only told us that against despots force is justifiable, because it is the only means, but they themselves have set the immemorial example. </a:t>
            </a:r>
          </a:p>
          <a:p>
            <a:r>
              <a:rPr lang="en-US" dirty="0"/>
              <a:t>By force our ancestors liberated themselves from political oppression, by force their children will have to liberate themselves from economic bondage. “It is, therefore, your right; it is your duty,” says Jefferson - “to arm</a:t>
            </a:r>
            <a:r>
              <a:rPr lang="en-US" dirty="0" smtClean="0"/>
              <a:t>!”</a:t>
            </a:r>
            <a:endParaRPr lang="en-US" dirty="0"/>
          </a:p>
          <a:p>
            <a:endParaRPr lang="en-US" dirty="0"/>
          </a:p>
        </p:txBody>
      </p:sp>
    </p:spTree>
    <p:extLst>
      <p:ext uri="{BB962C8B-B14F-4D97-AF65-F5344CB8AC3E}">
        <p14:creationId xmlns:p14="http://schemas.microsoft.com/office/powerpoint/2010/main" val="354287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Study </a:t>
            </a:r>
            <a:r>
              <a:rPr lang="en-US" dirty="0"/>
              <a:t>questions on Martin </a:t>
            </a:r>
            <a:r>
              <a:rPr lang="en-US" dirty="0" err="1"/>
              <a:t>Duberman</a:t>
            </a:r>
            <a:r>
              <a:rPr lang="en-US" dirty="0"/>
              <a:t>, Haymarket are now online </a:t>
            </a:r>
            <a:r>
              <a:rPr lang="en-US" dirty="0">
                <a:hlinkClick r:id="rId3"/>
              </a:rPr>
              <a:t>here</a:t>
            </a:r>
            <a:r>
              <a:rPr lang="en-US" dirty="0"/>
              <a:t>.</a:t>
            </a:r>
          </a:p>
          <a:p>
            <a:r>
              <a:rPr lang="en-US" dirty="0"/>
              <a:t>The paper is due by class time on </a:t>
            </a:r>
            <a:r>
              <a:rPr lang="en-US" strike="sngStrike" dirty="0"/>
              <a:t>May 26 </a:t>
            </a:r>
            <a:r>
              <a:rPr lang="en-US" dirty="0"/>
              <a:t> </a:t>
            </a:r>
            <a:r>
              <a:rPr lang="en-US" dirty="0">
                <a:effectLst>
                  <a:glow rad="101600">
                    <a:srgbClr val="FFFF00">
                      <a:alpha val="60000"/>
                    </a:srgbClr>
                  </a:glow>
                </a:effectLst>
              </a:rPr>
              <a:t>NEW! </a:t>
            </a:r>
            <a:r>
              <a:rPr lang="en-US" dirty="0" smtClean="0">
                <a:effectLst>
                  <a:glow rad="101600">
                    <a:srgbClr val="FFFF00">
                      <a:alpha val="60000"/>
                    </a:srgbClr>
                  </a:glow>
                </a:effectLst>
              </a:rPr>
              <a:t>This Thursday, </a:t>
            </a:r>
            <a:r>
              <a:rPr lang="en-US" b="1" dirty="0" smtClean="0"/>
              <a:t>May </a:t>
            </a:r>
            <a:r>
              <a:rPr lang="en-US" b="1" dirty="0"/>
              <a:t>28</a:t>
            </a:r>
            <a:r>
              <a:rPr lang="en-US" dirty="0"/>
              <a:t>. The topic options and instructions are available on Blackboard. </a:t>
            </a:r>
            <a:r>
              <a:rPr lang="en-US" dirty="0" smtClean="0"/>
              <a:t>Late papers will be accepted through June 4 but penalized one grading notch (e.g. from a B to a B-) for every weekday it’s late.</a:t>
            </a:r>
          </a:p>
          <a:p>
            <a:r>
              <a:rPr lang="en-US" dirty="0" smtClean="0"/>
              <a:t>Submit hard copy to me or Feather. If you need to submit it electronically, let me know why and get my authorization. Follow up as soon as possible with hard copy.</a:t>
            </a:r>
            <a:endParaRPr lang="en-US" dirty="0"/>
          </a:p>
        </p:txBody>
      </p:sp>
    </p:spTree>
    <p:extLst>
      <p:ext uri="{BB962C8B-B14F-4D97-AF65-F5344CB8AC3E}">
        <p14:creationId xmlns:p14="http://schemas.microsoft.com/office/powerpoint/2010/main" val="214881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 Hour Day Movement</a:t>
            </a:r>
            <a:endParaRPr lang="en-US" dirty="0"/>
          </a:p>
        </p:txBody>
      </p:sp>
      <p:sp>
        <p:nvSpPr>
          <p:cNvPr id="7" name="Content Placeholder 6"/>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98418"/>
            <a:ext cx="676656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695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“Labor Unrest in Chicago, April 25-May 4, 1886”</a:t>
            </a:r>
            <a:endParaRPr lang="en-US" dirty="0"/>
          </a:p>
        </p:txBody>
      </p:sp>
      <p:sp>
        <p:nvSpPr>
          <p:cNvPr id="3" name="Content Placeholder 2"/>
          <p:cNvSpPr>
            <a:spLocks noGrp="1"/>
          </p:cNvSpPr>
          <p:nvPr>
            <p:ph idx="1"/>
          </p:nvPr>
        </p:nvSpPr>
        <p:spPr/>
        <p:txBody>
          <a:bodyPr/>
          <a:lstStyle/>
          <a:p>
            <a:r>
              <a:rPr lang="en-US" dirty="0"/>
              <a:t>[Link for the map: </a:t>
            </a:r>
            <a:r>
              <a:rPr lang="en-US" dirty="0">
                <a:hlinkClick r:id="rId3"/>
              </a:rPr>
              <a:t>http://</a:t>
            </a:r>
            <a:r>
              <a:rPr lang="en-US" dirty="0" smtClean="0">
                <a:hlinkClick r:id="rId3"/>
              </a:rPr>
              <a:t>www.encyclopedia.chicagohistory.org/pages/1769.html</a:t>
            </a:r>
            <a:r>
              <a:rPr lang="en-US" dirty="0" smtClean="0"/>
              <a:t>]</a:t>
            </a:r>
            <a:endParaRPr lang="en-US" dirty="0"/>
          </a:p>
        </p:txBody>
      </p:sp>
    </p:spTree>
    <p:extLst>
      <p:ext uri="{BB962C8B-B14F-4D97-AF65-F5344CB8AC3E}">
        <p14:creationId xmlns:p14="http://schemas.microsoft.com/office/powerpoint/2010/main" val="311706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 y="274638"/>
            <a:ext cx="8549640" cy="6606540"/>
          </a:xfrm>
        </p:spPr>
      </p:pic>
    </p:spTree>
    <p:extLst>
      <p:ext uri="{BB962C8B-B14F-4D97-AF65-F5344CB8AC3E}">
        <p14:creationId xmlns:p14="http://schemas.microsoft.com/office/powerpoint/2010/main" val="311004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 headeded d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82688"/>
            <a:ext cx="5559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22376" y="304800"/>
            <a:ext cx="7772400" cy="1470025"/>
          </a:xfrm>
        </p:spPr>
        <p:txBody>
          <a:bodyPr/>
          <a:lstStyle/>
          <a:p>
            <a:pPr fontAlgn="auto">
              <a:spcAft>
                <a:spcPts val="0"/>
              </a:spcAft>
              <a:defRPr/>
            </a:pPr>
            <a:r>
              <a:rPr lang="en-US" dirty="0" smtClean="0">
                <a:solidFill>
                  <a:schemeClr val="accent4">
                    <a:lumMod val="60000"/>
                    <a:lumOff val="40000"/>
                  </a:schemeClr>
                </a:solidFill>
              </a:rPr>
              <a:t>U.S./Mexico: Film and History</a:t>
            </a:r>
            <a:endParaRPr lang="en-US" dirty="0">
              <a:solidFill>
                <a:schemeClr val="accent4">
                  <a:lumMod val="60000"/>
                  <a:lumOff val="40000"/>
                </a:schemeClr>
              </a:solidFill>
            </a:endParaRPr>
          </a:p>
        </p:txBody>
      </p:sp>
      <p:sp>
        <p:nvSpPr>
          <p:cNvPr id="4" name="TextBox 3"/>
          <p:cNvSpPr txBox="1"/>
          <p:nvPr/>
        </p:nvSpPr>
        <p:spPr>
          <a:xfrm>
            <a:off x="0" y="2057400"/>
            <a:ext cx="2963863" cy="2803525"/>
          </a:xfrm>
          <a:prstGeom prst="rect">
            <a:avLst/>
          </a:prstGeom>
          <a:noFill/>
        </p:spPr>
        <p:txBody>
          <a:bodyPr>
            <a:spAutoFit/>
          </a:bodyPr>
          <a:lstStyle/>
          <a:p>
            <a:pPr algn="ctr">
              <a:defRPr/>
            </a:pPr>
            <a:r>
              <a:rPr lang="en-US" sz="3200" b="1" dirty="0">
                <a:solidFill>
                  <a:schemeClr val="accent5">
                    <a:lumMod val="60000"/>
                    <a:lumOff val="40000"/>
                  </a:schemeClr>
                </a:solidFill>
                <a:latin typeface="Arial" charset="0"/>
                <a:cs typeface="Arial" charset="0"/>
              </a:rPr>
              <a:t>HIST 410 </a:t>
            </a:r>
          </a:p>
          <a:p>
            <a:pPr algn="ctr">
              <a:defRPr/>
            </a:pPr>
            <a:r>
              <a:rPr lang="en-US" sz="3200" b="1" dirty="0">
                <a:solidFill>
                  <a:schemeClr val="accent5">
                    <a:lumMod val="60000"/>
                    <a:lumOff val="40000"/>
                  </a:schemeClr>
                </a:solidFill>
                <a:latin typeface="Arial" charset="0"/>
                <a:cs typeface="Arial" charset="0"/>
              </a:rPr>
              <a:t>CRN 42135</a:t>
            </a:r>
          </a:p>
          <a:p>
            <a:pPr algn="ctr">
              <a:defRPr/>
            </a:pPr>
            <a:r>
              <a:rPr lang="en-US" sz="3200" b="1" dirty="0">
                <a:solidFill>
                  <a:schemeClr val="accent5">
                    <a:lumMod val="60000"/>
                    <a:lumOff val="40000"/>
                  </a:schemeClr>
                </a:solidFill>
                <a:latin typeface="Arial" charset="0"/>
                <a:cs typeface="Arial" charset="0"/>
              </a:rPr>
              <a:t>6/22-7/19</a:t>
            </a:r>
          </a:p>
          <a:p>
            <a:pPr algn="ctr">
              <a:defRPr/>
            </a:pPr>
            <a:r>
              <a:rPr lang="en-US" sz="3200" b="1" dirty="0">
                <a:solidFill>
                  <a:schemeClr val="accent5">
                    <a:lumMod val="60000"/>
                    <a:lumOff val="40000"/>
                  </a:schemeClr>
                </a:solidFill>
                <a:latin typeface="Arial" charset="0"/>
                <a:cs typeface="Arial" charset="0"/>
              </a:rPr>
              <a:t>12:00-1:50 </a:t>
            </a:r>
            <a:r>
              <a:rPr lang="en-US" sz="3200" b="1" dirty="0" err="1">
                <a:solidFill>
                  <a:schemeClr val="accent5">
                    <a:lumMod val="60000"/>
                    <a:lumOff val="40000"/>
                  </a:schemeClr>
                </a:solidFill>
                <a:latin typeface="Arial" charset="0"/>
                <a:cs typeface="Arial" charset="0"/>
              </a:rPr>
              <a:t>mtwr</a:t>
            </a:r>
            <a:endParaRPr lang="en-US" sz="3200" b="1" dirty="0">
              <a:solidFill>
                <a:schemeClr val="accent5">
                  <a:lumMod val="60000"/>
                  <a:lumOff val="40000"/>
                </a:schemeClr>
              </a:solidFill>
              <a:latin typeface="Arial" charset="0"/>
              <a:cs typeface="Arial" charset="0"/>
            </a:endParaRPr>
          </a:p>
          <a:p>
            <a:pPr>
              <a:defRPr/>
            </a:pPr>
            <a:endParaRPr lang="en-US" b="1" dirty="0">
              <a:latin typeface="Arial" charset="0"/>
              <a:cs typeface="Arial" charset="0"/>
            </a:endParaRPr>
          </a:p>
        </p:txBody>
      </p:sp>
      <p:sp>
        <p:nvSpPr>
          <p:cNvPr id="8197" name="TextBox 6"/>
          <p:cNvSpPr txBox="1">
            <a:spLocks noChangeArrowheads="1"/>
          </p:cNvSpPr>
          <p:nvPr/>
        </p:nvSpPr>
        <p:spPr bwMode="auto">
          <a:xfrm>
            <a:off x="381000" y="5334000"/>
            <a:ext cx="8458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t>The relationship between the U.S and Mexico has been shaped by war, influenced by economic cooperation, understood through racialization, and re-imagined in film, literature, and the lived experiences of immigrants. The two countries are bound together by a vast border and divided by differing interpretations of a shared history. How have this relationship, its interpretations, and its representations changed over time? Class themes include conquest, race, capitalism, and immigration.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83779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PBS </a:t>
            </a:r>
            <a:r>
              <a:rPr lang="en-US" i="1" dirty="0" smtClean="0"/>
              <a:t>American Experience</a:t>
            </a:r>
            <a:r>
              <a:rPr lang="en-US" dirty="0" smtClean="0"/>
              <a:t> documentary </a:t>
            </a:r>
            <a:r>
              <a:rPr lang="en-US" i="1" dirty="0" smtClean="0">
                <a:hlinkClick r:id="rId3"/>
              </a:rPr>
              <a:t>Chicago: City of the Century </a:t>
            </a:r>
            <a:r>
              <a:rPr lang="en-US" dirty="0" smtClean="0"/>
              <a:t>website—note the section on anarchists. </a:t>
            </a:r>
          </a:p>
          <a:p>
            <a:r>
              <a:rPr lang="en-US" dirty="0" smtClean="0"/>
              <a:t>The </a:t>
            </a:r>
            <a:r>
              <a:rPr lang="en-US" dirty="0" smtClean="0">
                <a:hlinkClick r:id="rId4"/>
              </a:rPr>
              <a:t>Great Railroad Strike </a:t>
            </a:r>
            <a:r>
              <a:rPr lang="en-US" dirty="0" smtClean="0"/>
              <a:t>of 1877 video (12 min.)</a:t>
            </a:r>
          </a:p>
          <a:p>
            <a:r>
              <a:rPr lang="en-US" dirty="0" smtClean="0"/>
              <a:t>Preamble and </a:t>
            </a:r>
            <a:r>
              <a:rPr lang="en-US" dirty="0" smtClean="0">
                <a:hlinkClick r:id="rId5"/>
              </a:rPr>
              <a:t>Declaration of Principles </a:t>
            </a:r>
            <a:r>
              <a:rPr lang="en-US" dirty="0" smtClean="0"/>
              <a:t>of the Knights of Labor</a:t>
            </a:r>
          </a:p>
          <a:p>
            <a:r>
              <a:rPr lang="en-US" dirty="0" smtClean="0"/>
              <a:t>Excerpts from </a:t>
            </a:r>
            <a:r>
              <a:rPr lang="en-US" i="1" dirty="0" smtClean="0"/>
              <a:t>Chicago: City of the Century</a:t>
            </a:r>
            <a:r>
              <a:rPr lang="en-US" dirty="0" smtClean="0"/>
              <a:t> on Haymarket affair: </a:t>
            </a:r>
            <a:r>
              <a:rPr lang="en-US" dirty="0" smtClean="0">
                <a:hlinkClick r:id="rId6"/>
              </a:rPr>
              <a:t>part 1</a:t>
            </a:r>
            <a:r>
              <a:rPr lang="en-US" dirty="0" smtClean="0"/>
              <a:t>	 </a:t>
            </a:r>
            <a:r>
              <a:rPr lang="en-US" dirty="0" smtClean="0">
                <a:hlinkClick r:id="rId7"/>
              </a:rPr>
              <a:t>part 2</a:t>
            </a:r>
            <a:r>
              <a:rPr lang="en-US" dirty="0"/>
              <a:t> </a:t>
            </a:r>
            <a:r>
              <a:rPr lang="en-US" dirty="0" smtClean="0"/>
              <a:t>  </a:t>
            </a:r>
            <a:r>
              <a:rPr lang="en-US" dirty="0" smtClean="0">
                <a:hlinkClick r:id="rId8"/>
              </a:rPr>
              <a:t>part 3</a:t>
            </a:r>
            <a:r>
              <a:rPr lang="en-US" dirty="0" smtClean="0"/>
              <a:t> (about 15 min. total)</a:t>
            </a:r>
          </a:p>
        </p:txBody>
      </p:sp>
    </p:spTree>
    <p:extLst>
      <p:ext uri="{BB962C8B-B14F-4D97-AF65-F5344CB8AC3E}">
        <p14:creationId xmlns:p14="http://schemas.microsoft.com/office/powerpoint/2010/main" val="247127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Industrialization and Radical Labor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start our fourth section of the course here, on radical labor and the Haymarket events of 1886 and beyond. Here are a few issues and themes we’ll consider in the unit:</a:t>
            </a:r>
          </a:p>
          <a:p>
            <a:pPr marL="971550" lvl="1" indent="-514350">
              <a:buAutoNum type="arabicPeriod"/>
            </a:pPr>
            <a:r>
              <a:rPr lang="en-US" dirty="0" smtClean="0"/>
              <a:t>What role has violence played in the history of American radicalism?</a:t>
            </a:r>
          </a:p>
          <a:p>
            <a:pPr marL="971550" lvl="1" indent="-514350">
              <a:buAutoNum type="arabicPeriod"/>
            </a:pPr>
            <a:r>
              <a:rPr lang="en-US" dirty="0" smtClean="0"/>
              <a:t>What meaning did equality have for workers in late nineteenth century America? How does it compare with other forms of equality we’ve encountered this term?</a:t>
            </a:r>
          </a:p>
          <a:p>
            <a:pPr marL="971550" lvl="1" indent="-514350">
              <a:buAutoNum type="arabicPeriod"/>
            </a:pPr>
            <a:r>
              <a:rPr lang="en-US" dirty="0" smtClean="0"/>
              <a:t>What role did race and ethnicity play in the labor movement?</a:t>
            </a:r>
          </a:p>
          <a:p>
            <a:pPr marL="971550" lvl="1" indent="-514350">
              <a:buAutoNum type="arabicPeriod"/>
            </a:pPr>
            <a:r>
              <a:rPr lang="en-US" dirty="0" smtClean="0"/>
              <a:t>Politicians and others today often refer to “American Exceptionalism,” the idea that the U.S. is fundamentally different from other industrial or post-industrial capitalist societies. Does the history of American workers we’ll study support or challenge that view?</a:t>
            </a:r>
            <a:endParaRPr lang="en-US" dirty="0"/>
          </a:p>
        </p:txBody>
      </p:sp>
    </p:spTree>
    <p:extLst>
      <p:ext uri="{BB962C8B-B14F-4D97-AF65-F5344CB8AC3E}">
        <p14:creationId xmlns:p14="http://schemas.microsoft.com/office/powerpoint/2010/main" val="174916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Meanings for </a:t>
            </a:r>
            <a:r>
              <a:rPr lang="en-US" dirty="0" smtClean="0"/>
              <a:t>Independence </a:t>
            </a:r>
            <a:r>
              <a:rPr lang="en-US" dirty="0" smtClean="0"/>
              <a:t>and </a:t>
            </a:r>
            <a:r>
              <a:rPr lang="en-US" dirty="0" smtClean="0"/>
              <a:t>Equality</a:t>
            </a:r>
            <a:endParaRPr lang="en-US" dirty="0"/>
          </a:p>
        </p:txBody>
      </p:sp>
      <p:sp>
        <p:nvSpPr>
          <p:cNvPr id="3" name="Content Placeholder 2"/>
          <p:cNvSpPr>
            <a:spLocks noGrp="1"/>
          </p:cNvSpPr>
          <p:nvPr>
            <p:ph idx="1"/>
          </p:nvPr>
        </p:nvSpPr>
        <p:spPr/>
        <p:txBody>
          <a:bodyPr>
            <a:noAutofit/>
          </a:bodyPr>
          <a:lstStyle/>
          <a:p>
            <a:r>
              <a:rPr lang="en-US" sz="4000" dirty="0" smtClean="0"/>
              <a:t>Toward a “nation of immigrants”</a:t>
            </a:r>
          </a:p>
          <a:p>
            <a:r>
              <a:rPr lang="en-US" sz="4000" dirty="0" smtClean="0"/>
              <a:t>A “Gilded Age” of wealth and poverty</a:t>
            </a:r>
          </a:p>
          <a:p>
            <a:r>
              <a:rPr lang="en-US" sz="4000" dirty="0"/>
              <a:t>From family farmers to wage </a:t>
            </a:r>
            <a:r>
              <a:rPr lang="en-US" sz="4000" dirty="0" smtClean="0"/>
              <a:t>laborers</a:t>
            </a:r>
          </a:p>
          <a:p>
            <a:r>
              <a:rPr lang="en-US" sz="4000" dirty="0" smtClean="0"/>
              <a:t>Equality of opportunity? Inequality of outcomes?</a:t>
            </a:r>
            <a:endParaRPr lang="en-US" sz="4000" dirty="0"/>
          </a:p>
        </p:txBody>
      </p:sp>
    </p:spTree>
    <p:extLst>
      <p:ext uri="{BB962C8B-B14F-4D97-AF65-F5344CB8AC3E}">
        <p14:creationId xmlns:p14="http://schemas.microsoft.com/office/powerpoint/2010/main" val="4148388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Module</Template>
  <TotalTime>152</TotalTime>
  <Words>1622</Words>
  <Application>Microsoft Office PowerPoint</Application>
  <PresentationFormat>On-screen Show (4:3)</PresentationFormat>
  <Paragraphs>157</Paragraphs>
  <Slides>31</Slides>
  <Notes>31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Book Antiqua</vt:lpstr>
      <vt:lpstr>Calibri</vt:lpstr>
      <vt:lpstr>Corbel</vt:lpstr>
      <vt:lpstr>Lucida Sans</vt:lpstr>
      <vt:lpstr>Times New Roman</vt:lpstr>
      <vt:lpstr>Wingdings</vt:lpstr>
      <vt:lpstr>Wingdings 2</vt:lpstr>
      <vt:lpstr>Wingdings 3</vt:lpstr>
      <vt:lpstr>Module</vt:lpstr>
      <vt:lpstr>Apex</vt:lpstr>
      <vt:lpstr>Office Theme</vt:lpstr>
      <vt:lpstr>1_Office Theme</vt:lpstr>
      <vt:lpstr>American Industrialization and American Labor  </vt:lpstr>
      <vt:lpstr>Announcements</vt:lpstr>
      <vt:lpstr>Announcements (continued)</vt:lpstr>
      <vt:lpstr>PowerPoint Presentation</vt:lpstr>
      <vt:lpstr>U.S./Mexico: Film and History</vt:lpstr>
      <vt:lpstr>PowerPoint Presentation</vt:lpstr>
      <vt:lpstr>Some Websites of Interest</vt:lpstr>
      <vt:lpstr>American Industrialization and Radical Labor</vt:lpstr>
      <vt:lpstr>New Meanings for Independence and Equality</vt:lpstr>
      <vt:lpstr>An 1886 Workers’ “Declaration of Independence”</vt:lpstr>
      <vt:lpstr>An 1886 Workers’ “Declaration of Independence” (continued)</vt:lpstr>
      <vt:lpstr>An 1886 Workers’ “Declaration of Independence” (continued)</vt:lpstr>
      <vt:lpstr>The Rise of Big Business</vt:lpstr>
      <vt:lpstr>Giant Cities</vt:lpstr>
      <vt:lpstr>Chicago 1857          Chicago 1897   </vt:lpstr>
      <vt:lpstr>Immigration and a New Industrial Labor Force</vt:lpstr>
      <vt:lpstr>Immigration to Industrializing Chicago</vt:lpstr>
      <vt:lpstr>Chicago 1837</vt:lpstr>
      <vt:lpstr>The Great Chicago Fire 1871</vt:lpstr>
      <vt:lpstr>Center of Chicago  1900  </vt:lpstr>
      <vt:lpstr>Labor and “American Exceptionalism” </vt:lpstr>
      <vt:lpstr>1877: The Great Railroad Strike</vt:lpstr>
      <vt:lpstr>Unions in Gilded Age America</vt:lpstr>
      <vt:lpstr>American Federation of Labor</vt:lpstr>
      <vt:lpstr>The AFL and the Capitalist System</vt:lpstr>
      <vt:lpstr>“The American as Anarchist”</vt:lpstr>
      <vt:lpstr>“The Alien as Anarchist”?</vt:lpstr>
      <vt:lpstr>The “Pittsburgh Manifesto” 1883</vt:lpstr>
      <vt:lpstr>“Pittsburgh Manifesto” continued</vt:lpstr>
      <vt:lpstr>The Eight Hour Day Movement</vt:lpstr>
      <vt:lpstr>Map: “Labor Unrest in Chicago, April 25-May 4, 1886”</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U.S./MEXICO</dc:title>
  <dc:creator>LAS</dc:creator>
  <cp:lastModifiedBy>Daniel Pope</cp:lastModifiedBy>
  <cp:revision>12</cp:revision>
  <dcterms:created xsi:type="dcterms:W3CDTF">2015-05-21T19:10:39Z</dcterms:created>
  <dcterms:modified xsi:type="dcterms:W3CDTF">2015-05-26T19:52:28Z</dcterms:modified>
</cp:coreProperties>
</file>