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9" r:id="rId2"/>
    <p:sldMasterId id="2147483761" r:id="rId3"/>
    <p:sldMasterId id="2147483773" r:id="rId4"/>
  </p:sldMasterIdLst>
  <p:notesMasterIdLst>
    <p:notesMasterId r:id="rId38"/>
  </p:notesMasterIdLst>
  <p:sldIdLst>
    <p:sldId id="257" r:id="rId5"/>
    <p:sldId id="258" r:id="rId6"/>
    <p:sldId id="259" r:id="rId7"/>
    <p:sldId id="260" r:id="rId8"/>
    <p:sldId id="261" r:id="rId9"/>
    <p:sldId id="256"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1" autoAdjust="0"/>
    <p:restoredTop sz="94384" autoAdjust="0"/>
  </p:normalViewPr>
  <p:slideViewPr>
    <p:cSldViewPr>
      <p:cViewPr varScale="1">
        <p:scale>
          <a:sx n="70" d="100"/>
          <a:sy n="70" d="100"/>
        </p:scale>
        <p:origin x="1134" y="48"/>
      </p:cViewPr>
      <p:guideLst>
        <p:guide orient="horz" pos="2160"/>
        <p:guide pos="2880"/>
      </p:guideLst>
    </p:cSldViewPr>
  </p:slideViewPr>
  <p:outlineViewPr>
    <p:cViewPr>
      <p:scale>
        <a:sx n="33" d="100"/>
        <a:sy n="33" d="100"/>
      </p:scale>
      <p:origin x="0" y="-38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5809C-32D3-426D-B97D-D7BA5E8B4500}" type="datetimeFigureOut">
              <a:rPr lang="en-US" smtClean="0"/>
              <a:t>5/21/2015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BB144-B919-477F-9FDF-DC96ECA64BAC}" type="slidenum">
              <a:rPr lang="en-US" smtClean="0"/>
              <a:t>‹#›</a:t>
            </a:fld>
            <a:endParaRPr lang="en-US"/>
          </a:p>
        </p:txBody>
      </p:sp>
    </p:spTree>
    <p:extLst>
      <p:ext uri="{BB962C8B-B14F-4D97-AF65-F5344CB8AC3E}">
        <p14:creationId xmlns:p14="http://schemas.microsoft.com/office/powerpoint/2010/main" val="90986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8065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17675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6847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55431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94300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2201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29030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13157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76950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5947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59451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15423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735653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15468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641211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84172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79244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032246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81212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53150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269697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37699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64715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58780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065414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064849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31872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60653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387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BBB144-B919-477F-9FDF-DC96ECA64BAC}" type="slidenum">
              <a:rPr lang="en-US" smtClean="0"/>
              <a:t>6</a:t>
            </a:fld>
            <a:endParaRPr lang="en-US"/>
          </a:p>
        </p:txBody>
      </p:sp>
    </p:spTree>
    <p:extLst>
      <p:ext uri="{BB962C8B-B14F-4D97-AF65-F5344CB8AC3E}">
        <p14:creationId xmlns:p14="http://schemas.microsoft.com/office/powerpoint/2010/main" val="426396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619609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29544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9AC83-1D90-487D-B0B9-9768D088EB2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53118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solidFill>
                  <a:srgbClr val="4B4B51"/>
                </a:solidFill>
              </a:defRPr>
            </a:lvl1pPr>
          </a:lstStyle>
          <a:p>
            <a:fld id="{CDA876E7-FF28-4F0C-B0D6-A223BE6F5DD6}" type="slidenum">
              <a:rPr lang="en-US" altLang="en-US"/>
              <a:pPr/>
              <a:t>‹#›</a:t>
            </a:fld>
            <a:endParaRPr lang="en-US" altLang="en-US"/>
          </a:p>
        </p:txBody>
      </p:sp>
    </p:spTree>
    <p:extLst>
      <p:ext uri="{BB962C8B-B14F-4D97-AF65-F5344CB8AC3E}">
        <p14:creationId xmlns:p14="http://schemas.microsoft.com/office/powerpoint/2010/main" val="3788168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88BF73A6-7AC7-4694-B88E-6DB692246E5F}" type="slidenum">
              <a:rPr lang="en-US" altLang="en-US"/>
              <a:pPr/>
              <a:t>‹#›</a:t>
            </a:fld>
            <a:endParaRPr lang="en-US" altLang="en-US"/>
          </a:p>
        </p:txBody>
      </p:sp>
    </p:spTree>
    <p:extLst>
      <p:ext uri="{BB962C8B-B14F-4D97-AF65-F5344CB8AC3E}">
        <p14:creationId xmlns:p14="http://schemas.microsoft.com/office/powerpoint/2010/main" val="408151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fld id="{EC3AA895-8049-4774-AF20-7AA938767315}" type="slidenum">
              <a:rPr lang="en-US" altLang="en-US"/>
              <a:pPr/>
              <a:t>‹#›</a:t>
            </a:fld>
            <a:endParaRPr lang="en-US" altLang="en-US"/>
          </a:p>
        </p:txBody>
      </p:sp>
    </p:spTree>
    <p:extLst>
      <p:ext uri="{BB962C8B-B14F-4D97-AF65-F5344CB8AC3E}">
        <p14:creationId xmlns:p14="http://schemas.microsoft.com/office/powerpoint/2010/main" val="2191414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FD9CA4C-95DC-44B5-A42F-EFD61F285ABE}" type="datetimeFigureOut">
              <a:rPr lang="en-US" smtClean="0">
                <a:solidFill>
                  <a:prstClr val="white">
                    <a:shade val="50000"/>
                  </a:prstClr>
                </a:solidFill>
              </a:rPr>
              <a:pPr/>
              <a:t>5/21/2015</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85743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5/21/2015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56400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5/21/2015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041836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white">
                    <a:shade val="50000"/>
                  </a:prstClr>
                </a:solidFill>
              </a:rPr>
              <a:pPr/>
              <a:t>5/21/2015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96612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D9CA4C-95DC-44B5-A42F-EFD61F285ABE}" type="datetimeFigureOut">
              <a:rPr lang="en-US" smtClean="0">
                <a:solidFill>
                  <a:prstClr val="white">
                    <a:shade val="50000"/>
                  </a:prstClr>
                </a:solidFill>
              </a:rPr>
              <a:pPr/>
              <a:t>5/21/2015</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39609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D9CA4C-95DC-44B5-A42F-EFD61F285ABE}" type="datetimeFigureOut">
              <a:rPr lang="en-US" smtClean="0">
                <a:solidFill>
                  <a:prstClr val="white">
                    <a:shade val="50000"/>
                  </a:prstClr>
                </a:solidFill>
              </a:rPr>
              <a:pPr/>
              <a:t>5/21/2015</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3035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solidFill>
                  <a:prstClr val="white">
                    <a:shade val="50000"/>
                  </a:prstClr>
                </a:solidFill>
              </a:rPr>
              <a:pPr/>
              <a:t>5/21/2015</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84730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white">
                    <a:shade val="50000"/>
                  </a:prstClr>
                </a:solidFill>
              </a:rPr>
              <a:pPr/>
              <a:t>5/21/2015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082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7E1963C6-8E56-43AF-90C1-1566C394D5FF}" type="slidenum">
              <a:rPr lang="en-US" altLang="en-US"/>
              <a:pPr/>
              <a:t>‹#›</a:t>
            </a:fld>
            <a:endParaRPr lang="en-US" altLang="en-US"/>
          </a:p>
        </p:txBody>
      </p:sp>
    </p:spTree>
    <p:extLst>
      <p:ext uri="{BB962C8B-B14F-4D97-AF65-F5344CB8AC3E}">
        <p14:creationId xmlns:p14="http://schemas.microsoft.com/office/powerpoint/2010/main" val="3557564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white">
                    <a:shade val="50000"/>
                  </a:prstClr>
                </a:solidFill>
              </a:rPr>
              <a:pPr/>
              <a:t>5/21/2015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27867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5/21/2015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40013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5/21/2015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29232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160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236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703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642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446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818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75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solidFill>
                  <a:srgbClr val="4B4B51"/>
                </a:solidFill>
              </a:defRPr>
            </a:lvl1pPr>
          </a:lstStyle>
          <a:p>
            <a:fld id="{D4210CDB-8FBE-4E73-9CD2-2D70FE3E653C}" type="slidenum">
              <a:rPr lang="en-US" altLang="en-US"/>
              <a:pPr/>
              <a:t>‹#›</a:t>
            </a:fld>
            <a:endParaRPr lang="en-US" altLang="en-US"/>
          </a:p>
        </p:txBody>
      </p:sp>
    </p:spTree>
    <p:extLst>
      <p:ext uri="{BB962C8B-B14F-4D97-AF65-F5344CB8AC3E}">
        <p14:creationId xmlns:p14="http://schemas.microsoft.com/office/powerpoint/2010/main" val="410647609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894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836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930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283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430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801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957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512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639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4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8DE1302C-DE2F-48E8-AB17-629709BD9A0E}" type="slidenum">
              <a:rPr lang="en-US" altLang="en-US"/>
              <a:pPr/>
              <a:t>‹#›</a:t>
            </a:fld>
            <a:endParaRPr lang="en-US" altLang="en-US"/>
          </a:p>
        </p:txBody>
      </p:sp>
    </p:spTree>
    <p:extLst>
      <p:ext uri="{BB962C8B-B14F-4D97-AF65-F5344CB8AC3E}">
        <p14:creationId xmlns:p14="http://schemas.microsoft.com/office/powerpoint/2010/main" val="2489542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88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661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749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231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26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031C3065-3F6B-4C8D-963B-F8064E9FACF1}" type="slidenum">
              <a:rPr lang="en-US" altLang="en-US"/>
              <a:pPr/>
              <a:t>‹#›</a:t>
            </a:fld>
            <a:endParaRPr lang="en-US" altLang="en-US"/>
          </a:p>
        </p:txBody>
      </p:sp>
    </p:spTree>
    <p:extLst>
      <p:ext uri="{BB962C8B-B14F-4D97-AF65-F5344CB8AC3E}">
        <p14:creationId xmlns:p14="http://schemas.microsoft.com/office/powerpoint/2010/main" val="401207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E4C47A92-2718-4090-8C4D-DF7ACE833CC6}" type="slidenum">
              <a:rPr lang="en-US" altLang="en-US"/>
              <a:pPr/>
              <a:t>‹#›</a:t>
            </a:fld>
            <a:endParaRPr lang="en-US" altLang="en-US"/>
          </a:p>
        </p:txBody>
      </p:sp>
    </p:spTree>
    <p:extLst>
      <p:ext uri="{BB962C8B-B14F-4D97-AF65-F5344CB8AC3E}">
        <p14:creationId xmlns:p14="http://schemas.microsoft.com/office/powerpoint/2010/main" val="54550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fld id="{098CAB47-2068-4D37-B594-A3E02FC36211}" type="slidenum">
              <a:rPr lang="en-US" altLang="en-US"/>
              <a:pPr/>
              <a:t>‹#›</a:t>
            </a:fld>
            <a:endParaRPr lang="en-US" altLang="en-US"/>
          </a:p>
        </p:txBody>
      </p:sp>
    </p:spTree>
    <p:extLst>
      <p:ext uri="{BB962C8B-B14F-4D97-AF65-F5344CB8AC3E}">
        <p14:creationId xmlns:p14="http://schemas.microsoft.com/office/powerpoint/2010/main" val="402020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ltLang="en-US"/>
          </a:p>
        </p:txBody>
      </p:sp>
      <p:sp>
        <p:nvSpPr>
          <p:cNvPr id="8" name="Footer Placeholder 5"/>
          <p:cNvSpPr>
            <a:spLocks noGrp="1"/>
          </p:cNvSpPr>
          <p:nvPr>
            <p:ph type="ftr" sz="quarter" idx="11"/>
          </p:nvPr>
        </p:nvSpPr>
        <p:spPr/>
        <p:txBody>
          <a:bodyPr/>
          <a:lstStyle>
            <a:lvl1pPr>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a:lvl1pPr>
          </a:lstStyle>
          <a:p>
            <a:fld id="{0E177F3E-2E9D-4CB0-86B5-EEF855AE1EAE}" type="slidenum">
              <a:rPr lang="en-US" altLang="en-US"/>
              <a:pPr/>
              <a:t>‹#›</a:t>
            </a:fld>
            <a:endParaRPr lang="en-US" altLang="en-US"/>
          </a:p>
        </p:txBody>
      </p:sp>
    </p:spTree>
    <p:extLst>
      <p:ext uri="{BB962C8B-B14F-4D97-AF65-F5344CB8AC3E}">
        <p14:creationId xmlns:p14="http://schemas.microsoft.com/office/powerpoint/2010/main" val="53442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lt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lt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55CD1C24-D87D-4EFB-AC9D-973E1DB2D423}" type="slidenum">
              <a:rPr lang="en-US" altLang="en-US"/>
              <a:pPr/>
              <a:t>‹#›</a:t>
            </a:fld>
            <a:endParaRPr lang="en-US" altLang="en-US"/>
          </a:p>
        </p:txBody>
      </p:sp>
    </p:spTree>
    <p:extLst>
      <p:ext uri="{BB962C8B-B14F-4D97-AF65-F5344CB8AC3E}">
        <p14:creationId xmlns:p14="http://schemas.microsoft.com/office/powerpoint/2010/main" val="161042106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cs typeface="Arial" charset="0"/>
              </a:defRPr>
            </a:lvl1pPr>
            <a:extLst/>
          </a:lstStyle>
          <a:p>
            <a:pPr>
              <a:defRPr/>
            </a:pPr>
            <a:endParaRPr lang="en-US" alt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cs typeface="Arial" charset="0"/>
              </a:defRPr>
            </a:lvl1pPr>
            <a:extLst/>
          </a:lstStyle>
          <a:p>
            <a:pPr>
              <a:defRPr/>
            </a:pPr>
            <a:endParaRPr lang="en-US" alt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AA544A"/>
                </a:solidFill>
              </a:defRPr>
            </a:lvl1pPr>
          </a:lstStyle>
          <a:p>
            <a:fld id="{6524C897-C674-4C3E-B71F-1DD588792D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3" r:id="rId1"/>
    <p:sldLayoutId id="2147483742" r:id="rId2"/>
    <p:sldLayoutId id="2147483744" r:id="rId3"/>
    <p:sldLayoutId id="2147483741" r:id="rId4"/>
    <p:sldLayoutId id="2147483740" r:id="rId5"/>
    <p:sldLayoutId id="2147483739" r:id="rId6"/>
    <p:sldLayoutId id="2147483745" r:id="rId7"/>
    <p:sldLayoutId id="2147483746" r:id="rId8"/>
    <p:sldLayoutId id="2147483747" r:id="rId9"/>
    <p:sldLayoutId id="2147483738" r:id="rId10"/>
    <p:sldLayoutId id="2147483748" r:id="rId11"/>
  </p:sldLayoutIdLst>
  <p:txStyles>
    <p:titleStyle>
      <a:lvl1pPr algn="l" rtl="0" fontAlgn="base">
        <a:spcBef>
          <a:spcPct val="0"/>
        </a:spcBef>
        <a:spcAft>
          <a:spcPct val="0"/>
        </a:spcAft>
        <a:defRPr sz="4500" b="1" kern="1200">
          <a:solidFill>
            <a:srgbClr val="8FA698"/>
          </a:solidFill>
          <a:latin typeface="+mj-lt"/>
          <a:ea typeface="+mj-ea"/>
          <a:cs typeface="+mj-cs"/>
        </a:defRPr>
      </a:lvl1pPr>
      <a:lvl2pPr algn="l" rtl="0" fontAlgn="base">
        <a:spcBef>
          <a:spcPct val="0"/>
        </a:spcBef>
        <a:spcAft>
          <a:spcPct val="0"/>
        </a:spcAft>
        <a:defRPr sz="4500" b="1">
          <a:solidFill>
            <a:srgbClr val="8FA698"/>
          </a:solidFill>
          <a:latin typeface="Corbel" panose="020B0503020204020204" pitchFamily="34" charset="0"/>
        </a:defRPr>
      </a:lvl2pPr>
      <a:lvl3pPr algn="l" rtl="0" fontAlgn="base">
        <a:spcBef>
          <a:spcPct val="0"/>
        </a:spcBef>
        <a:spcAft>
          <a:spcPct val="0"/>
        </a:spcAft>
        <a:defRPr sz="4500" b="1">
          <a:solidFill>
            <a:srgbClr val="8FA698"/>
          </a:solidFill>
          <a:latin typeface="Corbel" panose="020B0503020204020204" pitchFamily="34" charset="0"/>
        </a:defRPr>
      </a:lvl3pPr>
      <a:lvl4pPr algn="l" rtl="0" fontAlgn="base">
        <a:spcBef>
          <a:spcPct val="0"/>
        </a:spcBef>
        <a:spcAft>
          <a:spcPct val="0"/>
        </a:spcAft>
        <a:defRPr sz="4500" b="1">
          <a:solidFill>
            <a:srgbClr val="8FA698"/>
          </a:solidFill>
          <a:latin typeface="Corbel" panose="020B0503020204020204" pitchFamily="34" charset="0"/>
        </a:defRPr>
      </a:lvl4pPr>
      <a:lvl5pPr algn="l" rtl="0" fontAlgn="base">
        <a:spcBef>
          <a:spcPct val="0"/>
        </a:spcBef>
        <a:spcAft>
          <a:spcPct val="0"/>
        </a:spcAft>
        <a:defRPr sz="4500" b="1">
          <a:solidFill>
            <a:srgbClr val="8FA698"/>
          </a:solidFill>
          <a:latin typeface="Corbel" panose="020B0503020204020204" pitchFamily="34" charset="0"/>
        </a:defRPr>
      </a:lvl5pPr>
      <a:lvl6pPr marL="457200" algn="l" rtl="0" fontAlgn="base">
        <a:spcBef>
          <a:spcPct val="0"/>
        </a:spcBef>
        <a:spcAft>
          <a:spcPct val="0"/>
        </a:spcAft>
        <a:defRPr sz="4500" b="1">
          <a:solidFill>
            <a:srgbClr val="8FA698"/>
          </a:solidFill>
          <a:latin typeface="Corbel" panose="020B0503020204020204" pitchFamily="34" charset="0"/>
        </a:defRPr>
      </a:lvl6pPr>
      <a:lvl7pPr marL="914400" algn="l" rtl="0" fontAlgn="base">
        <a:spcBef>
          <a:spcPct val="0"/>
        </a:spcBef>
        <a:spcAft>
          <a:spcPct val="0"/>
        </a:spcAft>
        <a:defRPr sz="4500" b="1">
          <a:solidFill>
            <a:srgbClr val="8FA698"/>
          </a:solidFill>
          <a:latin typeface="Corbel" panose="020B0503020204020204" pitchFamily="34" charset="0"/>
        </a:defRPr>
      </a:lvl7pPr>
      <a:lvl8pPr marL="1371600" algn="l" rtl="0" fontAlgn="base">
        <a:spcBef>
          <a:spcPct val="0"/>
        </a:spcBef>
        <a:spcAft>
          <a:spcPct val="0"/>
        </a:spcAft>
        <a:defRPr sz="4500" b="1">
          <a:solidFill>
            <a:srgbClr val="8FA698"/>
          </a:solidFill>
          <a:latin typeface="Corbel" panose="020B0503020204020204" pitchFamily="34" charset="0"/>
        </a:defRPr>
      </a:lvl8pPr>
      <a:lvl9pPr marL="1828800" algn="l" rtl="0" fontAlgn="base">
        <a:spcBef>
          <a:spcPct val="0"/>
        </a:spcBef>
        <a:spcAft>
          <a:spcPct val="0"/>
        </a:spcAft>
        <a:defRPr sz="4500" b="1">
          <a:solidFill>
            <a:srgbClr val="8FA698"/>
          </a:solidFill>
          <a:latin typeface="Corbel" panose="020B0503020204020204" pitchFamily="34" charset="0"/>
        </a:defRPr>
      </a:lvl9pPr>
      <a:extLst/>
    </p:titleStyle>
    <p:body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726056"/>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4C5A6A"/>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808DA0"/>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auto">
              <a:spcBef>
                <a:spcPts val="0"/>
              </a:spcBef>
              <a:spcAft>
                <a:spcPts val="0"/>
              </a:spcAft>
            </a:pPr>
            <a:fld id="{DFD9CA4C-95DC-44B5-A42F-EFD61F285ABE}" type="datetimeFigureOut">
              <a:rPr lang="en-US" smtClean="0">
                <a:solidFill>
                  <a:prstClr val="white">
                    <a:shade val="50000"/>
                  </a:prstClr>
                </a:solidFill>
                <a:latin typeface="Book Antiqua"/>
                <a:cs typeface="+mn-cs"/>
              </a:rPr>
              <a:pPr fontAlgn="auto">
                <a:spcBef>
                  <a:spcPts val="0"/>
                </a:spcBef>
                <a:spcAft>
                  <a:spcPts val="0"/>
                </a:spcAft>
              </a:pPr>
              <a:t>5/21/2015</a:t>
            </a:fld>
            <a:endParaRPr lang="en-US">
              <a:solidFill>
                <a:prstClr val="white">
                  <a:shade val="50000"/>
                </a:prstClr>
              </a:solidFill>
              <a:latin typeface="Book Antiqua"/>
              <a:cs typeface="+mn-cs"/>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auto">
              <a:spcBef>
                <a:spcPts val="0"/>
              </a:spcBef>
              <a:spcAft>
                <a:spcPts val="0"/>
              </a:spcAft>
            </a:pPr>
            <a:endParaRPr lang="en-US">
              <a:solidFill>
                <a:prstClr val="white">
                  <a:shade val="50000"/>
                </a:prstClr>
              </a:solidFill>
              <a:latin typeface="Book Antiqua"/>
              <a:cs typeface="+mn-cs"/>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auto">
              <a:spcBef>
                <a:spcPts val="0"/>
              </a:spcBef>
              <a:spcAft>
                <a:spcPts val="0"/>
              </a:spcAft>
            </a:pPr>
            <a:fld id="{78D62780-FA04-4920-94F1-E1C0FEE46EA6}" type="slidenum">
              <a:rPr lang="en-US" smtClean="0">
                <a:solidFill>
                  <a:prstClr val="white">
                    <a:shade val="50000"/>
                  </a:prstClr>
                </a:solidFill>
                <a:latin typeface="Book Antiqua"/>
                <a:cs typeface="+mn-cs"/>
              </a:rPr>
              <a:pPr fontAlgn="auto">
                <a:spcBef>
                  <a:spcPts val="0"/>
                </a:spcBef>
                <a:spcAft>
                  <a:spcPts val="0"/>
                </a:spcAft>
              </a:pPr>
              <a:t>‹#›</a:t>
            </a:fld>
            <a:endParaRPr lang="en-US">
              <a:solidFill>
                <a:prstClr val="white">
                  <a:shade val="50000"/>
                </a:prstClr>
              </a:solidFill>
              <a:latin typeface="Book Antiqua"/>
              <a:cs typeface="+mn-cs"/>
            </a:endParaRPr>
          </a:p>
        </p:txBody>
      </p:sp>
    </p:spTree>
    <p:extLst>
      <p:ext uri="{BB962C8B-B14F-4D97-AF65-F5344CB8AC3E}">
        <p14:creationId xmlns:p14="http://schemas.microsoft.com/office/powerpoint/2010/main" val="1989827733"/>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FD9CA4C-95DC-44B5-A42F-EFD61F285ABE}" type="datetimeFigureOut">
              <a:rPr lang="en-US" smtClean="0">
                <a:solidFill>
                  <a:prstClr val="black">
                    <a:tint val="75000"/>
                  </a:prstClr>
                </a:solidFill>
                <a:latin typeface="Calibri"/>
                <a:cs typeface="+mn-cs"/>
              </a:rPr>
              <a:pPr fontAlgn="auto">
                <a:spcBef>
                  <a:spcPts val="0"/>
                </a:spcBef>
                <a:spcAft>
                  <a:spcPts val="0"/>
                </a:spcAft>
              </a:pPr>
              <a:t>5/21/2015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8D62780-FA04-4920-94F1-E1C0FEE46EA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49846295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FD9CA4C-95DC-44B5-A42F-EFD61F285ABE}" type="datetimeFigureOut">
              <a:rPr lang="en-US" smtClean="0">
                <a:solidFill>
                  <a:prstClr val="black">
                    <a:tint val="75000"/>
                  </a:prstClr>
                </a:solidFill>
                <a:latin typeface="Calibri"/>
                <a:cs typeface="+mn-cs"/>
              </a:rPr>
              <a:pPr fontAlgn="auto">
                <a:spcBef>
                  <a:spcPts val="0"/>
                </a:spcBef>
                <a:spcAft>
                  <a:spcPts val="0"/>
                </a:spcAft>
              </a:pPr>
              <a:t>5/21/2015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8D62780-FA04-4920-94F1-E1C0FEE46EA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70508304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5.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hyperlink" Target="http://pages.uoregon.edu/dapope/350stanton-gornick.htm"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hyperlink" Target="http://pages.uoregon.edu/dapope/350haymarket.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8.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VKkEl9XzjFc" TargetMode="External"/><Relationship Id="rId3" Type="http://schemas.openxmlformats.org/officeDocument/2006/relationships/hyperlink" Target="http://www.pbs.org/wgbh/amex/chicago/" TargetMode="External"/><Relationship Id="rId7" Type="http://schemas.openxmlformats.org/officeDocument/2006/relationships/hyperlink" Target="https://www.youtube.com/watch?v=8w-z8ud_9QU"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hyperlink" Target="https://www.youtube.com/watch?v=_OQxncb2ihQ" TargetMode="External"/><Relationship Id="rId5" Type="http://schemas.openxmlformats.org/officeDocument/2006/relationships/hyperlink" Target="http://www.chicagohistory.org/hadc/visuals/V0010.htm" TargetMode="External"/><Relationship Id="rId4" Type="http://schemas.openxmlformats.org/officeDocument/2006/relationships/hyperlink" Target="https://www.youtube.com/watch?v=ZFnJGL2Vf70" TargetMode="External"/><Relationship Id="rId9" Type="http://schemas.openxmlformats.org/officeDocument/2006/relationships/hyperlink" Target="http://www.wiso.uni-hamburg.de/fileadmin/wiso_vwl/johannes/Ankuendigungen/Berlin_twoconceptsofliberty.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3809999"/>
          </a:xfrm>
        </p:spPr>
        <p:txBody>
          <a:bodyPr>
            <a:normAutofit fontScale="90000"/>
          </a:bodyPr>
          <a:lstStyle/>
          <a:p>
            <a:r>
              <a:rPr lang="en-US" sz="4000" b="1" dirty="0" smtClean="0">
                <a:effectLst/>
              </a:rPr>
              <a:t>1. Stanton as Philosopher and as Outcast</a:t>
            </a:r>
            <a:br>
              <a:rPr lang="en-US" sz="4000" b="1" dirty="0" smtClean="0">
                <a:effectLst/>
              </a:rPr>
            </a:br>
            <a:r>
              <a:rPr lang="en-US" sz="4000" dirty="0" smtClean="0">
                <a:effectLst/>
              </a:rPr>
              <a:t>2. </a:t>
            </a:r>
            <a:r>
              <a:rPr lang="en-US" sz="4000" dirty="0"/>
              <a:t>American Industrialization and American Labor</a:t>
            </a:r>
            <a:r>
              <a:rPr lang="en-US" b="1" dirty="0" smtClean="0">
                <a:effectLst/>
              </a:rPr>
              <a:t/>
            </a:r>
            <a:br>
              <a:rPr lang="en-US" b="1" dirty="0" smtClean="0">
                <a:effectLst/>
              </a:rPr>
            </a:br>
            <a:endParaRPr lang="en-US" dirty="0"/>
          </a:p>
        </p:txBody>
      </p:sp>
      <p:sp>
        <p:nvSpPr>
          <p:cNvPr id="3" name="Subtitle 2"/>
          <p:cNvSpPr>
            <a:spLocks noGrp="1"/>
          </p:cNvSpPr>
          <p:nvPr>
            <p:ph type="subTitle" idx="1"/>
          </p:nvPr>
        </p:nvSpPr>
        <p:spPr>
          <a:xfrm>
            <a:off x="1371600" y="4495800"/>
            <a:ext cx="6400800" cy="1676400"/>
          </a:xfrm>
        </p:spPr>
        <p:txBody>
          <a:bodyPr/>
          <a:lstStyle/>
          <a:p>
            <a:pPr algn="r"/>
            <a:r>
              <a:rPr lang="en-US" dirty="0" smtClean="0"/>
              <a:t>History 350</a:t>
            </a:r>
          </a:p>
          <a:p>
            <a:pPr algn="r"/>
            <a:r>
              <a:rPr lang="en-US" dirty="0" smtClean="0"/>
              <a:t>May 21, 2015</a:t>
            </a:r>
            <a:endParaRPr lang="en-US" dirty="0"/>
          </a:p>
        </p:txBody>
      </p:sp>
    </p:spTree>
    <p:extLst>
      <p:ext uri="{BB962C8B-B14F-4D97-AF65-F5344CB8AC3E}">
        <p14:creationId xmlns:p14="http://schemas.microsoft.com/office/powerpoint/2010/main" val="3359012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leader of thought rather than of numbers”</a:t>
            </a:r>
            <a:endParaRPr lang="en-US" dirty="0"/>
          </a:p>
        </p:txBody>
      </p:sp>
      <p:sp>
        <p:nvSpPr>
          <p:cNvPr id="3" name="Content Placeholder 2"/>
          <p:cNvSpPr>
            <a:spLocks noGrp="1"/>
          </p:cNvSpPr>
          <p:nvPr>
            <p:ph idx="1"/>
          </p:nvPr>
        </p:nvSpPr>
        <p:spPr/>
        <p:txBody>
          <a:bodyPr/>
          <a:lstStyle/>
          <a:p>
            <a:r>
              <a:rPr lang="en-US" dirty="0" smtClean="0"/>
              <a:t>The radicalism of Cady Stanton</a:t>
            </a:r>
          </a:p>
          <a:p>
            <a:r>
              <a:rPr lang="en-US" dirty="0" smtClean="0"/>
              <a:t>Cady Stanton seeks to end the “fourfold bondage of church, state, capital and society.”</a:t>
            </a:r>
          </a:p>
          <a:p>
            <a:pPr lvl="7"/>
            <a:endParaRPr lang="en-US" dirty="0"/>
          </a:p>
          <a:p>
            <a:pPr lvl="7"/>
            <a:endParaRPr lang="en-US" dirty="0" smtClean="0"/>
          </a:p>
          <a:p>
            <a:pPr lvl="7"/>
            <a:endParaRPr lang="en-US" dirty="0"/>
          </a:p>
          <a:p>
            <a:pPr marL="3200400" lvl="7" indent="0">
              <a:buNone/>
            </a:pPr>
            <a:r>
              <a:rPr lang="en-US" dirty="0" smtClean="0"/>
              <a:t>Stanton with daughter Harriot, 1856</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83" y="3200400"/>
            <a:ext cx="2381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135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radical reform must start in our homes, in our nurseries, in ourselves.”</a:t>
            </a:r>
            <a:endParaRPr lang="en-US" dirty="0"/>
          </a:p>
        </p:txBody>
      </p:sp>
      <p:sp>
        <p:nvSpPr>
          <p:cNvPr id="3" name="Content Placeholder 2"/>
          <p:cNvSpPr>
            <a:spLocks noGrp="1"/>
          </p:cNvSpPr>
          <p:nvPr>
            <p:ph idx="1"/>
          </p:nvPr>
        </p:nvSpPr>
        <p:spPr/>
        <p:txBody>
          <a:bodyPr/>
          <a:lstStyle/>
          <a:p>
            <a:r>
              <a:rPr lang="en-US" dirty="0" smtClean="0"/>
              <a:t>Divorce reform</a:t>
            </a:r>
          </a:p>
          <a:p>
            <a:r>
              <a:rPr lang="en-US" dirty="0" smtClean="0"/>
              <a:t>Violence against women</a:t>
            </a:r>
          </a:p>
          <a:p>
            <a:r>
              <a:rPr lang="en-US" dirty="0" smtClean="0"/>
              <a:t>Attacking the sexual “double standard”</a:t>
            </a:r>
          </a:p>
          <a:p>
            <a:endParaRPr lang="en-US" dirty="0" smtClean="0"/>
          </a:p>
          <a:p>
            <a:endParaRPr lang="en-US" dirty="0"/>
          </a:p>
          <a:p>
            <a:pPr lvl="8"/>
            <a:r>
              <a:rPr lang="en-US" dirty="0" smtClean="0"/>
              <a:t>Stanton late in life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6" y="3352800"/>
            <a:ext cx="3771304"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798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and Difference</a:t>
            </a:r>
            <a:endParaRPr lang="en-US" dirty="0"/>
          </a:p>
        </p:txBody>
      </p:sp>
      <p:sp>
        <p:nvSpPr>
          <p:cNvPr id="3" name="Content Placeholder 2"/>
          <p:cNvSpPr>
            <a:spLocks noGrp="1"/>
          </p:cNvSpPr>
          <p:nvPr>
            <p:ph idx="1"/>
          </p:nvPr>
        </p:nvSpPr>
        <p:spPr/>
        <p:txBody>
          <a:bodyPr>
            <a:normAutofit fontScale="92500"/>
          </a:bodyPr>
          <a:lstStyle/>
          <a:p>
            <a:r>
              <a:rPr lang="en-US" dirty="0" smtClean="0"/>
              <a:t>Cady Stanton calls the idea of fundamental differences between men and women a “delusion”.</a:t>
            </a:r>
          </a:p>
          <a:p>
            <a:pPr lvl="1"/>
            <a:r>
              <a:rPr lang="en-US" dirty="0" smtClean="0"/>
              <a:t>“There is no such thing as a sphere for sex.”</a:t>
            </a:r>
          </a:p>
          <a:p>
            <a:pPr lvl="1"/>
            <a:r>
              <a:rPr lang="en-US" dirty="0" smtClean="0"/>
              <a:t>An “</a:t>
            </a:r>
            <a:r>
              <a:rPr lang="en-US" dirty="0" err="1" smtClean="0"/>
              <a:t>Amphiarchate</a:t>
            </a:r>
            <a:r>
              <a:rPr lang="en-US" dirty="0" smtClean="0"/>
              <a:t>” rather than an “aristocracy of sex”</a:t>
            </a:r>
          </a:p>
          <a:p>
            <a:r>
              <a:rPr lang="en-US" dirty="0" smtClean="0"/>
              <a:t>But she also says, “As </a:t>
            </a:r>
            <a:r>
              <a:rPr lang="en-US" dirty="0"/>
              <a:t>mothers of the race, there is a spiritual insight, a divine creative power that belongs to woman.”</a:t>
            </a:r>
            <a:r>
              <a:rPr lang="en-US" b="1" dirty="0"/>
              <a:t/>
            </a:r>
            <a:br>
              <a:rPr lang="en-US" b="1" dirty="0"/>
            </a:br>
            <a:endParaRPr lang="en-US" dirty="0"/>
          </a:p>
        </p:txBody>
      </p:sp>
    </p:spTree>
    <p:extLst>
      <p:ext uri="{BB962C8B-B14F-4D97-AF65-F5344CB8AC3E}">
        <p14:creationId xmlns:p14="http://schemas.microsoft.com/office/powerpoint/2010/main" val="4026780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Cady Stanton and the Solitude of Self</a:t>
            </a:r>
            <a:endParaRPr lang="en-US" dirty="0"/>
          </a:p>
        </p:txBody>
      </p:sp>
      <p:sp>
        <p:nvSpPr>
          <p:cNvPr id="3" name="Content Placeholder 2"/>
          <p:cNvSpPr>
            <a:spLocks noGrp="1"/>
          </p:cNvSpPr>
          <p:nvPr>
            <p:ph idx="1"/>
          </p:nvPr>
        </p:nvSpPr>
        <p:spPr/>
        <p:txBody>
          <a:bodyPr>
            <a:normAutofit lnSpcReduction="10000"/>
          </a:bodyPr>
          <a:lstStyle/>
          <a:p>
            <a:r>
              <a:rPr lang="en-US" dirty="0"/>
              <a:t>“Nothing adds such dignity to character as the recognition of one’s self-sovereignty</a:t>
            </a:r>
            <a:r>
              <a:rPr lang="en-US" dirty="0" smtClean="0"/>
              <a:t>.”</a:t>
            </a:r>
          </a:p>
          <a:p>
            <a:r>
              <a:rPr lang="en-US" dirty="0" smtClean="0"/>
              <a:t>“The point I wish plainly to bring before you on this occasion is the individuality of each human soul--our Protestant idea, the right of individual conscience and judgment--our republican idea, individual citizenship.”</a:t>
            </a:r>
          </a:p>
          <a:p>
            <a:r>
              <a:rPr lang="en-US" dirty="0" smtClean="0"/>
              <a:t>Feminist community and </a:t>
            </a:r>
            <a:r>
              <a:rPr lang="en-US" smtClean="0"/>
              <a:t>feminist individualism</a:t>
            </a:r>
            <a:endParaRPr lang="en-US" dirty="0"/>
          </a:p>
        </p:txBody>
      </p:sp>
    </p:spTree>
    <p:extLst>
      <p:ext uri="{BB962C8B-B14F-4D97-AF65-F5344CB8AC3E}">
        <p14:creationId xmlns:p14="http://schemas.microsoft.com/office/powerpoint/2010/main" val="1158405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and the </a:t>
            </a:r>
            <a:r>
              <a:rPr lang="en-US" i="1" dirty="0" smtClean="0"/>
              <a:t>Woman’s Bible</a:t>
            </a:r>
            <a:endParaRPr lang="en-US" i="1" dirty="0"/>
          </a:p>
        </p:txBody>
      </p:sp>
      <p:sp>
        <p:nvSpPr>
          <p:cNvPr id="3" name="Content Placeholder 2"/>
          <p:cNvSpPr>
            <a:spLocks noGrp="1"/>
          </p:cNvSpPr>
          <p:nvPr>
            <p:ph sz="half" idx="1"/>
          </p:nvPr>
        </p:nvSpPr>
        <p:spPr>
          <a:xfrm>
            <a:off x="0" y="1295400"/>
            <a:ext cx="6019800" cy="5562600"/>
          </a:xfrm>
        </p:spPr>
        <p:txBody>
          <a:bodyPr>
            <a:normAutofit fontScale="77500" lnSpcReduction="20000"/>
          </a:bodyPr>
          <a:lstStyle/>
          <a:p>
            <a:r>
              <a:rPr lang="en-US" sz="3100" dirty="0" smtClean="0"/>
              <a:t>Cady Stanton as agnostic</a:t>
            </a:r>
          </a:p>
          <a:p>
            <a:r>
              <a:rPr lang="en-US" sz="3100" dirty="0" smtClean="0"/>
              <a:t>“Bible </a:t>
            </a:r>
            <a:r>
              <a:rPr lang="en-US" sz="3100" dirty="0"/>
              <a:t>historians claim special inspiration for the Old and New Testaments containing most contradictory records of the same events, of miracles opposed to all known laws, of customs that degrade the female sex of all human and animal </a:t>
            </a:r>
            <a:r>
              <a:rPr lang="en-US" sz="3100" dirty="0" smtClean="0"/>
              <a:t>life…and </a:t>
            </a:r>
            <a:r>
              <a:rPr lang="en-US" sz="3100" dirty="0"/>
              <a:t>call all this </a:t>
            </a:r>
            <a:r>
              <a:rPr lang="en-US" sz="3100" dirty="0" smtClean="0"/>
              <a:t>‘The </a:t>
            </a:r>
            <a:r>
              <a:rPr lang="en-US" sz="3100" dirty="0"/>
              <a:t>Word of God</a:t>
            </a:r>
            <a:r>
              <a:rPr lang="en-US" sz="3100" dirty="0" smtClean="0"/>
              <a:t>.’”</a:t>
            </a:r>
          </a:p>
          <a:p>
            <a:r>
              <a:rPr lang="en-US" sz="3100" dirty="0" smtClean="0"/>
              <a:t>Prays to “Mother and Father God”</a:t>
            </a:r>
          </a:p>
          <a:p>
            <a:r>
              <a:rPr lang="en-US" sz="3100" dirty="0" smtClean="0"/>
              <a:t>“So </a:t>
            </a:r>
            <a:r>
              <a:rPr lang="en-US" sz="3100" dirty="0"/>
              <a:t>perverted is the religious element in [woman's] nature, that with faith and works she is the chief support of the church and clergy; the very powers that make her emancipation impossible</a:t>
            </a:r>
            <a:r>
              <a:rPr lang="en-US" sz="3100" dirty="0" smtClean="0"/>
              <a:t>.”</a:t>
            </a:r>
          </a:p>
          <a:p>
            <a:r>
              <a:rPr lang="en-US" sz="3100" dirty="0" smtClean="0"/>
              <a:t>“</a:t>
            </a:r>
            <a:r>
              <a:rPr lang="en-US" sz="3100" dirty="0"/>
              <a:t>I know of no other books that so fully teach the subjection and degradation of woman.”</a:t>
            </a:r>
            <a:r>
              <a:rPr lang="en-US" b="1" dirty="0"/>
              <a:t/>
            </a:r>
            <a:br>
              <a:rPr lang="en-US" b="1" dirty="0"/>
            </a:br>
            <a:endParaRPr lang="en-US" dirty="0"/>
          </a:p>
        </p:txBody>
      </p:sp>
      <p:sp>
        <p:nvSpPr>
          <p:cNvPr id="4" name="Content Placeholder 3"/>
          <p:cNvSpPr>
            <a:spLocks noGrp="1"/>
          </p:cNvSpPr>
          <p:nvPr>
            <p:ph sz="half" idx="2"/>
          </p:nvPr>
        </p:nvSpPr>
        <p:spPr>
          <a:xfrm>
            <a:off x="6019800" y="1468582"/>
            <a:ext cx="2667000" cy="4525963"/>
          </a:xfrm>
        </p:spPr>
        <p:txBody>
          <a:bodyPr>
            <a:normAutofit fontScale="77500" lnSpcReduction="20000"/>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00200"/>
            <a:ext cx="3108960" cy="404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9569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i="1" dirty="0" smtClean="0"/>
              <a:t>Woman’s Bible </a:t>
            </a:r>
            <a:r>
              <a:rPr lang="en-US" dirty="0" smtClean="0"/>
              <a:t>and The Women’s Suffrage Movement</a:t>
            </a:r>
            <a:endParaRPr lang="en-US" dirty="0"/>
          </a:p>
        </p:txBody>
      </p:sp>
      <p:sp>
        <p:nvSpPr>
          <p:cNvPr id="5" name="Content Placeholder 4"/>
          <p:cNvSpPr>
            <a:spLocks noGrp="1"/>
          </p:cNvSpPr>
          <p:nvPr>
            <p:ph idx="1"/>
          </p:nvPr>
        </p:nvSpPr>
        <p:spPr>
          <a:xfrm>
            <a:off x="76200" y="1600200"/>
            <a:ext cx="8991600" cy="5181600"/>
          </a:xfrm>
        </p:spPr>
        <p:txBody>
          <a:bodyPr>
            <a:normAutofit fontScale="77500" lnSpcReduction="20000"/>
          </a:bodyPr>
          <a:lstStyle/>
          <a:p>
            <a:r>
              <a:rPr lang="en-US" dirty="0" smtClean="0"/>
              <a:t>Susan B. Anthony opposes Stanton’s </a:t>
            </a:r>
            <a:r>
              <a:rPr lang="en-US" dirty="0"/>
              <a:t>Bible project: </a:t>
            </a:r>
            <a:r>
              <a:rPr lang="en-US" dirty="0" smtClean="0"/>
              <a:t>“Of </a:t>
            </a:r>
            <a:r>
              <a:rPr lang="en-US" dirty="0"/>
              <a:t>all her great speeches, I am always proud—but of her Bible commentaries, I am not proud—either of their spirit or letter ... But I shall love and honor her to the </a:t>
            </a:r>
            <a:r>
              <a:rPr lang="en-US" dirty="0" smtClean="0"/>
              <a:t>end.”</a:t>
            </a:r>
          </a:p>
          <a:p>
            <a:r>
              <a:rPr lang="en-US" i="1" dirty="0" smtClean="0"/>
              <a:t>Woman’s Bible </a:t>
            </a:r>
            <a:r>
              <a:rPr lang="en-US" dirty="0" smtClean="0"/>
              <a:t>denounced at the 1896 National American Woman Suffrage </a:t>
            </a:r>
            <a:r>
              <a:rPr lang="en-US" dirty="0"/>
              <a:t>Association convention: </a:t>
            </a:r>
            <a:r>
              <a:rPr lang="en-US" dirty="0" smtClean="0"/>
              <a:t> “As </a:t>
            </a:r>
            <a:r>
              <a:rPr lang="en-US" dirty="0"/>
              <a:t>an organization we have been held responsible for the action of an individual ... in issuing a volume with a pretentious title, covering a jumble of comment ... without either scholarship or literary value, set forth in a spirit which is neither reverent nor inquiring</a:t>
            </a:r>
            <a:r>
              <a:rPr lang="en-US" dirty="0" smtClean="0"/>
              <a:t>.”</a:t>
            </a:r>
          </a:p>
          <a:p>
            <a:r>
              <a:rPr lang="en-US" dirty="0" smtClean="0"/>
              <a:t>Convention disassociates itself from the Woman’s Bible</a:t>
            </a:r>
          </a:p>
          <a:p>
            <a:r>
              <a:rPr lang="en-US" dirty="0" smtClean="0"/>
              <a:t>Stanton blames controversy </a:t>
            </a:r>
            <a:r>
              <a:rPr lang="en-US" dirty="0"/>
              <a:t>on clergy: "Our politicians are calm and complacent under our fire but the clergy jump round the moment you aim a pop gun at them 'like parched peas on a hot skillet'"</a:t>
            </a:r>
          </a:p>
        </p:txBody>
      </p:sp>
    </p:spTree>
    <p:extLst>
      <p:ext uri="{BB962C8B-B14F-4D97-AF65-F5344CB8AC3E}">
        <p14:creationId xmlns:p14="http://schemas.microsoft.com/office/powerpoint/2010/main" val="2977301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Industrialization and Radical Labor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start our fourth section of the course here, on radical labor and the Haymarket events of 1886 and beyond. Here are a few issues and themes we’ll consider in the unit:</a:t>
            </a:r>
          </a:p>
          <a:p>
            <a:pPr marL="971550" lvl="1" indent="-514350">
              <a:buAutoNum type="arabicPeriod"/>
            </a:pPr>
            <a:r>
              <a:rPr lang="en-US" dirty="0" smtClean="0"/>
              <a:t>What role has violence played in the history of American radicalism?</a:t>
            </a:r>
          </a:p>
          <a:p>
            <a:pPr marL="971550" lvl="1" indent="-514350">
              <a:buAutoNum type="arabicPeriod"/>
            </a:pPr>
            <a:r>
              <a:rPr lang="en-US" dirty="0" smtClean="0"/>
              <a:t>What meaning did equality have for workers in late nineteenth century America? How does it compare with other forms of equality we’ve encountered this term?</a:t>
            </a:r>
          </a:p>
          <a:p>
            <a:pPr marL="971550" lvl="1" indent="-514350">
              <a:buAutoNum type="arabicPeriod"/>
            </a:pPr>
            <a:r>
              <a:rPr lang="en-US" dirty="0" smtClean="0"/>
              <a:t>What role did race and ethnicity play in the labor movement?</a:t>
            </a:r>
          </a:p>
          <a:p>
            <a:pPr marL="971550" lvl="1" indent="-514350">
              <a:buAutoNum type="arabicPeriod"/>
            </a:pPr>
            <a:r>
              <a:rPr lang="en-US" dirty="0" smtClean="0"/>
              <a:t>Politicians and others today often refer to “American Exceptionalism,” the idea that the U.S. is fundamentally different from other industrial or post-industrial capitalist societies. Does the history of American workers we’ll study support or challenge that view?</a:t>
            </a:r>
            <a:endParaRPr lang="en-US" dirty="0"/>
          </a:p>
        </p:txBody>
      </p:sp>
    </p:spTree>
    <p:extLst>
      <p:ext uri="{BB962C8B-B14F-4D97-AF65-F5344CB8AC3E}">
        <p14:creationId xmlns:p14="http://schemas.microsoft.com/office/powerpoint/2010/main" val="1749169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Meanings for Liberty and Independence</a:t>
            </a:r>
            <a:endParaRPr lang="en-US" dirty="0"/>
          </a:p>
        </p:txBody>
      </p:sp>
      <p:sp>
        <p:nvSpPr>
          <p:cNvPr id="3" name="Content Placeholder 2"/>
          <p:cNvSpPr>
            <a:spLocks noGrp="1"/>
          </p:cNvSpPr>
          <p:nvPr>
            <p:ph idx="1"/>
          </p:nvPr>
        </p:nvSpPr>
        <p:spPr/>
        <p:txBody>
          <a:bodyPr>
            <a:noAutofit/>
          </a:bodyPr>
          <a:lstStyle/>
          <a:p>
            <a:r>
              <a:rPr lang="en-US" sz="4000" dirty="0" smtClean="0"/>
              <a:t>Toward a “nation of immigrants”</a:t>
            </a:r>
          </a:p>
          <a:p>
            <a:r>
              <a:rPr lang="en-US" sz="4000" dirty="0" smtClean="0"/>
              <a:t>A “Gilded Age” of wealth and poverty</a:t>
            </a:r>
          </a:p>
          <a:p>
            <a:r>
              <a:rPr lang="en-US" sz="4000" dirty="0"/>
              <a:t>From family farmers to wage </a:t>
            </a:r>
            <a:r>
              <a:rPr lang="en-US" sz="4000" dirty="0" smtClean="0"/>
              <a:t>laborers</a:t>
            </a:r>
          </a:p>
          <a:p>
            <a:r>
              <a:rPr lang="en-US" sz="4000" dirty="0" smtClean="0"/>
              <a:t>Equality </a:t>
            </a:r>
            <a:r>
              <a:rPr lang="en-US" sz="4000" dirty="0" smtClean="0"/>
              <a:t>of opportunity? Inequality of outcomes?</a:t>
            </a:r>
            <a:endParaRPr lang="en-US" sz="4000" dirty="0"/>
          </a:p>
        </p:txBody>
      </p:sp>
    </p:spTree>
    <p:extLst>
      <p:ext uri="{BB962C8B-B14F-4D97-AF65-F5344CB8AC3E}">
        <p14:creationId xmlns:p14="http://schemas.microsoft.com/office/powerpoint/2010/main" val="4148388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1886 Workers’ “Declaration of Independence”</a:t>
            </a:r>
            <a:endParaRPr lang="en-US" dirty="0"/>
          </a:p>
        </p:txBody>
      </p:sp>
      <p:sp>
        <p:nvSpPr>
          <p:cNvPr id="3" name="Content Placeholder 2"/>
          <p:cNvSpPr>
            <a:spLocks noGrp="1"/>
          </p:cNvSpPr>
          <p:nvPr>
            <p:ph idx="1"/>
          </p:nvPr>
        </p:nvSpPr>
        <p:spPr/>
        <p:txBody>
          <a:bodyPr>
            <a:normAutofit lnSpcReduction="10000"/>
          </a:bodyPr>
          <a:lstStyle/>
          <a:p>
            <a:r>
              <a:rPr lang="en-US" dirty="0" smtClean="0"/>
              <a:t>“We hold these truths to be self-evident: that all men are created free and with equal rights; that they are endowed by their creator with certain inalienable rights, that among these are Life and the means of living, Liberty and the conditions essential to Liberty, Justice and the weapons for its enforcement, and with the right to the Pursuit of Happiness in all ways not inconsistent with the equal rights of other men.”</a:t>
            </a:r>
            <a:endParaRPr lang="en-US" dirty="0"/>
          </a:p>
        </p:txBody>
      </p:sp>
    </p:spTree>
    <p:extLst>
      <p:ext uri="{BB962C8B-B14F-4D97-AF65-F5344CB8AC3E}">
        <p14:creationId xmlns:p14="http://schemas.microsoft.com/office/powerpoint/2010/main" val="4279863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1886 Workers’ “Declaration of Independence</a:t>
            </a:r>
            <a:r>
              <a:rPr lang="en-US" dirty="0" smtClean="0"/>
              <a:t>” (continued)</a:t>
            </a:r>
            <a:endParaRPr lang="en-US" dirty="0"/>
          </a:p>
        </p:txBody>
      </p:sp>
      <p:sp>
        <p:nvSpPr>
          <p:cNvPr id="3" name="Content Placeholder 2"/>
          <p:cNvSpPr>
            <a:spLocks noGrp="1"/>
          </p:cNvSpPr>
          <p:nvPr>
            <p:ph idx="1"/>
          </p:nvPr>
        </p:nvSpPr>
        <p:spPr/>
        <p:txBody>
          <a:bodyPr>
            <a:normAutofit fontScale="92500"/>
          </a:bodyPr>
          <a:lstStyle/>
          <a:p>
            <a:r>
              <a:rPr lang="en-US" dirty="0" smtClean="0"/>
              <a:t>“The history of the Millionaires who control the present government at Washington and their aristocratic and monopolistic followers in the states and territories is a history of repeated injuries and usurpations, all having in direct object the establishment of an absolute tyranny over the people of this republic.</a:t>
            </a:r>
          </a:p>
          <a:p>
            <a:pPr marL="0" indent="0">
              <a:buNone/>
            </a:pPr>
            <a:r>
              <a:rPr lang="en-US" dirty="0"/>
              <a:t> </a:t>
            </a:r>
            <a:r>
              <a:rPr lang="en-US" dirty="0" smtClean="0"/>
              <a:t>       “To prove this let facts be submitted to a candid world.” . . .</a:t>
            </a:r>
            <a:endParaRPr lang="en-US" dirty="0"/>
          </a:p>
        </p:txBody>
      </p:sp>
    </p:spTree>
    <p:extLst>
      <p:ext uri="{BB962C8B-B14F-4D97-AF65-F5344CB8AC3E}">
        <p14:creationId xmlns:p14="http://schemas.microsoft.com/office/powerpoint/2010/main" val="539447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228600" y="1295400"/>
            <a:ext cx="8763000" cy="5257800"/>
          </a:xfrm>
        </p:spPr>
        <p:txBody>
          <a:bodyPr>
            <a:noAutofit/>
          </a:bodyPr>
          <a:lstStyle/>
          <a:p>
            <a:r>
              <a:rPr lang="en-US" sz="2600" dirty="0" smtClean="0"/>
              <a:t>The final exam is scheduled for Monday, June 8 at 12:30. I’ll have instructions and potential essay questions by the end of next week. </a:t>
            </a:r>
          </a:p>
          <a:p>
            <a:pPr lvl="1"/>
            <a:r>
              <a:rPr lang="en-US" sz="2200" dirty="0" smtClean="0"/>
              <a:t>The exam will emphasize the second half of the course but will be comprehensive.</a:t>
            </a:r>
          </a:p>
          <a:p>
            <a:pPr lvl="1"/>
            <a:r>
              <a:rPr lang="en-US" sz="2200" dirty="0" smtClean="0"/>
              <a:t>There will be a take-home option. The take-home will be due by the start of the in-class version. </a:t>
            </a:r>
            <a:r>
              <a:rPr lang="en-US" sz="2200" dirty="0" smtClean="0"/>
              <a:t>If you’re not finished with the take-home, you must take the in-class exam.</a:t>
            </a:r>
          </a:p>
          <a:p>
            <a:pPr lvl="1"/>
            <a:r>
              <a:rPr lang="en-US" sz="2200" dirty="0" smtClean="0"/>
              <a:t>The take-home will be all essay. The in-class will be essays plus IDs.</a:t>
            </a:r>
          </a:p>
          <a:p>
            <a:r>
              <a:rPr lang="en-US" sz="2600" dirty="0" smtClean="0"/>
              <a:t>The </a:t>
            </a:r>
            <a:r>
              <a:rPr lang="en-US" sz="2600" dirty="0" smtClean="0"/>
              <a:t>third discussion forum question (on Cady Stanton and the women’s rights movement) is now available on Blackboard. The deadline for posts is 11:59 p.m. May 28. We plan to have forum #2 graded by the end of this week and will notify those with a “high pass” or a “no pass.”</a:t>
            </a:r>
          </a:p>
          <a:p>
            <a:endParaRPr lang="en-US" sz="2600" dirty="0" smtClean="0"/>
          </a:p>
        </p:txBody>
      </p:sp>
    </p:spTree>
    <p:extLst>
      <p:ext uri="{BB962C8B-B14F-4D97-AF65-F5344CB8AC3E}">
        <p14:creationId xmlns:p14="http://schemas.microsoft.com/office/powerpoint/2010/main" val="316240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1886 Workers’ “Declaration of Independence” (continued)</a:t>
            </a:r>
          </a:p>
        </p:txBody>
      </p:sp>
      <p:sp>
        <p:nvSpPr>
          <p:cNvPr id="3" name="Content Placeholder 2"/>
          <p:cNvSpPr>
            <a:spLocks noGrp="1"/>
          </p:cNvSpPr>
          <p:nvPr>
            <p:ph idx="1"/>
          </p:nvPr>
        </p:nvSpPr>
        <p:spPr/>
        <p:txBody>
          <a:bodyPr>
            <a:normAutofit fontScale="85000" lnSpcReduction="10000"/>
          </a:bodyPr>
          <a:lstStyle/>
          <a:p>
            <a:r>
              <a:rPr lang="en-US" dirty="0" smtClean="0"/>
              <a:t>“We therefore, the representatives of the wage workers and producers in this republic,…solemnly publish and declare: </a:t>
            </a:r>
          </a:p>
          <a:p>
            <a:pPr marL="0" indent="0">
              <a:buNone/>
            </a:pPr>
            <a:r>
              <a:rPr lang="en-US" dirty="0"/>
              <a:t> </a:t>
            </a:r>
            <a:r>
              <a:rPr lang="en-US" dirty="0" smtClean="0"/>
              <a:t>      “That the People of these Untied States of right ought to be FREE AND INDEPENDENT OF CLASS DOMINATION; that they are absolved from all moral allegiance to such laws and institutions as maintain and permit class slavery and public corruption; that to secure in fact the practice and enforcement of the principles of American Liberty is the FIRST duty of all honest men and women.” </a:t>
            </a:r>
            <a:br>
              <a:rPr lang="en-US" dirty="0" smtClean="0"/>
            </a:br>
            <a:endParaRPr lang="en-US" dirty="0"/>
          </a:p>
        </p:txBody>
      </p:sp>
    </p:spTree>
    <p:extLst>
      <p:ext uri="{BB962C8B-B14F-4D97-AF65-F5344CB8AC3E}">
        <p14:creationId xmlns:p14="http://schemas.microsoft.com/office/powerpoint/2010/main" val="106205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Big Business</a:t>
            </a:r>
            <a:endParaRPr lang="en-US" dirty="0"/>
          </a:p>
        </p:txBody>
      </p:sp>
      <p:sp>
        <p:nvSpPr>
          <p:cNvPr id="3" name="Content Placeholder 2"/>
          <p:cNvSpPr>
            <a:spLocks noGrp="1"/>
          </p:cNvSpPr>
          <p:nvPr>
            <p:ph idx="1"/>
          </p:nvPr>
        </p:nvSpPr>
        <p:spPr/>
        <p:txBody>
          <a:bodyPr/>
          <a:lstStyle/>
          <a:p>
            <a:r>
              <a:rPr lang="en-US" dirty="0" smtClean="0"/>
              <a:t>Railroads United the Nation</a:t>
            </a:r>
          </a:p>
          <a:p>
            <a:r>
              <a:rPr lang="en-US" dirty="0" smtClean="0"/>
              <a:t>Manufacturing: Size, Speed and Scope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586"/>
            <a:ext cx="5358610"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1200" y="3124200"/>
            <a:ext cx="3298852" cy="1200329"/>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cs typeface="+mn-cs"/>
              </a:rPr>
              <a:t>McCormick Reaper works burns </a:t>
            </a:r>
          </a:p>
          <a:p>
            <a:pPr fontAlgn="auto">
              <a:spcBef>
                <a:spcPts val="0"/>
              </a:spcBef>
              <a:spcAft>
                <a:spcPts val="0"/>
              </a:spcAft>
            </a:pPr>
            <a:r>
              <a:rPr lang="en-US" dirty="0">
                <a:solidFill>
                  <a:prstClr val="black"/>
                </a:solidFill>
                <a:latin typeface="Calibri"/>
                <a:cs typeface="+mn-cs"/>
              </a:rPr>
              <a:t>in the great Chicago fire of 1871. </a:t>
            </a:r>
          </a:p>
          <a:p>
            <a:pPr fontAlgn="auto">
              <a:spcBef>
                <a:spcPts val="0"/>
              </a:spcBef>
              <a:spcAft>
                <a:spcPts val="0"/>
              </a:spcAft>
            </a:pPr>
            <a:r>
              <a:rPr lang="en-US" dirty="0">
                <a:solidFill>
                  <a:prstClr val="black"/>
                </a:solidFill>
                <a:latin typeface="Calibri"/>
                <a:cs typeface="+mn-cs"/>
              </a:rPr>
              <a:t>McCormick rebuilds a bigger </a:t>
            </a:r>
          </a:p>
          <a:p>
            <a:pPr fontAlgn="auto">
              <a:spcBef>
                <a:spcPts val="0"/>
              </a:spcBef>
              <a:spcAft>
                <a:spcPts val="0"/>
              </a:spcAft>
            </a:pPr>
            <a:r>
              <a:rPr lang="en-US" dirty="0">
                <a:solidFill>
                  <a:prstClr val="black"/>
                </a:solidFill>
                <a:latin typeface="Calibri"/>
                <a:cs typeface="+mn-cs"/>
              </a:rPr>
              <a:t>f</a:t>
            </a:r>
            <a:r>
              <a:rPr lang="en-US" dirty="0">
                <a:solidFill>
                  <a:prstClr val="black"/>
                </a:solidFill>
                <a:latin typeface="Calibri"/>
                <a:cs typeface="+mn-cs"/>
              </a:rPr>
              <a:t>actory.</a:t>
            </a:r>
            <a:endParaRPr lang="en-US" dirty="0">
              <a:solidFill>
                <a:prstClr val="black"/>
              </a:solidFill>
              <a:latin typeface="Calibri"/>
              <a:cs typeface="+mn-cs"/>
            </a:endParaRPr>
          </a:p>
        </p:txBody>
      </p:sp>
    </p:spTree>
    <p:extLst>
      <p:ext uri="{BB962C8B-B14F-4D97-AF65-F5344CB8AC3E}">
        <p14:creationId xmlns:p14="http://schemas.microsoft.com/office/powerpoint/2010/main" val="2300415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Giant Cities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 Urban Population:</a:t>
            </a:r>
          </a:p>
          <a:p>
            <a:pPr lvl="1"/>
            <a:r>
              <a:rPr lang="en-US" dirty="0" smtClean="0"/>
              <a:t>1860: 6 million	</a:t>
            </a:r>
            <a:r>
              <a:rPr lang="en-US" dirty="0" smtClean="0"/>
              <a:t>   20% of total</a:t>
            </a:r>
          </a:p>
          <a:p>
            <a:pPr lvl="1"/>
            <a:r>
              <a:rPr lang="en-US" sz="3600" dirty="0" smtClean="0"/>
              <a:t>1900</a:t>
            </a:r>
            <a:r>
              <a:rPr lang="en-US" sz="3600" dirty="0" smtClean="0"/>
              <a:t>: 30 </a:t>
            </a:r>
            <a:r>
              <a:rPr lang="en-US" sz="3600" dirty="0" smtClean="0"/>
              <a:t>million  40% of total</a:t>
            </a:r>
            <a:endParaRPr lang="en-US" sz="2000" dirty="0" smtClean="0"/>
          </a:p>
          <a:p>
            <a:pPr lvl="2"/>
            <a:r>
              <a:rPr lang="en-US" dirty="0"/>
              <a:t>[2010: 249 </a:t>
            </a:r>
            <a:r>
              <a:rPr lang="en-US" dirty="0" smtClean="0"/>
              <a:t>million or 81% of total]</a:t>
            </a:r>
            <a:endParaRPr lang="en-US" dirty="0" smtClean="0"/>
          </a:p>
          <a:p>
            <a:pPr marL="457200" lvl="1" indent="0">
              <a:buNone/>
            </a:pPr>
            <a:r>
              <a:rPr lang="en-US" sz="3200" dirty="0" smtClean="0"/>
              <a:t>Chicago Population</a:t>
            </a:r>
          </a:p>
          <a:p>
            <a:pPr marL="457200" lvl="1" indent="0">
              <a:buNone/>
            </a:pPr>
            <a:r>
              <a:rPr lang="en-US" sz="3200" dirty="0"/>
              <a:t>	</a:t>
            </a:r>
            <a:r>
              <a:rPr lang="en-US" sz="2000" dirty="0" smtClean="0"/>
              <a:t>1840: 4470</a:t>
            </a:r>
            <a:r>
              <a:rPr lang="en-US" sz="3200" dirty="0" smtClean="0"/>
              <a:t>	</a:t>
            </a:r>
          </a:p>
          <a:p>
            <a:pPr marL="457200" lvl="1" indent="0">
              <a:buNone/>
            </a:pPr>
            <a:r>
              <a:rPr lang="en-US" sz="3200" dirty="0"/>
              <a:t>	</a:t>
            </a:r>
            <a:r>
              <a:rPr lang="en-US" dirty="0" smtClean="0"/>
              <a:t>1870: 298,977</a:t>
            </a:r>
          </a:p>
          <a:p>
            <a:pPr marL="457200" lvl="1" indent="0">
              <a:buNone/>
            </a:pPr>
            <a:r>
              <a:rPr lang="en-US" sz="3200" dirty="0"/>
              <a:t>	</a:t>
            </a:r>
            <a:r>
              <a:rPr lang="en-US" sz="4000" dirty="0" smtClean="0"/>
              <a:t>1900: </a:t>
            </a:r>
            <a:r>
              <a:rPr lang="en-US" sz="4000" dirty="0" smtClean="0"/>
              <a:t>1,698,575</a:t>
            </a:r>
          </a:p>
          <a:p>
            <a:pPr marL="457200" lvl="1" indent="0">
              <a:buNone/>
            </a:pPr>
            <a:r>
              <a:rPr lang="en-US" sz="4000" dirty="0"/>
              <a:t> </a:t>
            </a:r>
            <a:r>
              <a:rPr lang="en-US" sz="4000" dirty="0" smtClean="0"/>
              <a:t>    </a:t>
            </a:r>
            <a:r>
              <a:rPr lang="en-US" sz="2600" dirty="0" smtClean="0"/>
              <a:t>[2010: 2, 695,598]</a:t>
            </a:r>
            <a:endParaRPr lang="en-US" sz="4000" dirty="0" smtClean="0"/>
          </a:p>
        </p:txBody>
      </p:sp>
    </p:spTree>
    <p:extLst>
      <p:ext uri="{BB962C8B-B14F-4D97-AF65-F5344CB8AC3E}">
        <p14:creationId xmlns:p14="http://schemas.microsoft.com/office/powerpoint/2010/main" val="3835019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Chicago </a:t>
            </a:r>
            <a:r>
              <a:rPr lang="en-US" dirty="0" smtClean="0"/>
              <a:t>1857          Chicago 1897   </a:t>
            </a:r>
            <a:endParaRPr lang="en-US" dirty="0"/>
          </a:p>
        </p:txBody>
      </p:sp>
      <p:sp>
        <p:nvSpPr>
          <p:cNvPr id="4" name="Content Placeholder 3"/>
          <p:cNvSpPr>
            <a:spLocks noGrp="1"/>
          </p:cNvSpPr>
          <p:nvPr>
            <p:ph sz="half" idx="1"/>
          </p:nvPr>
        </p:nvSpPr>
        <p:spPr/>
        <p:txBody>
          <a:bodyPr/>
          <a:lstStyle/>
          <a:p>
            <a:endParaRPr lang="en-US"/>
          </a:p>
        </p:txBody>
      </p:sp>
      <p:pic>
        <p:nvPicPr>
          <p:cNvPr id="6" name="Content Placeholder 5"/>
          <p:cNvPicPr>
            <a:picLocks noGrp="1" noChangeAspect="1"/>
          </p:cNvPicPr>
          <p:nvPr>
            <p:ph sz="half" idx="2"/>
          </p:nvPr>
        </p:nvPicPr>
        <p:blipFill rotWithShape="1">
          <a:blip r:embed="rId3"/>
          <a:srcRect l="41511" r="3773"/>
          <a:stretch/>
        </p:blipFill>
        <p:spPr>
          <a:xfrm>
            <a:off x="4724396" y="1600192"/>
            <a:ext cx="3727928" cy="5109924"/>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958" t="8962" r="8720" b="6969"/>
          <a:stretch/>
        </p:blipFill>
        <p:spPr bwMode="auto">
          <a:xfrm>
            <a:off x="0" y="1463627"/>
            <a:ext cx="4340194" cy="5314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207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Immigration and a New Industrial Labor Force</a:t>
            </a:r>
            <a:endParaRPr lang="en-US" dirty="0"/>
          </a:p>
        </p:txBody>
      </p:sp>
      <p:sp>
        <p:nvSpPr>
          <p:cNvPr id="3" name="Content Placeholder 2"/>
          <p:cNvSpPr>
            <a:spLocks noGrp="1"/>
          </p:cNvSpPr>
          <p:nvPr>
            <p:ph idx="1"/>
          </p:nvPr>
        </p:nvSpPr>
        <p:spPr/>
        <p:txBody>
          <a:bodyPr/>
          <a:lstStyle/>
          <a:p>
            <a:r>
              <a:rPr lang="en-US" sz="2400" dirty="0" smtClean="0"/>
              <a:t>Immigrants to United States:</a:t>
            </a:r>
          </a:p>
          <a:p>
            <a:pPr lvl="1"/>
            <a:r>
              <a:rPr lang="en-US" sz="2400" dirty="0" smtClean="0"/>
              <a:t>1860: 153,000		    1881: 669,000</a:t>
            </a:r>
          </a:p>
          <a:p>
            <a:pPr marL="2286000" lvl="5" indent="0">
              <a:buNone/>
            </a:pPr>
            <a:r>
              <a:rPr lang="en-US" sz="2400" dirty="0" smtClean="0"/>
              <a:t>1907 (Peak year): 1,285,000</a:t>
            </a:r>
            <a:endParaRPr lang="en-US" sz="24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916" b="10160"/>
          <a:stretch/>
        </p:blipFill>
        <p:spPr bwMode="auto">
          <a:xfrm>
            <a:off x="2057398" y="3733800"/>
            <a:ext cx="4796681" cy="310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10400" y="4343400"/>
            <a:ext cx="2217221" cy="923330"/>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cs typeface="+mn-cs"/>
              </a:rPr>
              <a:t>Immigrants arrive</a:t>
            </a:r>
          </a:p>
          <a:p>
            <a:pPr fontAlgn="auto">
              <a:spcBef>
                <a:spcPts val="0"/>
              </a:spcBef>
              <a:spcAft>
                <a:spcPts val="0"/>
              </a:spcAft>
            </a:pPr>
            <a:r>
              <a:rPr lang="en-US" dirty="0">
                <a:solidFill>
                  <a:prstClr val="black"/>
                </a:solidFill>
                <a:latin typeface="Calibri"/>
                <a:cs typeface="+mn-cs"/>
              </a:rPr>
              <a:t>a</a:t>
            </a:r>
            <a:r>
              <a:rPr lang="en-US">
                <a:solidFill>
                  <a:prstClr val="black"/>
                </a:solidFill>
                <a:latin typeface="Calibri"/>
                <a:cs typeface="+mn-cs"/>
              </a:rPr>
              <a:t>t </a:t>
            </a:r>
            <a:r>
              <a:rPr lang="en-US" dirty="0">
                <a:solidFill>
                  <a:prstClr val="black"/>
                </a:solidFill>
                <a:latin typeface="Calibri"/>
                <a:cs typeface="+mn-cs"/>
              </a:rPr>
              <a:t>Ellis Island</a:t>
            </a:r>
            <a:r>
              <a:rPr lang="en-US">
                <a:solidFill>
                  <a:prstClr val="black"/>
                </a:solidFill>
                <a:latin typeface="Calibri"/>
                <a:cs typeface="+mn-cs"/>
              </a:rPr>
              <a:t>, New York, 1902</a:t>
            </a:r>
            <a:endParaRPr lang="en-US" dirty="0">
              <a:solidFill>
                <a:prstClr val="black"/>
              </a:solidFill>
              <a:latin typeface="Calibri"/>
              <a:cs typeface="+mn-cs"/>
            </a:endParaRPr>
          </a:p>
        </p:txBody>
      </p:sp>
    </p:spTree>
    <p:extLst>
      <p:ext uri="{BB962C8B-B14F-4D97-AF65-F5344CB8AC3E}">
        <p14:creationId xmlns:p14="http://schemas.microsoft.com/office/powerpoint/2010/main" val="74100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Immigration to Industrializing Chicago</a:t>
            </a:r>
            <a:endParaRPr lang="en-US" dirty="0"/>
          </a:p>
        </p:txBody>
      </p:sp>
      <p:sp>
        <p:nvSpPr>
          <p:cNvPr id="3" name="Content Placeholder 2"/>
          <p:cNvSpPr>
            <a:spLocks noGrp="1"/>
          </p:cNvSpPr>
          <p:nvPr>
            <p:ph idx="1"/>
          </p:nvPr>
        </p:nvSpPr>
        <p:spPr/>
        <p:txBody>
          <a:bodyPr/>
          <a:lstStyle/>
          <a:p>
            <a:r>
              <a:rPr lang="en-US" dirty="0" smtClean="0"/>
              <a:t>1860: about half of Chicago’s population was foreign-born or children of foreign-born</a:t>
            </a:r>
          </a:p>
          <a:p>
            <a:r>
              <a:rPr lang="en-US" dirty="0" smtClean="0"/>
              <a:t>1900: 79% foreign born or children of foreign-born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022" y="3162271"/>
            <a:ext cx="4937760" cy="371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4133165"/>
            <a:ext cx="3748911" cy="646331"/>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cs typeface="+mn-cs"/>
              </a:rPr>
              <a:t>An 1895 map of different nationalities</a:t>
            </a:r>
          </a:p>
          <a:p>
            <a:pPr fontAlgn="auto">
              <a:spcBef>
                <a:spcPts val="0"/>
              </a:spcBef>
              <a:spcAft>
                <a:spcPts val="0"/>
              </a:spcAft>
            </a:pPr>
            <a:r>
              <a:rPr lang="en-US" dirty="0">
                <a:solidFill>
                  <a:prstClr val="black"/>
                </a:solidFill>
                <a:latin typeface="Calibri"/>
                <a:cs typeface="+mn-cs"/>
              </a:rPr>
              <a:t>i</a:t>
            </a:r>
            <a:r>
              <a:rPr lang="en-US" dirty="0">
                <a:solidFill>
                  <a:prstClr val="black"/>
                </a:solidFill>
                <a:latin typeface="Calibri"/>
                <a:cs typeface="+mn-cs"/>
              </a:rPr>
              <a:t>n one working-class Chicago ward.</a:t>
            </a:r>
            <a:endParaRPr lang="en-US" dirty="0">
              <a:solidFill>
                <a:prstClr val="black"/>
              </a:solidFill>
              <a:latin typeface="Calibri"/>
              <a:cs typeface="+mn-cs"/>
            </a:endParaRPr>
          </a:p>
        </p:txBody>
      </p:sp>
    </p:spTree>
    <p:extLst>
      <p:ext uri="{BB962C8B-B14F-4D97-AF65-F5344CB8AC3E}">
        <p14:creationId xmlns:p14="http://schemas.microsoft.com/office/powerpoint/2010/main" val="2962035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Chicago 1837</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8990" r="-18990"/>
          <a:stretch/>
        </p:blipFill>
        <p:spPr bwMode="auto">
          <a:xfrm>
            <a:off x="457200" y="1600200"/>
            <a:ext cx="10607040" cy="522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926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Chicago Fire 1871</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3400" y="1336964"/>
            <a:ext cx="800404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718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Center of Chicago </a:t>
            </a:r>
            <a:br>
              <a:rPr lang="en-US" dirty="0" smtClean="0"/>
            </a:br>
            <a:r>
              <a:rPr lang="en-US" dirty="0" smtClean="0"/>
              <a:t>1900  </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30926"/>
            <a:ext cx="6891768" cy="539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743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t>Labor and “American Exceptionalism”</a:t>
            </a:r>
            <a:br>
              <a:rPr lang="en-US" dirty="0"/>
            </a:br>
            <a:endParaRPr lang="en-US" dirty="0"/>
          </a:p>
        </p:txBody>
      </p:sp>
      <p:sp>
        <p:nvSpPr>
          <p:cNvPr id="3" name="Content Placeholder 2"/>
          <p:cNvSpPr>
            <a:spLocks noGrp="1"/>
          </p:cNvSpPr>
          <p:nvPr>
            <p:ph idx="1"/>
          </p:nvPr>
        </p:nvSpPr>
        <p:spPr>
          <a:xfrm>
            <a:off x="457200" y="1066800"/>
            <a:ext cx="8229600" cy="5791200"/>
          </a:xfrm>
        </p:spPr>
        <p:txBody>
          <a:bodyPr/>
          <a:lstStyle/>
          <a:p>
            <a:pPr marL="457200" lvl="1" indent="0">
              <a:buNone/>
            </a:pPr>
            <a:r>
              <a:rPr lang="en-US" dirty="0" smtClean="0"/>
              <a:t>In 1905, German sociologist Werner </a:t>
            </a:r>
            <a:r>
              <a:rPr lang="en-US" dirty="0" err="1" smtClean="0"/>
              <a:t>Sombart</a:t>
            </a:r>
            <a:r>
              <a:rPr lang="en-US" dirty="0" smtClean="0"/>
              <a:t> compared the lifestyles of American and German workers in a book called </a:t>
            </a:r>
            <a:r>
              <a:rPr lang="en-US" i="1" dirty="0" smtClean="0"/>
              <a:t>Why Is There No Socialism in the United States?</a:t>
            </a:r>
          </a:p>
          <a:p>
            <a:pPr lvl="2"/>
            <a:r>
              <a:rPr lang="en-US" dirty="0" smtClean="0"/>
              <a:t>His </a:t>
            </a:r>
            <a:r>
              <a:rPr lang="en-US" dirty="0" err="1" smtClean="0"/>
              <a:t>anwer</a:t>
            </a:r>
            <a:r>
              <a:rPr lang="en-US" dirty="0" smtClean="0"/>
              <a:t>: “Roast Beef and Apple Pie”—American workers were too well off to want to change the capitalist system.</a:t>
            </a:r>
          </a:p>
          <a:p>
            <a:r>
              <a:rPr lang="en-US" sz="2800" dirty="0" smtClean="0"/>
              <a:t>Other “exceptional” features of working-class America</a:t>
            </a:r>
          </a:p>
          <a:p>
            <a:pPr lvl="1"/>
            <a:r>
              <a:rPr lang="en-US" sz="2400" dirty="0" smtClean="0"/>
              <a:t>Ethnic and racial divisions?</a:t>
            </a:r>
          </a:p>
          <a:p>
            <a:pPr lvl="1"/>
            <a:r>
              <a:rPr lang="en-US" sz="2400" dirty="0" smtClean="0"/>
              <a:t>Equal citizens’ rights?</a:t>
            </a:r>
          </a:p>
          <a:p>
            <a:pPr lvl="1"/>
            <a:r>
              <a:rPr lang="en-US" sz="2400" dirty="0" smtClean="0"/>
              <a:t>A frontier “safety valve”?</a:t>
            </a:r>
          </a:p>
          <a:p>
            <a:pPr marL="0" indent="0">
              <a:buNone/>
            </a:pPr>
            <a:endParaRPr lang="en-US" dirty="0"/>
          </a:p>
        </p:txBody>
      </p:sp>
    </p:spTree>
    <p:extLst>
      <p:ext uri="{BB962C8B-B14F-4D97-AF65-F5344CB8AC3E}">
        <p14:creationId xmlns:p14="http://schemas.microsoft.com/office/powerpoint/2010/main" val="2553411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Study questions on Vivian </a:t>
            </a:r>
            <a:r>
              <a:rPr lang="en-US" dirty="0" err="1"/>
              <a:t>Gornick</a:t>
            </a:r>
            <a:r>
              <a:rPr lang="en-US" dirty="0"/>
              <a:t>, </a:t>
            </a:r>
            <a:r>
              <a:rPr lang="en-US" i="1" dirty="0"/>
              <a:t>The Solitude of Self</a:t>
            </a:r>
            <a:r>
              <a:rPr lang="en-US" dirty="0"/>
              <a:t>, are online </a:t>
            </a:r>
            <a:r>
              <a:rPr lang="en-US" dirty="0">
                <a:hlinkClick r:id="rId3"/>
              </a:rPr>
              <a:t>here.</a:t>
            </a:r>
            <a:r>
              <a:rPr lang="en-US" dirty="0"/>
              <a:t> Study questions on Martin </a:t>
            </a:r>
            <a:r>
              <a:rPr lang="en-US" dirty="0" err="1"/>
              <a:t>Duberman</a:t>
            </a:r>
            <a:r>
              <a:rPr lang="en-US" dirty="0"/>
              <a:t>, Haymarket are now online </a:t>
            </a:r>
            <a:r>
              <a:rPr lang="en-US" dirty="0">
                <a:hlinkClick r:id="rId4"/>
              </a:rPr>
              <a:t>here</a:t>
            </a:r>
            <a:r>
              <a:rPr lang="en-US" dirty="0"/>
              <a:t>.</a:t>
            </a:r>
          </a:p>
          <a:p>
            <a:r>
              <a:rPr lang="en-US" dirty="0"/>
              <a:t>The paper is due by class time on </a:t>
            </a:r>
            <a:r>
              <a:rPr lang="en-US" strike="sngStrike" dirty="0"/>
              <a:t>May 26 </a:t>
            </a:r>
            <a:r>
              <a:rPr lang="en-US" dirty="0"/>
              <a:t> </a:t>
            </a:r>
            <a:r>
              <a:rPr lang="en-US" dirty="0">
                <a:effectLst>
                  <a:glow rad="101600">
                    <a:srgbClr val="FFFF00">
                      <a:alpha val="60000"/>
                    </a:srgbClr>
                  </a:glow>
                </a:effectLst>
              </a:rPr>
              <a:t>NEW! </a:t>
            </a:r>
            <a:r>
              <a:rPr lang="en-US" b="1" dirty="0"/>
              <a:t>May 28</a:t>
            </a:r>
            <a:r>
              <a:rPr lang="en-US" dirty="0"/>
              <a:t>. The topic options and instructions are available on Blackboard. As mentioned in class last Thursday, Feather and I are available to discuss your ideas for the paper and/or look at drafts and partially-completed papers—the sooner the better</a:t>
            </a:r>
            <a:r>
              <a:rPr lang="en-US" dirty="0" smtClean="0"/>
              <a:t>.</a:t>
            </a:r>
            <a:endParaRPr lang="en-US" dirty="0"/>
          </a:p>
        </p:txBody>
      </p:sp>
    </p:spTree>
    <p:extLst>
      <p:ext uri="{BB962C8B-B14F-4D97-AF65-F5344CB8AC3E}">
        <p14:creationId xmlns:p14="http://schemas.microsoft.com/office/powerpoint/2010/main" val="2148811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1877: The Great Railroad Strike</a:t>
            </a:r>
            <a:endParaRPr lang="en-US" dirty="0"/>
          </a:p>
        </p:txBody>
      </p:sp>
      <p:sp>
        <p:nvSpPr>
          <p:cNvPr id="7" name="Text Placeholder 6"/>
          <p:cNvSpPr>
            <a:spLocks noGrp="1"/>
          </p:cNvSpPr>
          <p:nvPr>
            <p:ph type="body" idx="1"/>
          </p:nvPr>
        </p:nvSpPr>
        <p:spPr>
          <a:xfrm>
            <a:off x="152400" y="1535113"/>
            <a:ext cx="4344988" cy="639762"/>
          </a:xfrm>
        </p:spPr>
        <p:txBody>
          <a:bodyPr>
            <a:normAutofit fontScale="92500" lnSpcReduction="20000"/>
          </a:bodyPr>
          <a:lstStyle/>
          <a:p>
            <a:r>
              <a:rPr lang="en-US" dirty="0" smtClean="0"/>
              <a:t>The Strike Begins: Martinsburg, West Virginia</a:t>
            </a:r>
            <a:endParaRPr lang="en-US" dirty="0"/>
          </a:p>
        </p:txBody>
      </p:sp>
      <p:sp>
        <p:nvSpPr>
          <p:cNvPr id="8" name="Content Placeholder 7"/>
          <p:cNvSpPr>
            <a:spLocks noGrp="1"/>
          </p:cNvSpPr>
          <p:nvPr>
            <p:ph sz="half" idx="2"/>
          </p:nvPr>
        </p:nvSpPr>
        <p:spPr/>
        <p:txBody>
          <a:bodyPr/>
          <a:lstStyle/>
          <a:p>
            <a:endParaRPr lang="en-US"/>
          </a:p>
        </p:txBody>
      </p:sp>
      <p:sp>
        <p:nvSpPr>
          <p:cNvPr id="9" name="Text Placeholder 8"/>
          <p:cNvSpPr>
            <a:spLocks noGrp="1"/>
          </p:cNvSpPr>
          <p:nvPr>
            <p:ph type="body" sz="quarter" idx="3"/>
          </p:nvPr>
        </p:nvSpPr>
        <p:spPr/>
        <p:txBody>
          <a:bodyPr/>
          <a:lstStyle/>
          <a:p>
            <a:pPr algn="ctr"/>
            <a:r>
              <a:rPr lang="en-US" dirty="0" smtClean="0"/>
              <a:t>Strike Battle in Chicago</a:t>
            </a:r>
            <a:endParaRPr lang="en-US" dirty="0"/>
          </a:p>
        </p:txBody>
      </p:sp>
      <p:sp>
        <p:nvSpPr>
          <p:cNvPr id="10" name="Content Placeholder 9"/>
          <p:cNvSpPr>
            <a:spLocks noGrp="1"/>
          </p:cNvSpPr>
          <p:nvPr>
            <p:ph sz="quarter" idx="4"/>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8" y="3200399"/>
            <a:ext cx="4855218"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194560"/>
            <a:ext cx="3051966"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307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Unions in Gilded Age America</a:t>
            </a:r>
            <a:endParaRPr lang="en-US" dirty="0"/>
          </a:p>
        </p:txBody>
      </p:sp>
      <p:sp>
        <p:nvSpPr>
          <p:cNvPr id="3" name="Content Placeholder 2"/>
          <p:cNvSpPr>
            <a:spLocks noGrp="1"/>
          </p:cNvSpPr>
          <p:nvPr>
            <p:ph sz="half" idx="1"/>
          </p:nvPr>
        </p:nvSpPr>
        <p:spPr>
          <a:xfrm>
            <a:off x="457200" y="1600200"/>
            <a:ext cx="4724400" cy="4525963"/>
          </a:xfrm>
        </p:spPr>
        <p:txBody>
          <a:bodyPr>
            <a:normAutofit/>
          </a:bodyPr>
          <a:lstStyle/>
          <a:p>
            <a:r>
              <a:rPr lang="en-US" dirty="0" smtClean="0"/>
              <a:t>The Knights of Labor (founded 1869)</a:t>
            </a:r>
          </a:p>
          <a:p>
            <a:pPr lvl="1"/>
            <a:r>
              <a:rPr lang="en-US" dirty="0" smtClean="0"/>
              <a:t>Fraternity and Harmony</a:t>
            </a:r>
          </a:p>
          <a:p>
            <a:pPr lvl="1"/>
            <a:r>
              <a:rPr lang="en-US" dirty="0" smtClean="0"/>
              <a:t>Membership excludes only </a:t>
            </a:r>
            <a:r>
              <a:rPr lang="en-US" dirty="0"/>
              <a:t>lawyers, doctors, bankers, </a:t>
            </a:r>
            <a:r>
              <a:rPr lang="en-US" dirty="0" smtClean="0"/>
              <a:t>liquor </a:t>
            </a:r>
            <a:r>
              <a:rPr lang="en-US" dirty="0"/>
              <a:t>sellers, professional gamblers and </a:t>
            </a:r>
            <a:r>
              <a:rPr lang="en-US" dirty="0" smtClean="0"/>
              <a:t>stockbrokers</a:t>
            </a:r>
          </a:p>
          <a:p>
            <a:pPr lvl="1"/>
            <a:r>
              <a:rPr lang="en-US" dirty="0" smtClean="0"/>
              <a:t>Demands </a:t>
            </a:r>
            <a:r>
              <a:rPr lang="en-US" dirty="0"/>
              <a:t>"education, cooperation and political action and through these the abolition of the wage system</a:t>
            </a:r>
            <a:r>
              <a:rPr lang="en-US" dirty="0" smtClean="0"/>
              <a:t>."</a:t>
            </a:r>
            <a:endParaRPr lang="en-US" dirty="0"/>
          </a:p>
        </p:txBody>
      </p:sp>
      <p:sp>
        <p:nvSpPr>
          <p:cNvPr id="4" name="Content Placeholder 3"/>
          <p:cNvSpPr>
            <a:spLocks noGrp="1"/>
          </p:cNvSpPr>
          <p:nvPr>
            <p:ph sz="half" idx="2"/>
          </p:nvPr>
        </p:nvSpPr>
        <p:spPr>
          <a:xfrm>
            <a:off x="5410192" y="1600200"/>
            <a:ext cx="3276608" cy="4525963"/>
          </a:xfrm>
        </p:spPr>
        <p:txBody>
          <a:bodyPr>
            <a:normAutofit/>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2" y="1676399"/>
            <a:ext cx="3795297"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950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American Federation of Labor</a:t>
            </a:r>
            <a:endParaRPr lang="en-US" dirty="0"/>
          </a:p>
        </p:txBody>
      </p:sp>
      <p:sp>
        <p:nvSpPr>
          <p:cNvPr id="6" name="Text Placeholder 5"/>
          <p:cNvSpPr>
            <a:spLocks noGrp="1"/>
          </p:cNvSpPr>
          <p:nvPr>
            <p:ph type="body" idx="1"/>
          </p:nvPr>
        </p:nvSpPr>
        <p:spPr/>
        <p:txBody>
          <a:bodyPr>
            <a:normAutofit fontScale="92500" lnSpcReduction="20000"/>
          </a:bodyPr>
          <a:lstStyle/>
          <a:p>
            <a:r>
              <a:rPr lang="en-US" dirty="0" smtClean="0"/>
              <a:t>The American Federation of Labor (AFL) founded 1886</a:t>
            </a:r>
            <a:endParaRPr lang="en-US" dirty="0"/>
          </a:p>
        </p:txBody>
      </p:sp>
      <p:sp>
        <p:nvSpPr>
          <p:cNvPr id="7" name="Content Placeholder 6"/>
          <p:cNvSpPr>
            <a:spLocks noGrp="1"/>
          </p:cNvSpPr>
          <p:nvPr>
            <p:ph sz="half" idx="2"/>
          </p:nvPr>
        </p:nvSpPr>
        <p:spPr/>
        <p:txBody>
          <a:bodyPr>
            <a:normAutofit/>
          </a:bodyPr>
          <a:lstStyle/>
          <a:p>
            <a:r>
              <a:rPr lang="en-US" dirty="0" smtClean="0"/>
              <a:t>Accepting the capitalist system</a:t>
            </a:r>
          </a:p>
          <a:p>
            <a:r>
              <a:rPr lang="en-US" dirty="0" smtClean="0"/>
              <a:t>Demanding “More”</a:t>
            </a:r>
          </a:p>
          <a:p>
            <a:r>
              <a:rPr lang="en-US" dirty="0" smtClean="0"/>
              <a:t>Trade (or crafts) unionism</a:t>
            </a:r>
          </a:p>
          <a:p>
            <a:pPr lvl="1"/>
            <a:r>
              <a:rPr lang="en-US" sz="2400" dirty="0" smtClean="0"/>
              <a:t>Skilled workers</a:t>
            </a:r>
          </a:p>
          <a:p>
            <a:pPr lvl="1"/>
            <a:r>
              <a:rPr lang="en-US" sz="2400" dirty="0" smtClean="0"/>
              <a:t>Strategy of controlling supply of labor</a:t>
            </a:r>
            <a:endParaRPr lang="en-US" sz="2400" dirty="0"/>
          </a:p>
        </p:txBody>
      </p:sp>
      <p:sp>
        <p:nvSpPr>
          <p:cNvPr id="8" name="Text Placeholder 7"/>
          <p:cNvSpPr>
            <a:spLocks noGrp="1"/>
          </p:cNvSpPr>
          <p:nvPr>
            <p:ph type="body" sz="quarter" idx="3"/>
          </p:nvPr>
        </p:nvSpPr>
        <p:spPr/>
        <p:txBody>
          <a:bodyPr/>
          <a:lstStyle/>
          <a:p>
            <a:r>
              <a:rPr lang="en-US" dirty="0" smtClean="0"/>
              <a:t>AFL Declaration of Principles</a:t>
            </a:r>
            <a:endParaRPr lang="en-US" dirty="0"/>
          </a:p>
        </p:txBody>
      </p:sp>
      <p:sp>
        <p:nvSpPr>
          <p:cNvPr id="9" name="Content Placeholder 8"/>
          <p:cNvSpPr>
            <a:spLocks noGrp="1"/>
          </p:cNvSpPr>
          <p:nvPr>
            <p:ph sz="quarter" idx="4"/>
          </p:nvPr>
        </p:nvSpPr>
        <p:spPr>
          <a:xfrm>
            <a:off x="4419601" y="2174875"/>
            <a:ext cx="4724400" cy="3951288"/>
          </a:xfrm>
        </p:spPr>
        <p:txBody>
          <a:bodyPr>
            <a:noAutofit/>
          </a:bodyPr>
          <a:lstStyle/>
          <a:p>
            <a:pPr marL="0" marR="0">
              <a:spcBef>
                <a:spcPts val="0"/>
              </a:spcBef>
              <a:spcAft>
                <a:spcPts val="0"/>
              </a:spcAft>
            </a:pPr>
            <a:r>
              <a:rPr lang="en-US" sz="2000" dirty="0">
                <a:latin typeface="Arial"/>
                <a:ea typeface="Times New Roman"/>
              </a:rPr>
              <a:t>“Whereas a struggle is going on in the nations of the civilized world, between the oppressors and oppressed of all countries, a struggle between capital and labor which must grow in intensity from year to year and work disastrous results to the toiling millions of all nations, if not combined for mutual protection and benefits</a:t>
            </a:r>
            <a:r>
              <a:rPr lang="en-US" sz="2000" dirty="0" smtClean="0">
                <a:latin typeface="Arial"/>
                <a:ea typeface="Times New Roman"/>
              </a:rPr>
              <a:t>.. . . To </a:t>
            </a:r>
            <a:r>
              <a:rPr lang="en-US" sz="2000" dirty="0">
                <a:latin typeface="Arial"/>
                <a:ea typeface="Times New Roman"/>
              </a:rPr>
              <a:t>protect the skilled labor of America from being reduced to beggary and to sustain the standard of American workmanship and skill, the trades unions of America have been established.”</a:t>
            </a:r>
            <a:endParaRPr lang="en-US" sz="2000" dirty="0">
              <a:latin typeface="Times New Roman"/>
              <a:ea typeface="Times New Roman"/>
            </a:endParaRPr>
          </a:p>
          <a:p>
            <a:endParaRPr lang="en-US" dirty="0"/>
          </a:p>
        </p:txBody>
      </p:sp>
    </p:spTree>
    <p:extLst>
      <p:ext uri="{BB962C8B-B14F-4D97-AF65-F5344CB8AC3E}">
        <p14:creationId xmlns:p14="http://schemas.microsoft.com/office/powerpoint/2010/main" val="1058862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Eight Hour Day Movement</a:t>
            </a:r>
            <a:endParaRPr lang="en-US" dirty="0"/>
          </a:p>
        </p:txBody>
      </p:sp>
      <p:sp>
        <p:nvSpPr>
          <p:cNvPr id="7" name="Content Placeholder 6"/>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98418"/>
            <a:ext cx="676656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473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Advice on the Paper</a:t>
            </a:r>
            <a:endParaRPr lang="en-US" dirty="0"/>
          </a:p>
        </p:txBody>
      </p:sp>
      <p:sp>
        <p:nvSpPr>
          <p:cNvPr id="3" name="Content Placeholder 2"/>
          <p:cNvSpPr>
            <a:spLocks noGrp="1"/>
          </p:cNvSpPr>
          <p:nvPr>
            <p:ph idx="1"/>
          </p:nvPr>
        </p:nvSpPr>
        <p:spPr/>
        <p:txBody>
          <a:bodyPr/>
          <a:lstStyle/>
          <a:p>
            <a:r>
              <a:rPr lang="en-US" dirty="0" smtClean="0"/>
              <a:t>From “Zits” </a:t>
            </a:r>
            <a:r>
              <a:rPr lang="en-US" dirty="0" smtClean="0"/>
              <a:t>earlier this week:</a:t>
            </a:r>
            <a:endParaRPr lang="en-US" dirty="0"/>
          </a:p>
        </p:txBody>
      </p:sp>
      <p:pic>
        <p:nvPicPr>
          <p:cNvPr id="4" name="Picture 3"/>
          <p:cNvPicPr>
            <a:picLocks noChangeAspect="1"/>
          </p:cNvPicPr>
          <p:nvPr/>
        </p:nvPicPr>
        <p:blipFill>
          <a:blip r:embed="rId3"/>
          <a:stretch>
            <a:fillRect/>
          </a:stretch>
        </p:blipFill>
        <p:spPr>
          <a:xfrm>
            <a:off x="-1" y="2286000"/>
            <a:ext cx="9172575" cy="2935224"/>
          </a:xfrm>
          <a:prstGeom prst="rect">
            <a:avLst/>
          </a:prstGeom>
        </p:spPr>
      </p:pic>
    </p:spTree>
    <p:extLst>
      <p:ext uri="{BB962C8B-B14F-4D97-AF65-F5344CB8AC3E}">
        <p14:creationId xmlns:p14="http://schemas.microsoft.com/office/powerpoint/2010/main" val="3294179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799" y="274638"/>
            <a:ext cx="8549640" cy="6606540"/>
          </a:xfrm>
        </p:spPr>
      </p:pic>
    </p:spTree>
    <p:extLst>
      <p:ext uri="{BB962C8B-B14F-4D97-AF65-F5344CB8AC3E}">
        <p14:creationId xmlns:p14="http://schemas.microsoft.com/office/powerpoint/2010/main" val="3110042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2 headeded don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182688"/>
            <a:ext cx="5559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722376" y="304800"/>
            <a:ext cx="7772400" cy="1470025"/>
          </a:xfrm>
        </p:spPr>
        <p:txBody>
          <a:bodyPr/>
          <a:lstStyle/>
          <a:p>
            <a:pPr fontAlgn="auto">
              <a:spcAft>
                <a:spcPts val="0"/>
              </a:spcAft>
              <a:defRPr/>
            </a:pPr>
            <a:r>
              <a:rPr lang="en-US" dirty="0" smtClean="0">
                <a:solidFill>
                  <a:schemeClr val="accent4">
                    <a:lumMod val="60000"/>
                    <a:lumOff val="40000"/>
                  </a:schemeClr>
                </a:solidFill>
              </a:rPr>
              <a:t>U.S./Mexico: Film and History</a:t>
            </a:r>
            <a:endParaRPr lang="en-US" dirty="0">
              <a:solidFill>
                <a:schemeClr val="accent4">
                  <a:lumMod val="60000"/>
                  <a:lumOff val="40000"/>
                </a:schemeClr>
              </a:solidFill>
            </a:endParaRPr>
          </a:p>
        </p:txBody>
      </p:sp>
      <p:sp>
        <p:nvSpPr>
          <p:cNvPr id="4" name="TextBox 3"/>
          <p:cNvSpPr txBox="1"/>
          <p:nvPr/>
        </p:nvSpPr>
        <p:spPr>
          <a:xfrm>
            <a:off x="0" y="2057400"/>
            <a:ext cx="2963863" cy="2803525"/>
          </a:xfrm>
          <a:prstGeom prst="rect">
            <a:avLst/>
          </a:prstGeom>
          <a:noFill/>
        </p:spPr>
        <p:txBody>
          <a:bodyPr>
            <a:spAutoFit/>
          </a:bodyPr>
          <a:lstStyle/>
          <a:p>
            <a:pPr algn="ctr">
              <a:defRPr/>
            </a:pPr>
            <a:r>
              <a:rPr lang="en-US" sz="3200" b="1" dirty="0">
                <a:solidFill>
                  <a:schemeClr val="accent5">
                    <a:lumMod val="60000"/>
                    <a:lumOff val="40000"/>
                  </a:schemeClr>
                </a:solidFill>
                <a:latin typeface="Arial" charset="0"/>
                <a:cs typeface="Arial" charset="0"/>
              </a:rPr>
              <a:t>HIST 410 </a:t>
            </a:r>
          </a:p>
          <a:p>
            <a:pPr algn="ctr">
              <a:defRPr/>
            </a:pPr>
            <a:r>
              <a:rPr lang="en-US" sz="3200" b="1" dirty="0">
                <a:solidFill>
                  <a:schemeClr val="accent5">
                    <a:lumMod val="60000"/>
                    <a:lumOff val="40000"/>
                  </a:schemeClr>
                </a:solidFill>
                <a:latin typeface="Arial" charset="0"/>
                <a:cs typeface="Arial" charset="0"/>
              </a:rPr>
              <a:t>CRN 42135</a:t>
            </a:r>
          </a:p>
          <a:p>
            <a:pPr algn="ctr">
              <a:defRPr/>
            </a:pPr>
            <a:r>
              <a:rPr lang="en-US" sz="3200" b="1" dirty="0">
                <a:solidFill>
                  <a:schemeClr val="accent5">
                    <a:lumMod val="60000"/>
                    <a:lumOff val="40000"/>
                  </a:schemeClr>
                </a:solidFill>
                <a:latin typeface="Arial" charset="0"/>
                <a:cs typeface="Arial" charset="0"/>
              </a:rPr>
              <a:t>6/22-7/19</a:t>
            </a:r>
          </a:p>
          <a:p>
            <a:pPr algn="ctr">
              <a:defRPr/>
            </a:pPr>
            <a:r>
              <a:rPr lang="en-US" sz="3200" b="1" dirty="0">
                <a:solidFill>
                  <a:schemeClr val="accent5">
                    <a:lumMod val="60000"/>
                    <a:lumOff val="40000"/>
                  </a:schemeClr>
                </a:solidFill>
                <a:latin typeface="Arial" charset="0"/>
                <a:cs typeface="Arial" charset="0"/>
              </a:rPr>
              <a:t>12:00-1:50 </a:t>
            </a:r>
            <a:r>
              <a:rPr lang="en-US" sz="3200" b="1" dirty="0" err="1">
                <a:solidFill>
                  <a:schemeClr val="accent5">
                    <a:lumMod val="60000"/>
                    <a:lumOff val="40000"/>
                  </a:schemeClr>
                </a:solidFill>
                <a:latin typeface="Arial" charset="0"/>
                <a:cs typeface="Arial" charset="0"/>
              </a:rPr>
              <a:t>mtwr</a:t>
            </a:r>
            <a:endParaRPr lang="en-US" sz="3200" b="1" dirty="0">
              <a:solidFill>
                <a:schemeClr val="accent5">
                  <a:lumMod val="60000"/>
                  <a:lumOff val="40000"/>
                </a:schemeClr>
              </a:solidFill>
              <a:latin typeface="Arial" charset="0"/>
              <a:cs typeface="Arial" charset="0"/>
            </a:endParaRPr>
          </a:p>
          <a:p>
            <a:pPr>
              <a:defRPr/>
            </a:pPr>
            <a:endParaRPr lang="en-US" b="1" dirty="0">
              <a:latin typeface="Arial" charset="0"/>
              <a:cs typeface="Arial" charset="0"/>
            </a:endParaRPr>
          </a:p>
        </p:txBody>
      </p:sp>
      <p:sp>
        <p:nvSpPr>
          <p:cNvPr id="8197" name="TextBox 6"/>
          <p:cNvSpPr txBox="1">
            <a:spLocks noChangeArrowheads="1"/>
          </p:cNvSpPr>
          <p:nvPr/>
        </p:nvSpPr>
        <p:spPr bwMode="auto">
          <a:xfrm>
            <a:off x="381000" y="5334000"/>
            <a:ext cx="8458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t>The relationship between the U.S and Mexico has been shaped by war, influenced by economic cooperation, understood through racialization, and re-imagined in film, literature, and the lived experiences of immigrants. The two countries are bound together by a vast border and divided by differing interpretations of a shared history. How have this relationship, its interpretations, and its representations changed over time? Class themes include conquest, race, capitalism, and immigration.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Websites of Interest</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PBS </a:t>
            </a:r>
            <a:r>
              <a:rPr lang="en-US" i="1" dirty="0" smtClean="0"/>
              <a:t>American Experience</a:t>
            </a:r>
            <a:r>
              <a:rPr lang="en-US" dirty="0" smtClean="0"/>
              <a:t> documentary </a:t>
            </a:r>
            <a:r>
              <a:rPr lang="en-US" i="1" dirty="0" smtClean="0">
                <a:hlinkClick r:id="rId3"/>
              </a:rPr>
              <a:t>Chicago: City of the Century </a:t>
            </a:r>
            <a:r>
              <a:rPr lang="en-US" dirty="0" smtClean="0"/>
              <a:t>website—note the section on anarchists. </a:t>
            </a:r>
          </a:p>
          <a:p>
            <a:r>
              <a:rPr lang="en-US" dirty="0" smtClean="0"/>
              <a:t>The </a:t>
            </a:r>
            <a:r>
              <a:rPr lang="en-US" dirty="0" smtClean="0">
                <a:hlinkClick r:id="rId4"/>
              </a:rPr>
              <a:t>Great Railroad Strike </a:t>
            </a:r>
            <a:r>
              <a:rPr lang="en-US" dirty="0" smtClean="0"/>
              <a:t>of 1877 video (12 min.)</a:t>
            </a:r>
          </a:p>
          <a:p>
            <a:r>
              <a:rPr lang="en-US" dirty="0" smtClean="0"/>
              <a:t>Preamble and </a:t>
            </a:r>
            <a:r>
              <a:rPr lang="en-US" dirty="0" smtClean="0">
                <a:hlinkClick r:id="rId5"/>
              </a:rPr>
              <a:t>Declaration of Principles </a:t>
            </a:r>
            <a:r>
              <a:rPr lang="en-US" dirty="0" smtClean="0"/>
              <a:t>of the Knights of Labor</a:t>
            </a:r>
          </a:p>
          <a:p>
            <a:r>
              <a:rPr lang="en-US" dirty="0" smtClean="0"/>
              <a:t>Excerpts from </a:t>
            </a:r>
            <a:r>
              <a:rPr lang="en-US" i="1" dirty="0" smtClean="0"/>
              <a:t>Chicago: City of the Century</a:t>
            </a:r>
            <a:r>
              <a:rPr lang="en-US" dirty="0" smtClean="0"/>
              <a:t> on Haymarket affair: </a:t>
            </a:r>
            <a:r>
              <a:rPr lang="en-US" dirty="0" smtClean="0">
                <a:hlinkClick r:id="rId6"/>
              </a:rPr>
              <a:t>part 1</a:t>
            </a:r>
            <a:r>
              <a:rPr lang="en-US" dirty="0" smtClean="0"/>
              <a:t>	 </a:t>
            </a:r>
            <a:r>
              <a:rPr lang="en-US" dirty="0" smtClean="0">
                <a:hlinkClick r:id="rId7"/>
              </a:rPr>
              <a:t>part 2</a:t>
            </a:r>
            <a:r>
              <a:rPr lang="en-US" dirty="0"/>
              <a:t> </a:t>
            </a:r>
            <a:r>
              <a:rPr lang="en-US" dirty="0" smtClean="0"/>
              <a:t>  </a:t>
            </a:r>
            <a:r>
              <a:rPr lang="en-US" dirty="0" smtClean="0">
                <a:hlinkClick r:id="rId8"/>
              </a:rPr>
              <a:t>part 3</a:t>
            </a:r>
            <a:r>
              <a:rPr lang="en-US" dirty="0" smtClean="0"/>
              <a:t> (about 15 min. total)</a:t>
            </a:r>
          </a:p>
          <a:p>
            <a:r>
              <a:rPr lang="en-US" dirty="0"/>
              <a:t>The classic statement of the </a:t>
            </a:r>
            <a:r>
              <a:rPr lang="en-US" dirty="0">
                <a:hlinkClick r:id="rId9"/>
              </a:rPr>
              <a:t>contrast between “negative” and “positive” liberty</a:t>
            </a:r>
            <a:r>
              <a:rPr lang="en-US" dirty="0"/>
              <a:t>, by philosopher Isaiah Berlin.</a:t>
            </a:r>
          </a:p>
          <a:p>
            <a:endParaRPr lang="en-US" dirty="0"/>
          </a:p>
        </p:txBody>
      </p:sp>
    </p:spTree>
    <p:extLst>
      <p:ext uri="{BB962C8B-B14F-4D97-AF65-F5344CB8AC3E}">
        <p14:creationId xmlns:p14="http://schemas.microsoft.com/office/powerpoint/2010/main" val="2471277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Success…and Failure of Women’s Suffrage?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After Women’s Suffrage, What Next?</a:t>
            </a:r>
          </a:p>
          <a:p>
            <a:r>
              <a:rPr lang="en-US" dirty="0" smtClean="0"/>
              <a:t>A short history of the Equal Rights Amendment</a:t>
            </a:r>
          </a:p>
          <a:p>
            <a:pPr lvl="1"/>
            <a:r>
              <a:rPr lang="en-US" i="1" dirty="0"/>
              <a:t>Equality of rights under the law shall not be denied or abridged by the United States or by any State on account of sex</a:t>
            </a:r>
            <a:r>
              <a:rPr lang="en-US" i="1" dirty="0" smtClean="0"/>
              <a:t>.</a:t>
            </a:r>
          </a:p>
          <a:p>
            <a:pPr lvl="1"/>
            <a:r>
              <a:rPr lang="en-US" dirty="0" smtClean="0"/>
              <a:t>Proposed 1923, passed by Congress in 1972, fails ratification (of 38 state legislatures needed to ratify, 35 had approved) in 1982</a:t>
            </a:r>
          </a:p>
          <a:p>
            <a:r>
              <a:rPr lang="en-US" dirty="0" smtClean="0"/>
              <a:t>From Women’s Rights to Feminism</a:t>
            </a:r>
          </a:p>
          <a:p>
            <a:r>
              <a:rPr lang="en-US" dirty="0" smtClean="0"/>
              <a:t>A Second Wave and a Third Wave…</a:t>
            </a:r>
            <a:endParaRPr lang="en-US" dirty="0"/>
          </a:p>
        </p:txBody>
      </p:sp>
    </p:spTree>
    <p:extLst>
      <p:ext uri="{BB962C8B-B14F-4D97-AF65-F5344CB8AC3E}">
        <p14:creationId xmlns:p14="http://schemas.microsoft.com/office/powerpoint/2010/main" val="4158186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Women’s Suffrage and Consumerism</a:t>
            </a:r>
            <a:endParaRPr lang="en-US" dirty="0"/>
          </a:p>
        </p:txBody>
      </p:sp>
      <p:pic>
        <p:nvPicPr>
          <p:cNvPr id="2050"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67000" y="1097280"/>
            <a:ext cx="3888041" cy="576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026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odule">
  <a:themeElements>
    <a:clrScheme name="Custom 1">
      <a:dk1>
        <a:srgbClr val="A43925"/>
      </a:dk1>
      <a:lt1>
        <a:srgbClr val="292934"/>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A43925"/>
    </a:dk1>
    <a:lt1>
      <a:srgbClr val="292934"/>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ustom 1">
    <a:dk1>
      <a:srgbClr val="A43925"/>
    </a:dk1>
    <a:lt1>
      <a:srgbClr val="292934"/>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Module</Template>
  <TotalTime>39</TotalTime>
  <Words>1773</Words>
  <Application>Microsoft Office PowerPoint</Application>
  <PresentationFormat>On-screen Show (4:3)</PresentationFormat>
  <Paragraphs>177</Paragraphs>
  <Slides>33</Slides>
  <Notes>33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33</vt:i4>
      </vt:variant>
    </vt:vector>
  </HeadingPairs>
  <TitlesOfParts>
    <vt:vector size="43" baseType="lpstr">
      <vt:lpstr>Arial</vt:lpstr>
      <vt:lpstr>Corbel</vt:lpstr>
      <vt:lpstr>Wingdings 2</vt:lpstr>
      <vt:lpstr>Wingdings</vt:lpstr>
      <vt:lpstr>Wingdings 3</vt:lpstr>
      <vt:lpstr>Calibri</vt:lpstr>
      <vt:lpstr>Module</vt:lpstr>
      <vt:lpstr>Apex</vt:lpstr>
      <vt:lpstr>Office Theme</vt:lpstr>
      <vt:lpstr>1_Office Theme</vt:lpstr>
      <vt:lpstr>1. Stanton as Philosopher and as Outcast 2. American Industrialization and American Labor </vt:lpstr>
      <vt:lpstr>Announcements</vt:lpstr>
      <vt:lpstr>Announcements (continued)</vt:lpstr>
      <vt:lpstr>(Bad) Advice on the Paper</vt:lpstr>
      <vt:lpstr>PowerPoint Presentation</vt:lpstr>
      <vt:lpstr>U.S./Mexico: Film and History</vt:lpstr>
      <vt:lpstr>Some Websites of Interest</vt:lpstr>
      <vt:lpstr>Success…and Failure of Women’s Suffrage?</vt:lpstr>
      <vt:lpstr>Women’s Suffrage and Consumerism</vt:lpstr>
      <vt:lpstr>“A leader of thought rather than of numbers”</vt:lpstr>
      <vt:lpstr>“The radical reform must start in our homes, in our nurseries, in ourselves.”</vt:lpstr>
      <vt:lpstr>Equality and Difference</vt:lpstr>
      <vt:lpstr>Cady Stanton and the Solitude of Self</vt:lpstr>
      <vt:lpstr>Religion and the Woman’s Bible</vt:lpstr>
      <vt:lpstr>The Woman’s Bible and The Women’s Suffrage Movement</vt:lpstr>
      <vt:lpstr>American Industrialization and Radical Labor</vt:lpstr>
      <vt:lpstr>New Meanings for Liberty and Independence</vt:lpstr>
      <vt:lpstr>An 1886 Workers’ “Declaration of Independence”</vt:lpstr>
      <vt:lpstr>An 1886 Workers’ “Declaration of Independence” (continued)</vt:lpstr>
      <vt:lpstr>An 1886 Workers’ “Declaration of Independence” (continued)</vt:lpstr>
      <vt:lpstr>The Rise of Big Business</vt:lpstr>
      <vt:lpstr>Giant Cities</vt:lpstr>
      <vt:lpstr>Chicago 1857          Chicago 1897   </vt:lpstr>
      <vt:lpstr>Immigration and a New Industrial Labor Force</vt:lpstr>
      <vt:lpstr>Immigration to Industrializing Chicago</vt:lpstr>
      <vt:lpstr>Chicago 1837</vt:lpstr>
      <vt:lpstr>The Great Chicago Fire 1871</vt:lpstr>
      <vt:lpstr>Center of Chicago  1900  </vt:lpstr>
      <vt:lpstr>Labor and “American Exceptionalism” </vt:lpstr>
      <vt:lpstr>1877: The Great Railroad Strike</vt:lpstr>
      <vt:lpstr>Unions in Gilded Age America</vt:lpstr>
      <vt:lpstr>American Federation of Labor</vt:lpstr>
      <vt:lpstr>The Eight Hour Day Movement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U.S./MEXICO</dc:title>
  <dc:creator>LAS</dc:creator>
  <cp:lastModifiedBy>Daniel Pope</cp:lastModifiedBy>
  <cp:revision>6</cp:revision>
  <dcterms:created xsi:type="dcterms:W3CDTF">2015-05-21T19:10:39Z</dcterms:created>
  <dcterms:modified xsi:type="dcterms:W3CDTF">2015-05-21T20:07:23Z</dcterms:modified>
</cp:coreProperties>
</file>