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56" r:id="rId3"/>
    <p:sldId id="268" r:id="rId4"/>
    <p:sldId id="304" r:id="rId5"/>
    <p:sldId id="303" r:id="rId6"/>
    <p:sldId id="267" r:id="rId7"/>
    <p:sldId id="293" r:id="rId8"/>
    <p:sldId id="297" r:id="rId9"/>
    <p:sldId id="284" r:id="rId10"/>
    <p:sldId id="285" r:id="rId11"/>
    <p:sldId id="286" r:id="rId12"/>
    <p:sldId id="287" r:id="rId13"/>
    <p:sldId id="288" r:id="rId14"/>
    <p:sldId id="289" r:id="rId15"/>
    <p:sldId id="290" r:id="rId16"/>
    <p:sldId id="291" r:id="rId17"/>
    <p:sldId id="292" r:id="rId18"/>
    <p:sldId id="298" r:id="rId19"/>
    <p:sldId id="299" r:id="rId20"/>
    <p:sldId id="300" r:id="rId21"/>
    <p:sldId id="301" r:id="rId22"/>
    <p:sldId id="302" r:id="rId23"/>
    <p:sldId id="305" r:id="rId24"/>
    <p:sldId id="306" r:id="rId25"/>
    <p:sldId id="307" r:id="rId26"/>
    <p:sldId id="308" r:id="rId27"/>
    <p:sldId id="309" r:id="rId28"/>
    <p:sldId id="310" r:id="rId29"/>
  </p:sldIdLst>
  <p:sldSz cx="9144000" cy="6858000" type="screen4x3"/>
  <p:notesSz cx="93091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222" autoAdjust="0"/>
    <p:restoredTop sz="94660"/>
  </p:normalViewPr>
  <p:slideViewPr>
    <p:cSldViewPr>
      <p:cViewPr varScale="1">
        <p:scale>
          <a:sx n="69" d="100"/>
          <a:sy n="69" d="100"/>
        </p:scale>
        <p:origin x="-1182"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895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48950"/>
          </a:xfrm>
          <a:prstGeom prst="rect">
            <a:avLst/>
          </a:prstGeom>
        </p:spPr>
        <p:txBody>
          <a:bodyPr vert="horz" lIns="92930" tIns="46465" rIns="92930" bIns="46465" rtlCol="0"/>
          <a:lstStyle>
            <a:lvl1pPr algn="r">
              <a:defRPr sz="1200"/>
            </a:lvl1pPr>
          </a:lstStyle>
          <a:p>
            <a:fld id="{E2A8E8E3-408E-40DE-AC50-CFD965D7531D}" type="datetimeFigureOut">
              <a:rPr lang="en-US" smtClean="0"/>
              <a:t>5/19/2015</a:t>
            </a:fld>
            <a:endParaRPr lang="en-US"/>
          </a:p>
        </p:txBody>
      </p:sp>
      <p:sp>
        <p:nvSpPr>
          <p:cNvPr id="4" name="Footer Placeholder 3"/>
          <p:cNvSpPr>
            <a:spLocks noGrp="1"/>
          </p:cNvSpPr>
          <p:nvPr>
            <p:ph type="ftr" sz="quarter" idx="2"/>
          </p:nvPr>
        </p:nvSpPr>
        <p:spPr>
          <a:xfrm>
            <a:off x="0" y="6605889"/>
            <a:ext cx="4033943" cy="348949"/>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05889"/>
            <a:ext cx="4033943" cy="348949"/>
          </a:xfrm>
          <a:prstGeom prst="rect">
            <a:avLst/>
          </a:prstGeom>
        </p:spPr>
        <p:txBody>
          <a:bodyPr vert="horz" lIns="92930" tIns="46465" rIns="92930" bIns="46465" rtlCol="0" anchor="b"/>
          <a:lstStyle>
            <a:lvl1pPr algn="r">
              <a:defRPr sz="1200"/>
            </a:lvl1pPr>
          </a:lstStyle>
          <a:p>
            <a:fld id="{421759D4-D07A-4D30-9007-4B3CCBD9621D}" type="slidenum">
              <a:rPr lang="en-US" smtClean="0"/>
              <a:t>‹#›</a:t>
            </a:fld>
            <a:endParaRPr lang="en-US"/>
          </a:p>
        </p:txBody>
      </p:sp>
    </p:spTree>
    <p:extLst>
      <p:ext uri="{BB962C8B-B14F-4D97-AF65-F5344CB8AC3E}">
        <p14:creationId xmlns:p14="http://schemas.microsoft.com/office/powerpoint/2010/main" val="3496635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5273003" y="0"/>
            <a:ext cx="4033943" cy="347742"/>
          </a:xfrm>
          <a:prstGeom prst="rect">
            <a:avLst/>
          </a:prstGeom>
        </p:spPr>
        <p:txBody>
          <a:bodyPr vert="horz" lIns="92930" tIns="46465" rIns="92930" bIns="46465" rtlCol="0"/>
          <a:lstStyle>
            <a:lvl1pPr algn="r">
              <a:defRPr sz="1200"/>
            </a:lvl1pPr>
          </a:lstStyle>
          <a:p>
            <a:fld id="{14F00210-AB60-43BF-9035-239149F1EE84}" type="datetimeFigureOut">
              <a:rPr lang="en-US" smtClean="0"/>
              <a:t>5/19/2015</a:t>
            </a:fld>
            <a:endParaRPr lang="en-US"/>
          </a:p>
        </p:txBody>
      </p:sp>
      <p:sp>
        <p:nvSpPr>
          <p:cNvPr id="4" name="Slide Image Placeholder 3"/>
          <p:cNvSpPr>
            <a:spLocks noGrp="1" noRot="1" noChangeAspect="1"/>
          </p:cNvSpPr>
          <p:nvPr>
            <p:ph type="sldImg" idx="2"/>
          </p:nvPr>
        </p:nvSpPr>
        <p:spPr>
          <a:xfrm>
            <a:off x="2917825" y="522288"/>
            <a:ext cx="3475038" cy="2606675"/>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930910" y="3303548"/>
            <a:ext cx="7447280" cy="3129677"/>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05889"/>
            <a:ext cx="4033943" cy="347742"/>
          </a:xfrm>
          <a:prstGeom prst="rect">
            <a:avLst/>
          </a:prstGeom>
        </p:spPr>
        <p:txBody>
          <a:bodyPr vert="horz" lIns="92930" tIns="46465" rIns="92930" bIns="46465" rtlCol="0" anchor="b"/>
          <a:lstStyle>
            <a:lvl1pPr algn="r">
              <a:defRPr sz="1200"/>
            </a:lvl1pPr>
          </a:lstStyle>
          <a:p>
            <a:fld id="{B3715923-7750-4A70-B1D7-537B45FC150D}" type="slidenum">
              <a:rPr lang="en-US" smtClean="0"/>
              <a:t>‹#›</a:t>
            </a:fld>
            <a:endParaRPr lang="en-US"/>
          </a:p>
        </p:txBody>
      </p:sp>
    </p:spTree>
    <p:extLst>
      <p:ext uri="{BB962C8B-B14F-4D97-AF65-F5344CB8AC3E}">
        <p14:creationId xmlns:p14="http://schemas.microsoft.com/office/powerpoint/2010/main" val="213486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a:t>
            </a:fld>
            <a:endParaRPr lang="en-US"/>
          </a:p>
        </p:txBody>
      </p:sp>
    </p:spTree>
    <p:extLst>
      <p:ext uri="{BB962C8B-B14F-4D97-AF65-F5344CB8AC3E}">
        <p14:creationId xmlns:p14="http://schemas.microsoft.com/office/powerpoint/2010/main" val="1664811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10</a:t>
            </a:fld>
            <a:endParaRPr lang="en-US"/>
          </a:p>
        </p:txBody>
      </p:sp>
    </p:spTree>
    <p:extLst>
      <p:ext uri="{BB962C8B-B14F-4D97-AF65-F5344CB8AC3E}">
        <p14:creationId xmlns:p14="http://schemas.microsoft.com/office/powerpoint/2010/main" val="7489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11</a:t>
            </a:fld>
            <a:endParaRPr lang="en-US"/>
          </a:p>
        </p:txBody>
      </p:sp>
    </p:spTree>
    <p:extLst>
      <p:ext uri="{BB962C8B-B14F-4D97-AF65-F5344CB8AC3E}">
        <p14:creationId xmlns:p14="http://schemas.microsoft.com/office/powerpoint/2010/main" val="575793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12</a:t>
            </a:fld>
            <a:endParaRPr lang="en-US"/>
          </a:p>
        </p:txBody>
      </p:sp>
    </p:spTree>
    <p:extLst>
      <p:ext uri="{BB962C8B-B14F-4D97-AF65-F5344CB8AC3E}">
        <p14:creationId xmlns:p14="http://schemas.microsoft.com/office/powerpoint/2010/main" val="2276636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13</a:t>
            </a:fld>
            <a:endParaRPr lang="en-US"/>
          </a:p>
        </p:txBody>
      </p:sp>
    </p:spTree>
    <p:extLst>
      <p:ext uri="{BB962C8B-B14F-4D97-AF65-F5344CB8AC3E}">
        <p14:creationId xmlns:p14="http://schemas.microsoft.com/office/powerpoint/2010/main" val="2066102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14</a:t>
            </a:fld>
            <a:endParaRPr lang="en-US"/>
          </a:p>
        </p:txBody>
      </p:sp>
    </p:spTree>
    <p:extLst>
      <p:ext uri="{BB962C8B-B14F-4D97-AF65-F5344CB8AC3E}">
        <p14:creationId xmlns:p14="http://schemas.microsoft.com/office/powerpoint/2010/main" val="3280427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15</a:t>
            </a:fld>
            <a:endParaRPr lang="en-US"/>
          </a:p>
        </p:txBody>
      </p:sp>
    </p:spTree>
    <p:extLst>
      <p:ext uri="{BB962C8B-B14F-4D97-AF65-F5344CB8AC3E}">
        <p14:creationId xmlns:p14="http://schemas.microsoft.com/office/powerpoint/2010/main" val="347335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16</a:t>
            </a:fld>
            <a:endParaRPr lang="en-US"/>
          </a:p>
        </p:txBody>
      </p:sp>
    </p:spTree>
    <p:extLst>
      <p:ext uri="{BB962C8B-B14F-4D97-AF65-F5344CB8AC3E}">
        <p14:creationId xmlns:p14="http://schemas.microsoft.com/office/powerpoint/2010/main" val="3675304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17</a:t>
            </a:fld>
            <a:endParaRPr lang="en-US"/>
          </a:p>
        </p:txBody>
      </p:sp>
    </p:spTree>
    <p:extLst>
      <p:ext uri="{BB962C8B-B14F-4D97-AF65-F5344CB8AC3E}">
        <p14:creationId xmlns:p14="http://schemas.microsoft.com/office/powerpoint/2010/main" val="3263252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18</a:t>
            </a:fld>
            <a:endParaRPr lang="en-US"/>
          </a:p>
        </p:txBody>
      </p:sp>
    </p:spTree>
    <p:extLst>
      <p:ext uri="{BB962C8B-B14F-4D97-AF65-F5344CB8AC3E}">
        <p14:creationId xmlns:p14="http://schemas.microsoft.com/office/powerpoint/2010/main" val="1708688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19</a:t>
            </a:fld>
            <a:endParaRPr lang="en-US"/>
          </a:p>
        </p:txBody>
      </p:sp>
    </p:spTree>
    <p:extLst>
      <p:ext uri="{BB962C8B-B14F-4D97-AF65-F5344CB8AC3E}">
        <p14:creationId xmlns:p14="http://schemas.microsoft.com/office/powerpoint/2010/main" val="427361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a:t>
            </a:fld>
            <a:endParaRPr lang="en-US"/>
          </a:p>
        </p:txBody>
      </p:sp>
    </p:spTree>
    <p:extLst>
      <p:ext uri="{BB962C8B-B14F-4D97-AF65-F5344CB8AC3E}">
        <p14:creationId xmlns:p14="http://schemas.microsoft.com/office/powerpoint/2010/main" val="4020269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20</a:t>
            </a:fld>
            <a:endParaRPr lang="en-US"/>
          </a:p>
        </p:txBody>
      </p:sp>
    </p:spTree>
    <p:extLst>
      <p:ext uri="{BB962C8B-B14F-4D97-AF65-F5344CB8AC3E}">
        <p14:creationId xmlns:p14="http://schemas.microsoft.com/office/powerpoint/2010/main" val="2436209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21</a:t>
            </a:fld>
            <a:endParaRPr lang="en-US"/>
          </a:p>
        </p:txBody>
      </p:sp>
    </p:spTree>
    <p:extLst>
      <p:ext uri="{BB962C8B-B14F-4D97-AF65-F5344CB8AC3E}">
        <p14:creationId xmlns:p14="http://schemas.microsoft.com/office/powerpoint/2010/main" val="1597608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22</a:t>
            </a:fld>
            <a:endParaRPr lang="en-US"/>
          </a:p>
        </p:txBody>
      </p:sp>
    </p:spTree>
    <p:extLst>
      <p:ext uri="{BB962C8B-B14F-4D97-AF65-F5344CB8AC3E}">
        <p14:creationId xmlns:p14="http://schemas.microsoft.com/office/powerpoint/2010/main" val="1862212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23</a:t>
            </a:fld>
            <a:endParaRPr lang="en-US"/>
          </a:p>
        </p:txBody>
      </p:sp>
    </p:spTree>
    <p:extLst>
      <p:ext uri="{BB962C8B-B14F-4D97-AF65-F5344CB8AC3E}">
        <p14:creationId xmlns:p14="http://schemas.microsoft.com/office/powerpoint/2010/main" val="4130978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24</a:t>
            </a:fld>
            <a:endParaRPr lang="en-US"/>
          </a:p>
        </p:txBody>
      </p:sp>
    </p:spTree>
    <p:extLst>
      <p:ext uri="{BB962C8B-B14F-4D97-AF65-F5344CB8AC3E}">
        <p14:creationId xmlns:p14="http://schemas.microsoft.com/office/powerpoint/2010/main" val="1505330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25</a:t>
            </a:fld>
            <a:endParaRPr lang="en-US"/>
          </a:p>
        </p:txBody>
      </p:sp>
    </p:spTree>
    <p:extLst>
      <p:ext uri="{BB962C8B-B14F-4D97-AF65-F5344CB8AC3E}">
        <p14:creationId xmlns:p14="http://schemas.microsoft.com/office/powerpoint/2010/main" val="546409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26</a:t>
            </a:fld>
            <a:endParaRPr lang="en-US"/>
          </a:p>
        </p:txBody>
      </p:sp>
    </p:spTree>
    <p:extLst>
      <p:ext uri="{BB962C8B-B14F-4D97-AF65-F5344CB8AC3E}">
        <p14:creationId xmlns:p14="http://schemas.microsoft.com/office/powerpoint/2010/main" val="1993992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27</a:t>
            </a:fld>
            <a:endParaRPr lang="en-US"/>
          </a:p>
        </p:txBody>
      </p:sp>
    </p:spTree>
    <p:extLst>
      <p:ext uri="{BB962C8B-B14F-4D97-AF65-F5344CB8AC3E}">
        <p14:creationId xmlns:p14="http://schemas.microsoft.com/office/powerpoint/2010/main" val="393771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3</a:t>
            </a:fld>
            <a:endParaRPr lang="en-US"/>
          </a:p>
        </p:txBody>
      </p:sp>
    </p:spTree>
    <p:extLst>
      <p:ext uri="{BB962C8B-B14F-4D97-AF65-F5344CB8AC3E}">
        <p14:creationId xmlns:p14="http://schemas.microsoft.com/office/powerpoint/2010/main" val="4000782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4</a:t>
            </a:fld>
            <a:endParaRPr lang="en-US"/>
          </a:p>
        </p:txBody>
      </p:sp>
    </p:spTree>
    <p:extLst>
      <p:ext uri="{BB962C8B-B14F-4D97-AF65-F5344CB8AC3E}">
        <p14:creationId xmlns:p14="http://schemas.microsoft.com/office/powerpoint/2010/main" val="109286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5</a:t>
            </a:fld>
            <a:endParaRPr lang="en-US"/>
          </a:p>
        </p:txBody>
      </p:sp>
    </p:spTree>
    <p:extLst>
      <p:ext uri="{BB962C8B-B14F-4D97-AF65-F5344CB8AC3E}">
        <p14:creationId xmlns:p14="http://schemas.microsoft.com/office/powerpoint/2010/main" val="121410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6</a:t>
            </a:fld>
            <a:endParaRPr lang="en-US"/>
          </a:p>
        </p:txBody>
      </p:sp>
    </p:spTree>
    <p:extLst>
      <p:ext uri="{BB962C8B-B14F-4D97-AF65-F5344CB8AC3E}">
        <p14:creationId xmlns:p14="http://schemas.microsoft.com/office/powerpoint/2010/main" val="376733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7</a:t>
            </a:fld>
            <a:endParaRPr lang="en-US"/>
          </a:p>
        </p:txBody>
      </p:sp>
    </p:spTree>
    <p:extLst>
      <p:ext uri="{BB962C8B-B14F-4D97-AF65-F5344CB8AC3E}">
        <p14:creationId xmlns:p14="http://schemas.microsoft.com/office/powerpoint/2010/main" val="3175428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8</a:t>
            </a:fld>
            <a:endParaRPr lang="en-US"/>
          </a:p>
        </p:txBody>
      </p:sp>
    </p:spTree>
    <p:extLst>
      <p:ext uri="{BB962C8B-B14F-4D97-AF65-F5344CB8AC3E}">
        <p14:creationId xmlns:p14="http://schemas.microsoft.com/office/powerpoint/2010/main" val="292628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9</a:t>
            </a:fld>
            <a:endParaRPr lang="en-US"/>
          </a:p>
        </p:txBody>
      </p:sp>
    </p:spTree>
    <p:extLst>
      <p:ext uri="{BB962C8B-B14F-4D97-AF65-F5344CB8AC3E}">
        <p14:creationId xmlns:p14="http://schemas.microsoft.com/office/powerpoint/2010/main" val="2971060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9993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417378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3665224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FD9CA4C-95DC-44B5-A42F-EFD61F285ABE}" type="datetimeFigureOut">
              <a:rPr lang="en-US" smtClean="0"/>
              <a:t>5/19/2015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8D62780-FA04-4920-94F1-E1C0FEE46EA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8D62780-FA04-4920-94F1-E1C0FEE46EA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D9CA4C-95DC-44B5-A42F-EFD61F285ABE}" type="datetimeFigureOut">
              <a:rPr lang="en-US" smtClean="0"/>
              <a:t>5/19/2015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D9CA4C-95DC-44B5-A42F-EFD61F285ABE}" type="datetimeFigureOut">
              <a:rPr lang="en-US" smtClean="0"/>
              <a:t>5/19/2015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t>5/19/2015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280596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65457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9CA4C-95DC-44B5-A42F-EFD61F285ABE}"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67158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9CA4C-95DC-44B5-A42F-EFD61F285ABE}" type="datetimeFigureOut">
              <a:rPr lang="en-US" smtClean="0"/>
              <a:t>5/19/2015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9577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9CA4C-95DC-44B5-A42F-EFD61F285ABE}" type="datetimeFigureOut">
              <a:rPr lang="en-US" smtClean="0"/>
              <a:t>5/19/2015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39910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t>5/19/2015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28505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97230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360088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9CA4C-95DC-44B5-A42F-EFD61F285ABE}" type="datetimeFigureOut">
              <a:rPr lang="en-US" smtClean="0"/>
              <a:t>5/19/2015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62780-FA04-4920-94F1-E1C0FEE46EA6}" type="slidenum">
              <a:rPr lang="en-US" smtClean="0"/>
              <a:t>‹#›</a:t>
            </a:fld>
            <a:endParaRPr lang="en-US"/>
          </a:p>
        </p:txBody>
      </p:sp>
    </p:spTree>
    <p:extLst>
      <p:ext uri="{BB962C8B-B14F-4D97-AF65-F5344CB8AC3E}">
        <p14:creationId xmlns:p14="http://schemas.microsoft.com/office/powerpoint/2010/main" val="1239321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FD9CA4C-95DC-44B5-A42F-EFD61F285ABE}" type="datetimeFigureOut">
              <a:rPr lang="en-US" smtClean="0"/>
              <a:t>5/19/2015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8D62780-FA04-4920-94F1-E1C0FEE46EA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pages.uoregon.edu/dapope/350stanton-gornick.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erik@uoregon.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law2.umkc.edu/faculty/projects/ftrials/anthony/sbahome.html" TargetMode="External"/><Relationship Id="rId3" Type="http://schemas.openxmlformats.org/officeDocument/2006/relationships/hyperlink" Target="http://www.nps.gov/wori/index.htm" TargetMode="External"/><Relationship Id="rId7" Type="http://schemas.openxmlformats.org/officeDocument/2006/relationships/hyperlink" Target="http://www.teachushistory.org/second-great-awakening-age-reform/resources/private-debate-about-abolition-womens-righ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ecssba.rutgers.edu/" TargetMode="External"/><Relationship Id="rId5" Type="http://schemas.openxmlformats.org/officeDocument/2006/relationships/hyperlink" Target="http://www.pbs.org/stantonanthony/" TargetMode="External"/><Relationship Id="rId4" Type="http://schemas.openxmlformats.org/officeDocument/2006/relationships/hyperlink" Target="http://www.greatwomen.org/inductee/elizabeth-cady-stanton/" TargetMode="External"/><Relationship Id="rId9" Type="http://schemas.openxmlformats.org/officeDocument/2006/relationships/hyperlink" Target="http://www.gutenberg.org/files/28020/28020-h/28020-h.htm#CHAPTER_I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hmprescott.wordpress.com/2012/12/07/script-doctoring-lincoln-womens-history-edition/"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3428999"/>
          </a:xfrm>
        </p:spPr>
        <p:txBody>
          <a:bodyPr>
            <a:normAutofit fontScale="90000"/>
          </a:bodyPr>
          <a:lstStyle/>
          <a:p>
            <a:r>
              <a:rPr lang="en-US" sz="4000" b="1" dirty="0" smtClean="0">
                <a:effectLst/>
              </a:rPr>
              <a:t>Women’s Rights and Freedmen’s Rights / Was women’s Suffrage a mistake? / Stanton as Philosopher and as Outcast</a:t>
            </a:r>
            <a:r>
              <a:rPr lang="en-US" b="1" dirty="0" smtClean="0">
                <a:effectLst/>
              </a:rPr>
              <a:t/>
            </a:r>
            <a:br>
              <a:rPr lang="en-US" b="1" dirty="0" smtClean="0">
                <a:effectLst/>
              </a:rPr>
            </a:br>
            <a:endParaRPr lang="en-US" dirty="0"/>
          </a:p>
        </p:txBody>
      </p:sp>
      <p:sp>
        <p:nvSpPr>
          <p:cNvPr id="3" name="Subtitle 2"/>
          <p:cNvSpPr>
            <a:spLocks noGrp="1"/>
          </p:cNvSpPr>
          <p:nvPr>
            <p:ph type="subTitle" idx="1"/>
          </p:nvPr>
        </p:nvSpPr>
        <p:spPr>
          <a:xfrm>
            <a:off x="1371600" y="4495800"/>
            <a:ext cx="6400800" cy="1676400"/>
          </a:xfrm>
        </p:spPr>
        <p:txBody>
          <a:bodyPr/>
          <a:lstStyle/>
          <a:p>
            <a:pPr algn="r"/>
            <a:r>
              <a:rPr lang="en-US" dirty="0" smtClean="0"/>
              <a:t>History 350</a:t>
            </a:r>
          </a:p>
          <a:p>
            <a:pPr algn="r"/>
            <a:r>
              <a:rPr lang="en-US" dirty="0" smtClean="0"/>
              <a:t>May 19, 2015</a:t>
            </a:r>
            <a:endParaRPr lang="en-US" dirty="0"/>
          </a:p>
        </p:txBody>
      </p:sp>
    </p:spTree>
    <p:extLst>
      <p:ext uri="{BB962C8B-B14F-4D97-AF65-F5344CB8AC3E}">
        <p14:creationId xmlns:p14="http://schemas.microsoft.com/office/powerpoint/2010/main" val="1602357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prstClr val="black"/>
                </a:solidFill>
              </a:rPr>
              <a:t>African American Freedom and Women’s Rights</a:t>
            </a:r>
            <a:endParaRPr lang="en-US" sz="4000" dirty="0"/>
          </a:p>
        </p:txBody>
      </p:sp>
      <p:sp>
        <p:nvSpPr>
          <p:cNvPr id="3" name="Content Placeholder 2"/>
          <p:cNvSpPr>
            <a:spLocks noGrp="1"/>
          </p:cNvSpPr>
          <p:nvPr>
            <p:ph idx="1"/>
          </p:nvPr>
        </p:nvSpPr>
        <p:spPr/>
        <p:txBody>
          <a:bodyPr/>
          <a:lstStyle/>
          <a:p>
            <a:r>
              <a:rPr lang="en-US" b="1" dirty="0" smtClean="0"/>
              <a:t>Expanding voting rights: The Fifteenth Amendment (ratified 1869)</a:t>
            </a:r>
          </a:p>
          <a:p>
            <a:r>
              <a:rPr lang="en-US" b="1" dirty="0" smtClean="0"/>
              <a:t>Section </a:t>
            </a:r>
            <a:r>
              <a:rPr lang="en-US" b="1" dirty="0"/>
              <a:t>1.</a:t>
            </a:r>
            <a:r>
              <a:rPr lang="en-US" dirty="0"/>
              <a:t> </a:t>
            </a:r>
          </a:p>
          <a:p>
            <a:r>
              <a:rPr lang="en-US" dirty="0"/>
              <a:t>The right of citizens of the United States to vote shall not be denied or abridged by the United States or by any State on account of </a:t>
            </a:r>
            <a:r>
              <a:rPr lang="en-US" b="1" dirty="0"/>
              <a:t>race, color, or previous condition of servitude</a:t>
            </a:r>
            <a:r>
              <a:rPr lang="en-US" dirty="0"/>
              <a:t>. </a:t>
            </a:r>
          </a:p>
        </p:txBody>
      </p:sp>
    </p:spTree>
    <p:extLst>
      <p:ext uri="{BB962C8B-B14F-4D97-AF65-F5344CB8AC3E}">
        <p14:creationId xmlns:p14="http://schemas.microsoft.com/office/powerpoint/2010/main" val="3843599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African American Freedom and Women’s Rights: The Kansas Campaign</a:t>
            </a:r>
            <a:endParaRPr lang="en-US" dirty="0"/>
          </a:p>
        </p:txBody>
      </p:sp>
      <p:sp>
        <p:nvSpPr>
          <p:cNvPr id="3" name="Content Placeholder 2"/>
          <p:cNvSpPr>
            <a:spLocks noGrp="1"/>
          </p:cNvSpPr>
          <p:nvPr>
            <p:ph sz="half" idx="1"/>
          </p:nvPr>
        </p:nvSpPr>
        <p:spPr>
          <a:xfrm>
            <a:off x="457200" y="1600200"/>
            <a:ext cx="5486400" cy="5257800"/>
          </a:xfrm>
        </p:spPr>
        <p:txBody>
          <a:bodyPr>
            <a:normAutofit fontScale="92500" lnSpcReduction="20000"/>
          </a:bodyPr>
          <a:lstStyle/>
          <a:p>
            <a:r>
              <a:rPr lang="en-US" dirty="0" smtClean="0"/>
              <a:t>Separate ballot measures in Kansas for African American men’s suffrage and for women’s suffrage, 1867</a:t>
            </a:r>
          </a:p>
          <a:p>
            <a:r>
              <a:rPr lang="en-US" dirty="0" smtClean="0"/>
              <a:t>Stanton and Anthony campaign for women’s suffrage along with racist George Francis Train</a:t>
            </a:r>
          </a:p>
          <a:p>
            <a:pPr lvl="1"/>
            <a:r>
              <a:rPr lang="en-US" dirty="0" smtClean="0"/>
              <a:t>Train: </a:t>
            </a:r>
            <a:r>
              <a:rPr lang="en-US" dirty="0"/>
              <a:t>“Woman first and Negro last is my program.”</a:t>
            </a:r>
          </a:p>
          <a:p>
            <a:pPr lvl="1"/>
            <a:r>
              <a:rPr lang="en-US" dirty="0" smtClean="0"/>
              <a:t>William Lloyd Garrison calls Train “a crack-brained…semi-lunatic.”</a:t>
            </a:r>
          </a:p>
          <a:p>
            <a:r>
              <a:rPr lang="en-US" dirty="0" smtClean="0"/>
              <a:t>If time permits, I’ll show another segment of Not for Ourselves Alone, about the controversies over the Fourteenth and Fifteenth Amendments</a:t>
            </a:r>
            <a:endParaRPr lang="en-US" dirty="0"/>
          </a:p>
        </p:txBody>
      </p:sp>
      <p:sp>
        <p:nvSpPr>
          <p:cNvPr id="4" name="Content Placeholder 3"/>
          <p:cNvSpPr>
            <a:spLocks noGrp="1"/>
          </p:cNvSpPr>
          <p:nvPr>
            <p:ph sz="half" idx="2"/>
          </p:nvPr>
        </p:nvSpPr>
        <p:spPr>
          <a:xfrm>
            <a:off x="5943600" y="1600200"/>
            <a:ext cx="2743200" cy="4525963"/>
          </a:xfrm>
        </p:spPr>
        <p:txBody>
          <a:bodyPr>
            <a:normAutofit fontScale="92500" lnSpcReduction="20000"/>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327" y="1645920"/>
            <a:ext cx="3088964"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04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Campaigning for Women’s Suffrage</a:t>
            </a:r>
            <a:endParaRPr lang="en-US" dirty="0"/>
          </a:p>
        </p:txBody>
      </p:sp>
      <p:sp>
        <p:nvSpPr>
          <p:cNvPr id="3" name="Content Placeholder 2"/>
          <p:cNvSpPr>
            <a:spLocks noGrp="1"/>
          </p:cNvSpPr>
          <p:nvPr>
            <p:ph idx="1"/>
          </p:nvPr>
        </p:nvSpPr>
        <p:spPr>
          <a:xfrm>
            <a:off x="457200" y="1600200"/>
            <a:ext cx="8229600" cy="5181600"/>
          </a:xfrm>
        </p:spPr>
        <p:txBody>
          <a:bodyPr>
            <a:normAutofit fontScale="92500" lnSpcReduction="20000"/>
          </a:bodyPr>
          <a:lstStyle/>
          <a:p>
            <a:r>
              <a:rPr lang="en-US" dirty="0" smtClean="0"/>
              <a:t>From Equal Rights to Women’s Suffrage</a:t>
            </a:r>
          </a:p>
          <a:p>
            <a:r>
              <a:rPr lang="en-US" dirty="0" smtClean="0"/>
              <a:t>Debates over the 14</a:t>
            </a:r>
            <a:r>
              <a:rPr lang="en-US" baseline="30000" dirty="0" smtClean="0"/>
              <a:t>th</a:t>
            </a:r>
            <a:r>
              <a:rPr lang="en-US" dirty="0" smtClean="0"/>
              <a:t> and 15</a:t>
            </a:r>
            <a:r>
              <a:rPr lang="en-US" baseline="30000" dirty="0" smtClean="0"/>
              <a:t>th</a:t>
            </a:r>
            <a:r>
              <a:rPr lang="en-US" dirty="0" smtClean="0"/>
              <a:t> Amendments divide the movement for women’s right to vote.</a:t>
            </a:r>
          </a:p>
          <a:p>
            <a:pPr lvl="1"/>
            <a:r>
              <a:rPr lang="en-US" dirty="0" smtClean="0"/>
              <a:t>Stanton and Anthony head the </a:t>
            </a:r>
            <a:r>
              <a:rPr lang="en-US" b="1" dirty="0" smtClean="0"/>
              <a:t>National</a:t>
            </a:r>
            <a:r>
              <a:rPr lang="en-US" dirty="0" smtClean="0"/>
              <a:t> Woman Suffrage Association but there’s a rival </a:t>
            </a:r>
            <a:r>
              <a:rPr lang="en-US" b="1" dirty="0" smtClean="0"/>
              <a:t>American</a:t>
            </a:r>
            <a:r>
              <a:rPr lang="en-US" dirty="0" smtClean="0"/>
              <a:t> Woman Suffrage Association until they finally merge into the National American Woman Suffrage Movement (NAWSA) in 1890</a:t>
            </a:r>
          </a:p>
          <a:p>
            <a:r>
              <a:rPr lang="en-US" dirty="0" smtClean="0"/>
              <a:t>Campaign for a national Constitutional amendment or emphasize state-by-state efforts?</a:t>
            </a:r>
          </a:p>
          <a:p>
            <a:r>
              <a:rPr lang="en-US" dirty="0" smtClean="0"/>
              <a:t>Women win right to vote in Wyoming territory, 1869 and in Colorado, Utah and Idaho in the 1890s.</a:t>
            </a:r>
            <a:endParaRPr lang="en-US" dirty="0"/>
          </a:p>
        </p:txBody>
      </p:sp>
    </p:spTree>
    <p:extLst>
      <p:ext uri="{BB962C8B-B14F-4D97-AF65-F5344CB8AC3E}">
        <p14:creationId xmlns:p14="http://schemas.microsoft.com/office/powerpoint/2010/main" val="16913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Justifications for Women’s Suffrage</a:t>
            </a:r>
            <a:endParaRPr lang="en-US" dirty="0"/>
          </a:p>
        </p:txBody>
      </p:sp>
      <p:sp>
        <p:nvSpPr>
          <p:cNvPr id="3" name="Content Placeholder 2"/>
          <p:cNvSpPr>
            <a:spLocks noGrp="1"/>
          </p:cNvSpPr>
          <p:nvPr>
            <p:ph idx="1"/>
          </p:nvPr>
        </p:nvSpPr>
        <p:spPr/>
        <p:txBody>
          <a:bodyPr/>
          <a:lstStyle/>
          <a:p>
            <a:r>
              <a:rPr lang="en-US" dirty="0" smtClean="0"/>
              <a:t>The argument based on rights:</a:t>
            </a:r>
          </a:p>
          <a:p>
            <a:pPr lvl="1"/>
            <a:r>
              <a:rPr lang="en-US" dirty="0"/>
              <a:t>Cady Stanton pamphlet, “Suffrage a Natural Right</a:t>
            </a:r>
            <a:r>
              <a:rPr lang="en-US" dirty="0" smtClean="0"/>
              <a:t>”</a:t>
            </a:r>
          </a:p>
          <a:p>
            <a:pPr lvl="1"/>
            <a:r>
              <a:rPr lang="en-US" dirty="0" smtClean="0"/>
              <a:t>Appeal to the Revolutionary era: Stanton wants votes “for the daughters of the revolutionary heroes of 1776”</a:t>
            </a:r>
          </a:p>
          <a:p>
            <a:pPr lvl="1"/>
            <a:r>
              <a:rPr lang="en-US" dirty="0"/>
              <a:t>“In demanding the political rights of women, we simply assert the fundamental principle of democracy--that taxation and representation should go together.”</a:t>
            </a:r>
            <a:endParaRPr lang="en-US" dirty="0" smtClean="0"/>
          </a:p>
          <a:p>
            <a:endParaRPr lang="en-US" dirty="0"/>
          </a:p>
        </p:txBody>
      </p:sp>
    </p:spTree>
    <p:extLst>
      <p:ext uri="{BB962C8B-B14F-4D97-AF65-F5344CB8AC3E}">
        <p14:creationId xmlns:p14="http://schemas.microsoft.com/office/powerpoint/2010/main" val="1263255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Stanton, Anthony and their other </a:t>
            </a:r>
            <a:r>
              <a:rPr lang="en-US" dirty="0" err="1" smtClean="0"/>
              <a:t>bff</a:t>
            </a:r>
            <a:r>
              <a:rPr lang="en-US" dirty="0" smtClean="0"/>
              <a:t>, George</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667296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795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Argument based on Expediency</a:t>
            </a:r>
            <a:endParaRPr lang="en-US" dirty="0"/>
          </a:p>
        </p:txBody>
      </p:sp>
      <p:sp>
        <p:nvSpPr>
          <p:cNvPr id="3" name="Content Placeholder 2"/>
          <p:cNvSpPr>
            <a:spLocks noGrp="1"/>
          </p:cNvSpPr>
          <p:nvPr>
            <p:ph idx="1"/>
          </p:nvPr>
        </p:nvSpPr>
        <p:spPr>
          <a:xfrm>
            <a:off x="76200" y="1600200"/>
            <a:ext cx="9067800" cy="4953000"/>
          </a:xfrm>
        </p:spPr>
        <p:txBody>
          <a:bodyPr>
            <a:normAutofit fontScale="85000" lnSpcReduction="10000"/>
          </a:bodyPr>
          <a:lstStyle/>
          <a:p>
            <a:r>
              <a:rPr lang="en-US" dirty="0" smtClean="0"/>
              <a:t>The activists who came into the women’s movement in the late 1800s and early 1900s paid less attention to “natural rights” claims for women’s voting. They based their case on the </a:t>
            </a:r>
            <a:r>
              <a:rPr lang="en-US" i="1" dirty="0" smtClean="0"/>
              <a:t>results</a:t>
            </a:r>
            <a:r>
              <a:rPr lang="en-US" dirty="0" smtClean="0"/>
              <a:t> of women’s suffrage.</a:t>
            </a:r>
            <a:endParaRPr lang="en-US" i="1" dirty="0" smtClean="0"/>
          </a:p>
          <a:p>
            <a:pPr lvl="1"/>
            <a:r>
              <a:rPr lang="en-US" dirty="0" smtClean="0"/>
              <a:t>Carrie Chapman Catt says she doesn’t know if voting is a right, a duty or a privilege, but “whatever it is, women want it.”</a:t>
            </a:r>
          </a:p>
          <a:p>
            <a:pPr lvl="1"/>
            <a:r>
              <a:rPr lang="en-US" dirty="0" smtClean="0"/>
              <a:t>Alice Stone Blackwell: “There </a:t>
            </a:r>
            <a:r>
              <a:rPr lang="en-US" dirty="0"/>
              <a:t>are two reasons why clergymen should support the woman’s suffrage movement. First, because it is just and right and in accordance with the Golden rule, and second, because it would augment the power of the churches...against the liquor traffic, the white slave traffic, child labor, impure food, and many other existing evils.” </a:t>
            </a:r>
            <a:endParaRPr lang="en-US" dirty="0" smtClean="0"/>
          </a:p>
          <a:p>
            <a:r>
              <a:rPr lang="en-US" dirty="0" smtClean="0"/>
              <a:t>Why was there this shift from rights to results?</a:t>
            </a:r>
            <a:endParaRPr lang="en-US" dirty="0"/>
          </a:p>
        </p:txBody>
      </p:sp>
    </p:spTree>
    <p:extLst>
      <p:ext uri="{BB962C8B-B14F-4D97-AF65-F5344CB8AC3E}">
        <p14:creationId xmlns:p14="http://schemas.microsoft.com/office/powerpoint/2010/main" val="986635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600" dirty="0" smtClean="0"/>
              <a:t>Women’s Suffrage, Class, Ethnicity and Race</a:t>
            </a:r>
            <a:endParaRPr lang="en-US" sz="3600" dirty="0"/>
          </a:p>
        </p:txBody>
      </p:sp>
      <p:sp>
        <p:nvSpPr>
          <p:cNvPr id="3" name="Content Placeholder 2"/>
          <p:cNvSpPr>
            <a:spLocks noGrp="1"/>
          </p:cNvSpPr>
          <p:nvPr>
            <p:ph idx="1"/>
          </p:nvPr>
        </p:nvSpPr>
        <p:spPr>
          <a:xfrm>
            <a:off x="0" y="1143000"/>
            <a:ext cx="9144000" cy="4983163"/>
          </a:xfrm>
        </p:spPr>
        <p:txBody>
          <a:bodyPr>
            <a:noAutofit/>
          </a:bodyPr>
          <a:lstStyle/>
          <a:p>
            <a:r>
              <a:rPr lang="en-US" sz="2400" dirty="0" smtClean="0"/>
              <a:t>The move for “educated suffrage”</a:t>
            </a:r>
          </a:p>
          <a:p>
            <a:r>
              <a:rPr lang="en-US" sz="2400" dirty="0" smtClean="0"/>
              <a:t>Stanton, 1869 </a:t>
            </a:r>
            <a:r>
              <a:rPr lang="en-US" sz="2400" dirty="0"/>
              <a:t>speech: </a:t>
            </a:r>
            <a:r>
              <a:rPr lang="en-US" sz="2400" dirty="0" smtClean="0"/>
              <a:t>“If </a:t>
            </a:r>
            <a:r>
              <a:rPr lang="en-US" sz="2400" dirty="0"/>
              <a:t>American women find it hard to bear the oppressions of their own Saxon fathers, the best orders of manhood, what may they not be called to endure when all the lower orders of foreigners now crowding our shores legislate for them and their daughters. Think of Patrick and </a:t>
            </a:r>
            <a:r>
              <a:rPr lang="en-US" sz="2400" dirty="0" err="1"/>
              <a:t>Sambo</a:t>
            </a:r>
            <a:r>
              <a:rPr lang="en-US" sz="2400" dirty="0"/>
              <a:t> and Hans and Yung </a:t>
            </a:r>
            <a:r>
              <a:rPr lang="en-US" sz="2400" dirty="0" smtClean="0"/>
              <a:t>Tung. . ., </a:t>
            </a:r>
            <a:r>
              <a:rPr lang="en-US" sz="2400" dirty="0"/>
              <a:t>who can not read the Declaration of Independence or Webster's spelling-book, making laws for </a:t>
            </a:r>
            <a:r>
              <a:rPr lang="en-US" sz="2400" dirty="0" err="1"/>
              <a:t>Lucretia</a:t>
            </a:r>
            <a:r>
              <a:rPr lang="en-US" sz="2400" dirty="0"/>
              <a:t> </a:t>
            </a:r>
            <a:r>
              <a:rPr lang="en-US" sz="2400" dirty="0" smtClean="0"/>
              <a:t>Mott [and other leading women’s rights advocates].”</a:t>
            </a:r>
          </a:p>
          <a:p>
            <a:r>
              <a:rPr lang="en-US" sz="2400" dirty="0" smtClean="0"/>
              <a:t>The South and Suffrage:</a:t>
            </a:r>
          </a:p>
          <a:p>
            <a:pPr lvl="1"/>
            <a:r>
              <a:rPr lang="en-US" sz="2400" dirty="0" smtClean="0"/>
              <a:t>Accepting African American disenfranchisement</a:t>
            </a:r>
          </a:p>
          <a:p>
            <a:pPr lvl="1"/>
            <a:r>
              <a:rPr lang="en-US" sz="2400" dirty="0" smtClean="0"/>
              <a:t>Mississippi women’s suffrage leader: “The South will look to its Anglo-Saxon women as the medium through which to retain the supremacy of the white race over the African. . . .”</a:t>
            </a:r>
          </a:p>
        </p:txBody>
      </p:sp>
    </p:spTree>
    <p:extLst>
      <p:ext uri="{BB962C8B-B14F-4D97-AF65-F5344CB8AC3E}">
        <p14:creationId xmlns:p14="http://schemas.microsoft.com/office/powerpoint/2010/main" val="4290449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Expediency and Success</a:t>
            </a:r>
            <a:endParaRPr lang="en-US" dirty="0"/>
          </a:p>
        </p:txBody>
      </p:sp>
      <p:sp>
        <p:nvSpPr>
          <p:cNvPr id="3" name="Content Placeholder 2"/>
          <p:cNvSpPr>
            <a:spLocks noGrp="1"/>
          </p:cNvSpPr>
          <p:nvPr>
            <p:ph idx="1"/>
          </p:nvPr>
        </p:nvSpPr>
        <p:spPr/>
        <p:txBody>
          <a:bodyPr/>
          <a:lstStyle/>
          <a:p>
            <a:r>
              <a:rPr lang="en-US" dirty="0" smtClean="0"/>
              <a:t>From a women’s rights movement to a women’s movement?</a:t>
            </a:r>
          </a:p>
          <a:p>
            <a:r>
              <a:rPr lang="en-US" dirty="0" smtClean="0"/>
              <a:t>A new generation of women’s suffrage advocates and new styles of organizing</a:t>
            </a:r>
          </a:p>
          <a:p>
            <a:r>
              <a:rPr lang="en-US" dirty="0" smtClean="0"/>
              <a:t>Women’s suffrage and Progressive Era (early 20</a:t>
            </a:r>
            <a:r>
              <a:rPr lang="en-US" baseline="30000" dirty="0" smtClean="0"/>
              <a:t>th</a:t>
            </a:r>
            <a:r>
              <a:rPr lang="en-US" dirty="0" smtClean="0"/>
              <a:t> century) reform</a:t>
            </a:r>
          </a:p>
          <a:p>
            <a:r>
              <a:rPr lang="en-US" dirty="0" smtClean="0"/>
              <a:t>World War I and postwar victory</a:t>
            </a:r>
          </a:p>
          <a:p>
            <a:r>
              <a:rPr lang="en-US" dirty="0" smtClean="0"/>
              <a:t>19</a:t>
            </a:r>
            <a:r>
              <a:rPr lang="en-US" baseline="30000" dirty="0" smtClean="0"/>
              <a:t>th</a:t>
            </a:r>
            <a:r>
              <a:rPr lang="en-US" dirty="0" smtClean="0"/>
              <a:t> Amendment Ratified August 26, 1920</a:t>
            </a:r>
          </a:p>
          <a:p>
            <a:endParaRPr lang="en-US" dirty="0"/>
          </a:p>
        </p:txBody>
      </p:sp>
    </p:spTree>
    <p:extLst>
      <p:ext uri="{BB962C8B-B14F-4D97-AF65-F5344CB8AC3E}">
        <p14:creationId xmlns:p14="http://schemas.microsoft.com/office/powerpoint/2010/main" val="828405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Persuasion to Pressure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5804"/>
            <a:ext cx="7132320" cy="528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369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Anti-suffrage Cartoon</a:t>
            </a:r>
            <a:endParaRPr lang="en-US" dirty="0"/>
          </a:p>
        </p:txBody>
      </p:sp>
      <p:pic>
        <p:nvPicPr>
          <p:cNvPr id="1026"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209800" y="1143000"/>
            <a:ext cx="4618168" cy="576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166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228600" y="1295400"/>
            <a:ext cx="8763000" cy="5257800"/>
          </a:xfrm>
        </p:spPr>
        <p:txBody>
          <a:bodyPr>
            <a:noAutofit/>
          </a:bodyPr>
          <a:lstStyle/>
          <a:p>
            <a:r>
              <a:rPr lang="en-US" sz="2600" dirty="0" smtClean="0"/>
              <a:t>The third discussion forum question (on Cady Stanton and the women’s rights movement) is now available on Blackboard. The deadline for posts is 11:59 p.m. May 28. We plan to have forum #2 graded by the end of this week and will notify those with a “high pass” or a “no pass.”</a:t>
            </a:r>
          </a:p>
          <a:p>
            <a:r>
              <a:rPr lang="en-US" sz="2600" dirty="0" smtClean="0"/>
              <a:t>Study questions on Vivian </a:t>
            </a:r>
            <a:r>
              <a:rPr lang="en-US" sz="2600" dirty="0" err="1" smtClean="0"/>
              <a:t>Gornick</a:t>
            </a:r>
            <a:r>
              <a:rPr lang="en-US" sz="2600" dirty="0" smtClean="0"/>
              <a:t>, </a:t>
            </a:r>
            <a:r>
              <a:rPr lang="en-US" sz="2600" i="1" dirty="0" smtClean="0"/>
              <a:t>The Solitude of Self</a:t>
            </a:r>
            <a:r>
              <a:rPr lang="en-US" sz="2600" dirty="0" smtClean="0"/>
              <a:t>, are now online </a:t>
            </a:r>
            <a:r>
              <a:rPr lang="en-US" sz="2600" dirty="0" smtClean="0">
                <a:hlinkClick r:id="rId3"/>
              </a:rPr>
              <a:t>here.</a:t>
            </a:r>
            <a:endParaRPr lang="en-US" sz="2600" dirty="0" smtClean="0"/>
          </a:p>
          <a:p>
            <a:r>
              <a:rPr lang="en-US" sz="2600" dirty="0" smtClean="0"/>
              <a:t>The paper is due by class time on </a:t>
            </a:r>
            <a:r>
              <a:rPr lang="en-US" sz="2600" strike="sngStrike" dirty="0" smtClean="0"/>
              <a:t>May 26 </a:t>
            </a:r>
            <a:r>
              <a:rPr lang="en-US" sz="2600" dirty="0" smtClean="0"/>
              <a:t> </a:t>
            </a:r>
            <a:r>
              <a:rPr lang="en-US" sz="2600" dirty="0" smtClean="0">
                <a:effectLst>
                  <a:glow rad="101600">
                    <a:srgbClr val="FFFF00">
                      <a:alpha val="60000"/>
                    </a:srgbClr>
                  </a:glow>
                </a:effectLst>
              </a:rPr>
              <a:t>NEW! </a:t>
            </a:r>
            <a:r>
              <a:rPr lang="en-US" sz="2600" b="1" dirty="0" smtClean="0"/>
              <a:t>May 28</a:t>
            </a:r>
            <a:r>
              <a:rPr lang="en-US" sz="2600" dirty="0" smtClean="0"/>
              <a:t>. The topic options and instructions are available on Blackboard. As mentioned in class last Thursday, Feather and I are available to discuss your ideas for the paper and/or .look at drafts and partially-completed papers.</a:t>
            </a:r>
          </a:p>
        </p:txBody>
      </p:sp>
    </p:spTree>
    <p:extLst>
      <p:ext uri="{BB962C8B-B14F-4D97-AF65-F5344CB8AC3E}">
        <p14:creationId xmlns:p14="http://schemas.microsoft.com/office/powerpoint/2010/main" val="402338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Success…and Failure?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After Women’s Suffrage, What Next?</a:t>
            </a:r>
          </a:p>
          <a:p>
            <a:r>
              <a:rPr lang="en-US" dirty="0" smtClean="0"/>
              <a:t>A short history of the Equal Rights Amendment</a:t>
            </a:r>
          </a:p>
          <a:p>
            <a:pPr lvl="1"/>
            <a:r>
              <a:rPr lang="en-US" i="1" dirty="0"/>
              <a:t>Equality of rights under the law shall not be denied or abridged by the United States or by any State on account of sex</a:t>
            </a:r>
            <a:r>
              <a:rPr lang="en-US" i="1" dirty="0" smtClean="0"/>
              <a:t>.</a:t>
            </a:r>
          </a:p>
          <a:p>
            <a:pPr lvl="1"/>
            <a:r>
              <a:rPr lang="en-US" dirty="0" smtClean="0"/>
              <a:t>Proposed 1923, passed by Congress in 1972, fails ratification (of 38 state legislatures needed to ratify, 35 had approved) in 1982</a:t>
            </a:r>
          </a:p>
          <a:p>
            <a:r>
              <a:rPr lang="en-US" dirty="0" smtClean="0"/>
              <a:t>From Women’s Rights to Feminism</a:t>
            </a:r>
          </a:p>
          <a:p>
            <a:r>
              <a:rPr lang="en-US" dirty="0" smtClean="0"/>
              <a:t>A Second Wave and a Third Wave…</a:t>
            </a:r>
            <a:endParaRPr lang="en-US" dirty="0"/>
          </a:p>
        </p:txBody>
      </p:sp>
    </p:spTree>
    <p:extLst>
      <p:ext uri="{BB962C8B-B14F-4D97-AF65-F5344CB8AC3E}">
        <p14:creationId xmlns:p14="http://schemas.microsoft.com/office/powerpoint/2010/main" val="1187040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Women’s Suffrage and Consumerism</a:t>
            </a:r>
            <a:endParaRPr lang="en-US" dirty="0"/>
          </a:p>
        </p:txBody>
      </p:sp>
      <p:pic>
        <p:nvPicPr>
          <p:cNvPr id="2050"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67000" y="1097280"/>
            <a:ext cx="3888041" cy="576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878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leader of thought rather than of numbers”</a:t>
            </a:r>
            <a:endParaRPr lang="en-US" dirty="0"/>
          </a:p>
        </p:txBody>
      </p:sp>
      <p:sp>
        <p:nvSpPr>
          <p:cNvPr id="3" name="Content Placeholder 2"/>
          <p:cNvSpPr>
            <a:spLocks noGrp="1"/>
          </p:cNvSpPr>
          <p:nvPr>
            <p:ph idx="1"/>
          </p:nvPr>
        </p:nvSpPr>
        <p:spPr/>
        <p:txBody>
          <a:bodyPr/>
          <a:lstStyle/>
          <a:p>
            <a:r>
              <a:rPr lang="en-US" dirty="0" smtClean="0"/>
              <a:t>The radicalism of Cady Stanton</a:t>
            </a:r>
          </a:p>
          <a:p>
            <a:r>
              <a:rPr lang="en-US" dirty="0" smtClean="0"/>
              <a:t>Cady Stanton seeks to end the “fourfold bondage of church, state, capital and society.”</a:t>
            </a:r>
          </a:p>
          <a:p>
            <a:endParaRPr lang="en-US" dirty="0"/>
          </a:p>
        </p:txBody>
      </p:sp>
    </p:spTree>
    <p:extLst>
      <p:ext uri="{BB962C8B-B14F-4D97-AF65-F5344CB8AC3E}">
        <p14:creationId xmlns:p14="http://schemas.microsoft.com/office/powerpoint/2010/main" val="636840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radical reform must start in our homes, in our nurseries, in ourselves.”</a:t>
            </a:r>
            <a:endParaRPr lang="en-US" dirty="0"/>
          </a:p>
        </p:txBody>
      </p:sp>
      <p:sp>
        <p:nvSpPr>
          <p:cNvPr id="3" name="Content Placeholder 2"/>
          <p:cNvSpPr>
            <a:spLocks noGrp="1"/>
          </p:cNvSpPr>
          <p:nvPr>
            <p:ph idx="1"/>
          </p:nvPr>
        </p:nvSpPr>
        <p:spPr/>
        <p:txBody>
          <a:bodyPr/>
          <a:lstStyle/>
          <a:p>
            <a:r>
              <a:rPr lang="en-US" dirty="0" smtClean="0"/>
              <a:t>Divorce reform</a:t>
            </a:r>
          </a:p>
          <a:p>
            <a:r>
              <a:rPr lang="en-US" dirty="0" smtClean="0"/>
              <a:t>Violence against women</a:t>
            </a:r>
          </a:p>
          <a:p>
            <a:r>
              <a:rPr lang="en-US" dirty="0" smtClean="0"/>
              <a:t>Attacking the sexual “double standard”</a:t>
            </a:r>
            <a:endParaRPr lang="en-US" dirty="0"/>
          </a:p>
        </p:txBody>
      </p:sp>
    </p:spTree>
    <p:extLst>
      <p:ext uri="{BB962C8B-B14F-4D97-AF65-F5344CB8AC3E}">
        <p14:creationId xmlns:p14="http://schemas.microsoft.com/office/powerpoint/2010/main" val="3097103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and Difference</a:t>
            </a:r>
            <a:endParaRPr lang="en-US" dirty="0"/>
          </a:p>
        </p:txBody>
      </p:sp>
      <p:sp>
        <p:nvSpPr>
          <p:cNvPr id="3" name="Content Placeholder 2"/>
          <p:cNvSpPr>
            <a:spLocks noGrp="1"/>
          </p:cNvSpPr>
          <p:nvPr>
            <p:ph idx="1"/>
          </p:nvPr>
        </p:nvSpPr>
        <p:spPr/>
        <p:txBody>
          <a:bodyPr>
            <a:normAutofit fontScale="92500"/>
          </a:bodyPr>
          <a:lstStyle/>
          <a:p>
            <a:r>
              <a:rPr lang="en-US" dirty="0" smtClean="0"/>
              <a:t>Cady Stanton calls the idea of fundamental differences between men and women a “delusion”.</a:t>
            </a:r>
          </a:p>
          <a:p>
            <a:pPr lvl="1"/>
            <a:r>
              <a:rPr lang="en-US" dirty="0" smtClean="0"/>
              <a:t>“There is no such thing as a sphere for sex.”</a:t>
            </a:r>
          </a:p>
          <a:p>
            <a:pPr lvl="1"/>
            <a:r>
              <a:rPr lang="en-US" dirty="0" smtClean="0"/>
              <a:t>An “</a:t>
            </a:r>
            <a:r>
              <a:rPr lang="en-US" dirty="0" err="1" smtClean="0"/>
              <a:t>Amphiarchate</a:t>
            </a:r>
            <a:r>
              <a:rPr lang="en-US" dirty="0" smtClean="0"/>
              <a:t>” rather than an “aristocracy of sex”</a:t>
            </a:r>
          </a:p>
          <a:p>
            <a:r>
              <a:rPr lang="en-US" dirty="0" smtClean="0"/>
              <a:t>But she also says, “As </a:t>
            </a:r>
            <a:r>
              <a:rPr lang="en-US" dirty="0"/>
              <a:t>mothers of the race, there is a spiritual insight, a divine creative power that belongs to woman.”</a:t>
            </a:r>
            <a:r>
              <a:rPr lang="en-US" b="1" dirty="0"/>
              <a:t/>
            </a:r>
            <a:br>
              <a:rPr lang="en-US" b="1" dirty="0"/>
            </a:br>
            <a:endParaRPr lang="en-US" dirty="0"/>
          </a:p>
        </p:txBody>
      </p:sp>
    </p:spTree>
    <p:extLst>
      <p:ext uri="{BB962C8B-B14F-4D97-AF65-F5344CB8AC3E}">
        <p14:creationId xmlns:p14="http://schemas.microsoft.com/office/powerpoint/2010/main" val="2051457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Cady Stanton and the Solitude of Self</a:t>
            </a:r>
            <a:endParaRPr lang="en-US" dirty="0"/>
          </a:p>
        </p:txBody>
      </p:sp>
      <p:sp>
        <p:nvSpPr>
          <p:cNvPr id="3" name="Content Placeholder 2"/>
          <p:cNvSpPr>
            <a:spLocks noGrp="1"/>
          </p:cNvSpPr>
          <p:nvPr>
            <p:ph idx="1"/>
          </p:nvPr>
        </p:nvSpPr>
        <p:spPr/>
        <p:txBody>
          <a:bodyPr>
            <a:normAutofit lnSpcReduction="10000"/>
          </a:bodyPr>
          <a:lstStyle/>
          <a:p>
            <a:r>
              <a:rPr lang="en-US" dirty="0"/>
              <a:t>“Nothing adds such dignity to character as the recognition of one’s self-sovereignty</a:t>
            </a:r>
            <a:r>
              <a:rPr lang="en-US" dirty="0" smtClean="0"/>
              <a:t>.”</a:t>
            </a:r>
          </a:p>
          <a:p>
            <a:r>
              <a:rPr lang="en-US" dirty="0" smtClean="0"/>
              <a:t>“The point I wish plainly to bring before you on this occasion is the individuality of each human soul--our Protestant idea, the right of individual conscience and judgment--our republican idea, individual citizenship.”</a:t>
            </a:r>
          </a:p>
          <a:p>
            <a:r>
              <a:rPr lang="en-US" dirty="0" smtClean="0"/>
              <a:t>Feminist community and </a:t>
            </a:r>
            <a:r>
              <a:rPr lang="en-US" smtClean="0"/>
              <a:t>feminist individualism</a:t>
            </a:r>
            <a:endParaRPr lang="en-US" dirty="0"/>
          </a:p>
        </p:txBody>
      </p:sp>
    </p:spTree>
    <p:extLst>
      <p:ext uri="{BB962C8B-B14F-4D97-AF65-F5344CB8AC3E}">
        <p14:creationId xmlns:p14="http://schemas.microsoft.com/office/powerpoint/2010/main" val="868068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and the </a:t>
            </a:r>
            <a:r>
              <a:rPr lang="en-US" i="1" dirty="0" smtClean="0"/>
              <a:t>Woman’s Bible</a:t>
            </a:r>
            <a:endParaRPr lang="en-US" i="1" dirty="0"/>
          </a:p>
        </p:txBody>
      </p:sp>
      <p:sp>
        <p:nvSpPr>
          <p:cNvPr id="3" name="Content Placeholder 2"/>
          <p:cNvSpPr>
            <a:spLocks noGrp="1"/>
          </p:cNvSpPr>
          <p:nvPr>
            <p:ph sz="half" idx="1"/>
          </p:nvPr>
        </p:nvSpPr>
        <p:spPr>
          <a:xfrm>
            <a:off x="0" y="1295400"/>
            <a:ext cx="6019800" cy="5562600"/>
          </a:xfrm>
        </p:spPr>
        <p:txBody>
          <a:bodyPr>
            <a:normAutofit fontScale="77500" lnSpcReduction="20000"/>
          </a:bodyPr>
          <a:lstStyle/>
          <a:p>
            <a:r>
              <a:rPr lang="en-US" sz="3100" dirty="0" smtClean="0"/>
              <a:t>Cady Stanton as agnostic</a:t>
            </a:r>
          </a:p>
          <a:p>
            <a:r>
              <a:rPr lang="en-US" sz="3100" dirty="0" smtClean="0"/>
              <a:t>“Bible </a:t>
            </a:r>
            <a:r>
              <a:rPr lang="en-US" sz="3100" dirty="0"/>
              <a:t>historians claim special inspiration for the Old and New Testaments containing most contradictory records of the same events, of miracles opposed to all known laws, of customs that degrade the female sex of all human and animal </a:t>
            </a:r>
            <a:r>
              <a:rPr lang="en-US" sz="3100" dirty="0" smtClean="0"/>
              <a:t>life…and </a:t>
            </a:r>
            <a:r>
              <a:rPr lang="en-US" sz="3100" dirty="0"/>
              <a:t>call all this </a:t>
            </a:r>
            <a:r>
              <a:rPr lang="en-US" sz="3100" dirty="0" smtClean="0"/>
              <a:t>‘The </a:t>
            </a:r>
            <a:r>
              <a:rPr lang="en-US" sz="3100" dirty="0"/>
              <a:t>Word of God</a:t>
            </a:r>
            <a:r>
              <a:rPr lang="en-US" sz="3100" dirty="0" smtClean="0"/>
              <a:t>.’”</a:t>
            </a:r>
          </a:p>
          <a:p>
            <a:r>
              <a:rPr lang="en-US" sz="3100" dirty="0" smtClean="0"/>
              <a:t>Prays to “Mother and Father God”</a:t>
            </a:r>
          </a:p>
          <a:p>
            <a:r>
              <a:rPr lang="en-US" sz="3100" dirty="0" smtClean="0"/>
              <a:t>“So </a:t>
            </a:r>
            <a:r>
              <a:rPr lang="en-US" sz="3100" dirty="0"/>
              <a:t>perverted is the religious element in [woman's] nature, that with faith and works she is the chief support of the church and clergy; the very powers that make her emancipation impossible</a:t>
            </a:r>
            <a:r>
              <a:rPr lang="en-US" sz="3100" dirty="0" smtClean="0"/>
              <a:t>.”</a:t>
            </a:r>
          </a:p>
          <a:p>
            <a:r>
              <a:rPr lang="en-US" sz="3100" dirty="0" smtClean="0"/>
              <a:t>“</a:t>
            </a:r>
            <a:r>
              <a:rPr lang="en-US" sz="3100" dirty="0"/>
              <a:t>I know of no other books that so fully teach the subjection and degradation of woman.”</a:t>
            </a:r>
            <a:r>
              <a:rPr lang="en-US" b="1" dirty="0"/>
              <a:t/>
            </a:r>
            <a:br>
              <a:rPr lang="en-US" b="1" dirty="0"/>
            </a:br>
            <a:endParaRPr lang="en-US" dirty="0"/>
          </a:p>
        </p:txBody>
      </p:sp>
      <p:sp>
        <p:nvSpPr>
          <p:cNvPr id="4" name="Content Placeholder 3"/>
          <p:cNvSpPr>
            <a:spLocks noGrp="1"/>
          </p:cNvSpPr>
          <p:nvPr>
            <p:ph sz="half" idx="2"/>
          </p:nvPr>
        </p:nvSpPr>
        <p:spPr>
          <a:xfrm>
            <a:off x="6019800" y="1468582"/>
            <a:ext cx="2667000" cy="4525963"/>
          </a:xfrm>
        </p:spPr>
        <p:txBody>
          <a:bodyPr>
            <a:normAutofit fontScale="77500" lnSpcReduction="20000"/>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00200"/>
            <a:ext cx="3108960" cy="404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110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i="1" dirty="0" smtClean="0"/>
              <a:t>Woman’s Bible </a:t>
            </a:r>
            <a:r>
              <a:rPr lang="en-US" dirty="0" smtClean="0"/>
              <a:t>and The Women’s Suffrage Movement</a:t>
            </a:r>
            <a:endParaRPr lang="en-US" dirty="0"/>
          </a:p>
        </p:txBody>
      </p:sp>
      <p:sp>
        <p:nvSpPr>
          <p:cNvPr id="5" name="Content Placeholder 4"/>
          <p:cNvSpPr>
            <a:spLocks noGrp="1"/>
          </p:cNvSpPr>
          <p:nvPr>
            <p:ph idx="1"/>
          </p:nvPr>
        </p:nvSpPr>
        <p:spPr>
          <a:xfrm>
            <a:off x="76200" y="1600200"/>
            <a:ext cx="8991600" cy="5181600"/>
          </a:xfrm>
        </p:spPr>
        <p:txBody>
          <a:bodyPr>
            <a:normAutofit fontScale="77500" lnSpcReduction="20000"/>
          </a:bodyPr>
          <a:lstStyle/>
          <a:p>
            <a:r>
              <a:rPr lang="en-US" dirty="0" smtClean="0"/>
              <a:t>Susan B. Anthony opposes Stanton’s </a:t>
            </a:r>
            <a:r>
              <a:rPr lang="en-US" dirty="0"/>
              <a:t>Bible project: </a:t>
            </a:r>
            <a:r>
              <a:rPr lang="en-US" dirty="0" smtClean="0"/>
              <a:t>“Of </a:t>
            </a:r>
            <a:r>
              <a:rPr lang="en-US" dirty="0"/>
              <a:t>all her great speeches, I am always proud—but of her Bible commentaries, I am not proud—either of their spirit or letter ... But I shall love and honor her to the </a:t>
            </a:r>
            <a:r>
              <a:rPr lang="en-US" dirty="0" smtClean="0"/>
              <a:t>end.”</a:t>
            </a:r>
          </a:p>
          <a:p>
            <a:r>
              <a:rPr lang="en-US" i="1" dirty="0" smtClean="0"/>
              <a:t>Woman’s Bible </a:t>
            </a:r>
            <a:r>
              <a:rPr lang="en-US" dirty="0" smtClean="0"/>
              <a:t>denounced at the 1896 National American Woman Suffrage </a:t>
            </a:r>
            <a:r>
              <a:rPr lang="en-US" dirty="0"/>
              <a:t>Association convention: </a:t>
            </a:r>
            <a:r>
              <a:rPr lang="en-US" dirty="0" smtClean="0"/>
              <a:t> “As </a:t>
            </a:r>
            <a:r>
              <a:rPr lang="en-US" dirty="0"/>
              <a:t>an organization we have been held responsible for the action of an individual ... in issuing a volume with a pretentious title, covering a jumble of comment ... without either scholarship or literary value, set forth in a spirit which is neither reverent nor inquiring</a:t>
            </a:r>
            <a:r>
              <a:rPr lang="en-US" dirty="0" smtClean="0"/>
              <a:t>.”</a:t>
            </a:r>
          </a:p>
          <a:p>
            <a:r>
              <a:rPr lang="en-US" dirty="0" smtClean="0"/>
              <a:t>Convention disassociates itself from the Woman’s Bible</a:t>
            </a:r>
          </a:p>
          <a:p>
            <a:r>
              <a:rPr lang="en-US" dirty="0" smtClean="0"/>
              <a:t>Stanton blames controversy </a:t>
            </a:r>
            <a:r>
              <a:rPr lang="en-US" dirty="0"/>
              <a:t>on clergy: "Our politicians are calm and complacent under our fire but the clergy jump round the moment you aim a pop gun at them 'like parched peas on a hot skillet'"</a:t>
            </a:r>
          </a:p>
        </p:txBody>
      </p:sp>
    </p:spTree>
    <p:extLst>
      <p:ext uri="{BB962C8B-B14F-4D97-AF65-F5344CB8AC3E}">
        <p14:creationId xmlns:p14="http://schemas.microsoft.com/office/powerpoint/2010/main" val="322184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1200" dirty="0"/>
              <a:t/>
            </a:r>
            <a:br>
              <a:rPr lang="en-US" sz="1200" dirty="0"/>
            </a:br>
            <a:r>
              <a:rPr lang="en-US" sz="1200" dirty="0"/>
              <a:t/>
            </a:r>
            <a:br>
              <a:rPr lang="en-US" sz="1200" dirty="0"/>
            </a:br>
            <a:endParaRPr lang="en-US" sz="1200" dirty="0"/>
          </a:p>
        </p:txBody>
      </p:sp>
      <p:sp>
        <p:nvSpPr>
          <p:cNvPr id="5" name="Content Placeholder 4"/>
          <p:cNvSpPr>
            <a:spLocks noGrp="1"/>
          </p:cNvSpPr>
          <p:nvPr>
            <p:ph idx="1"/>
          </p:nvPr>
        </p:nvSpPr>
        <p:spPr>
          <a:xfrm>
            <a:off x="457200" y="1600201"/>
            <a:ext cx="8229600" cy="3047999"/>
          </a:xfrm>
        </p:spPr>
        <p:txBody>
          <a:bodyPr/>
          <a:lstStyle/>
          <a:p>
            <a:endParaRPr lang="en-US" dirty="0"/>
          </a:p>
        </p:txBody>
      </p:sp>
      <p:sp>
        <p:nvSpPr>
          <p:cNvPr id="6" name="Rectangle 5"/>
          <p:cNvSpPr/>
          <p:nvPr/>
        </p:nvSpPr>
        <p:spPr>
          <a:xfrm>
            <a:off x="2285999" y="76200"/>
            <a:ext cx="6551443" cy="42672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0" y="152400"/>
            <a:ext cx="1828801" cy="6724918"/>
          </a:xfrm>
          <a:prstGeom prst="rect">
            <a:avLst/>
          </a:prstGeom>
          <a:noFill/>
        </p:spPr>
        <p:txBody>
          <a:bodyPr wrap="square" rtlCol="0">
            <a:spAutoFit/>
          </a:bodyPr>
          <a:lstStyle/>
          <a:p>
            <a:r>
              <a:rPr lang="en-US" sz="2400" b="1" dirty="0" smtClean="0"/>
              <a:t>Hist. 410</a:t>
            </a:r>
            <a:r>
              <a:rPr lang="en-US" sz="2400" dirty="0" smtClean="0"/>
              <a:t> : </a:t>
            </a:r>
            <a:r>
              <a:rPr lang="en-US" sz="2400" b="1" dirty="0" smtClean="0"/>
              <a:t>Piracy, Faith, and Seafaring in East Asia</a:t>
            </a:r>
          </a:p>
          <a:p>
            <a:r>
              <a:rPr lang="en-US" b="1" dirty="0" smtClean="0"/>
              <a:t/>
            </a:r>
            <a:br>
              <a:rPr lang="en-US" b="1" dirty="0" smtClean="0"/>
            </a:br>
            <a:r>
              <a:rPr lang="en-US" b="1" dirty="0" smtClean="0"/>
              <a:t>Instructor : Erik </a:t>
            </a:r>
            <a:r>
              <a:rPr lang="en-US" b="1" dirty="0" err="1" smtClean="0"/>
              <a:t>Glowark</a:t>
            </a:r>
            <a:r>
              <a:rPr lang="en-US" b="1" dirty="0" smtClean="0"/>
              <a:t> </a:t>
            </a:r>
            <a:r>
              <a:rPr lang="en-US" sz="1400" b="1" dirty="0" smtClean="0"/>
              <a:t>(</a:t>
            </a:r>
            <a:r>
              <a:rPr lang="en-US" sz="1400" b="1" u="sng" dirty="0" smtClean="0">
                <a:hlinkClick r:id="rId4"/>
              </a:rPr>
              <a:t>erik@uoregon.edu</a:t>
            </a:r>
            <a:r>
              <a:rPr lang="en-US" sz="1400" b="1" dirty="0" smtClean="0"/>
              <a:t>)</a:t>
            </a:r>
          </a:p>
          <a:p>
            <a:r>
              <a:rPr lang="en-US" dirty="0" smtClean="0"/>
              <a:t/>
            </a:r>
            <a:br>
              <a:rPr lang="en-US" dirty="0" smtClean="0"/>
            </a:br>
            <a:r>
              <a:rPr lang="en-US" b="1" dirty="0" smtClean="0"/>
              <a:t>Summer I (6/22-7/19)</a:t>
            </a:r>
          </a:p>
          <a:p>
            <a:r>
              <a:rPr lang="en-US" dirty="0" smtClean="0"/>
              <a:t/>
            </a:r>
            <a:br>
              <a:rPr lang="en-US" dirty="0" smtClean="0"/>
            </a:br>
            <a:r>
              <a:rPr lang="en-US" b="1" dirty="0" smtClean="0"/>
              <a:t>M-R 16:00-17:50</a:t>
            </a:r>
          </a:p>
          <a:p>
            <a:endParaRPr lang="en-US" b="1" dirty="0"/>
          </a:p>
          <a:p>
            <a:r>
              <a:rPr lang="en-US" sz="1500" b="1" dirty="0" smtClean="0"/>
              <a:t>Satisfies East Asia, Pre-1800, and World History requirements.</a:t>
            </a:r>
          </a:p>
          <a:p>
            <a:r>
              <a:rPr lang="en-US" sz="1500" b="1" dirty="0" smtClean="0"/>
              <a:t>Approved for Asian Studies. </a:t>
            </a:r>
          </a:p>
          <a:p>
            <a:r>
              <a:rPr lang="en-US" sz="1500" b="1" dirty="0" smtClean="0"/>
              <a:t>Also </a:t>
            </a:r>
            <a:r>
              <a:rPr lang="en-US" sz="1500" b="1" smtClean="0"/>
              <a:t>fulfills multicultural </a:t>
            </a:r>
            <a:r>
              <a:rPr lang="en-US" sz="1500" b="1" dirty="0" smtClean="0"/>
              <a:t>requirements.</a:t>
            </a:r>
            <a:endParaRPr lang="en-US" sz="1500" dirty="0"/>
          </a:p>
        </p:txBody>
      </p:sp>
      <p:sp>
        <p:nvSpPr>
          <p:cNvPr id="10" name="TextBox 9"/>
          <p:cNvSpPr txBox="1"/>
          <p:nvPr/>
        </p:nvSpPr>
        <p:spPr>
          <a:xfrm>
            <a:off x="1981200" y="4806798"/>
            <a:ext cx="6856243" cy="2329928"/>
          </a:xfrm>
          <a:prstGeom prst="rect">
            <a:avLst/>
          </a:prstGeom>
          <a:noFill/>
        </p:spPr>
        <p:txBody>
          <a:bodyPr wrap="square" rtlCol="0">
            <a:spAutoFit/>
          </a:bodyPr>
          <a:lstStyle/>
          <a:p>
            <a:r>
              <a:rPr lang="en-US" dirty="0" smtClean="0"/>
              <a:t>In this class we’ll explore the </a:t>
            </a:r>
            <a:r>
              <a:rPr lang="en-US" dirty="0" err="1" smtClean="0"/>
              <a:t>premodern</a:t>
            </a:r>
            <a:r>
              <a:rPr lang="en-US" dirty="0"/>
              <a:t> </a:t>
            </a:r>
            <a:r>
              <a:rPr lang="en-US" dirty="0" smtClean="0"/>
              <a:t>world of merchants, missionaries (Buddhist and Christian), and “dwarf”-pirates who roamed the East China Sea looking for wealth, souls, </a:t>
            </a:r>
            <a:r>
              <a:rPr lang="en-US" smtClean="0"/>
              <a:t>and precious booty</a:t>
            </a:r>
            <a:r>
              <a:rPr lang="en-US" dirty="0" smtClean="0"/>
              <a:t>. We’ll also examine how maritime activity in 19</a:t>
            </a:r>
            <a:r>
              <a:rPr lang="en-US" baseline="30000" dirty="0" smtClean="0"/>
              <a:t>th</a:t>
            </a:r>
            <a:r>
              <a:rPr lang="en-US" dirty="0" smtClean="0"/>
              <a:t> and 20</a:t>
            </a:r>
            <a:r>
              <a:rPr lang="en-US" baseline="30000" dirty="0" smtClean="0"/>
              <a:t>th</a:t>
            </a:r>
            <a:r>
              <a:rPr lang="en-US" dirty="0" smtClean="0"/>
              <a:t> centuries, such as massive armadas of Chinese pirates and the formidable Imperial Japanese Navy, affected the emergence of a modern East Asia. See the online syllabus for more details.</a:t>
            </a:r>
          </a:p>
          <a:p>
            <a:endParaRPr lang="en-US" dirty="0"/>
          </a:p>
        </p:txBody>
      </p:sp>
      <p:sp>
        <p:nvSpPr>
          <p:cNvPr id="11" name="TextBox 10"/>
          <p:cNvSpPr txBox="1"/>
          <p:nvPr/>
        </p:nvSpPr>
        <p:spPr>
          <a:xfrm>
            <a:off x="2962422" y="4529798"/>
            <a:ext cx="4790049" cy="276999"/>
          </a:xfrm>
          <a:prstGeom prst="rect">
            <a:avLst/>
          </a:prstGeom>
          <a:noFill/>
        </p:spPr>
        <p:txBody>
          <a:bodyPr wrap="square" rtlCol="0">
            <a:spAutoFit/>
          </a:bodyPr>
          <a:lstStyle/>
          <a:p>
            <a:r>
              <a:rPr lang="en-US" sz="1200" dirty="0" smtClean="0"/>
              <a:t>	(Naval warfare during the Mongol invasion of Japan)</a:t>
            </a:r>
            <a:endParaRPr lang="en-US" sz="1200" dirty="0"/>
          </a:p>
        </p:txBody>
      </p:sp>
    </p:spTree>
    <p:extLst>
      <p:ext uri="{BB962C8B-B14F-4D97-AF65-F5344CB8AC3E}">
        <p14:creationId xmlns:p14="http://schemas.microsoft.com/office/powerpoint/2010/main" val="3522621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Midterm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Summarizing what I said in class last Tuesday:</a:t>
            </a:r>
          </a:p>
          <a:p>
            <a:pPr lvl="1"/>
            <a:r>
              <a:rPr lang="en-US" dirty="0" smtClean="0"/>
              <a:t>Average grade on essay was about B, slightly lower on IDs.</a:t>
            </a:r>
          </a:p>
          <a:p>
            <a:pPr lvl="1"/>
            <a:r>
              <a:rPr lang="en-US" dirty="0" smtClean="0"/>
              <a:t>We recorded essay and ID grades separately. Essay is worth two-thirds of the exam. </a:t>
            </a:r>
            <a:endParaRPr lang="en-US" dirty="0"/>
          </a:p>
          <a:p>
            <a:pPr lvl="1"/>
            <a:r>
              <a:rPr lang="en-US" dirty="0" smtClean="0"/>
              <a:t>Most people chose Essay 1 (on Paine) or 2 (Turner as madman).</a:t>
            </a:r>
          </a:p>
          <a:p>
            <a:pPr lvl="1"/>
            <a:r>
              <a:rPr lang="en-US" dirty="0" smtClean="0"/>
              <a:t>IDs were worth a maximum of two points each, partial credit given. We added up your scores and translated the number to a letter grade as follows:</a:t>
            </a:r>
          </a:p>
          <a:p>
            <a:pPr marL="457200" lvl="1" indent="0">
              <a:buNone/>
            </a:pPr>
            <a:r>
              <a:rPr lang="en-US" dirty="0" smtClean="0"/>
              <a:t>8.5-10=A    6.5-8=B    4.5-6=C    2.5-4=D    0-2=F </a:t>
            </a:r>
            <a:endParaRPr lang="en-US" dirty="0"/>
          </a:p>
        </p:txBody>
      </p:sp>
    </p:spTree>
    <p:extLst>
      <p:ext uri="{BB962C8B-B14F-4D97-AF65-F5344CB8AC3E}">
        <p14:creationId xmlns:p14="http://schemas.microsoft.com/office/powerpoint/2010/main" val="232652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Websites of Interest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Seneca Falls National Historical Park </a:t>
            </a:r>
            <a:r>
              <a:rPr lang="en-US" dirty="0" smtClean="0">
                <a:hlinkClick r:id="rId3"/>
              </a:rPr>
              <a:t>site</a:t>
            </a:r>
            <a:r>
              <a:rPr lang="en-US" dirty="0" smtClean="0"/>
              <a:t> on the origins of the women’s rights movement</a:t>
            </a:r>
          </a:p>
          <a:p>
            <a:r>
              <a:rPr lang="en-US" dirty="0" smtClean="0"/>
              <a:t>Brief biographical </a:t>
            </a:r>
            <a:r>
              <a:rPr lang="en-US" dirty="0" smtClean="0">
                <a:hlinkClick r:id="rId4"/>
              </a:rPr>
              <a:t>sketch</a:t>
            </a:r>
            <a:r>
              <a:rPr lang="en-US" dirty="0" smtClean="0"/>
              <a:t> of Elizabeth Cady Stanton from National Women’s Hall of Fame</a:t>
            </a:r>
          </a:p>
          <a:p>
            <a:r>
              <a:rPr lang="en-US" i="1" dirty="0" smtClean="0">
                <a:hlinkClick r:id="rId5"/>
              </a:rPr>
              <a:t>Not for Ourselves Alone</a:t>
            </a:r>
            <a:r>
              <a:rPr lang="en-US" i="1" dirty="0" smtClean="0"/>
              <a:t>—</a:t>
            </a:r>
            <a:r>
              <a:rPr lang="en-US" dirty="0" smtClean="0"/>
              <a:t>PBS/Ken Burns documentary on Stanton and Susan B. Anthony</a:t>
            </a:r>
          </a:p>
          <a:p>
            <a:r>
              <a:rPr lang="en-US" dirty="0" smtClean="0">
                <a:hlinkClick r:id="rId6"/>
              </a:rPr>
              <a:t>Website</a:t>
            </a:r>
            <a:r>
              <a:rPr lang="en-US" dirty="0" smtClean="0"/>
              <a:t> for the edition of the Stanton-Anthony papers</a:t>
            </a:r>
          </a:p>
          <a:p>
            <a:r>
              <a:rPr lang="en-US" dirty="0" smtClean="0"/>
              <a:t>The Grimke Sisters and Theodore Dwight Weld </a:t>
            </a:r>
            <a:r>
              <a:rPr lang="en-US" dirty="0" smtClean="0">
                <a:hlinkClick r:id="rId7"/>
              </a:rPr>
              <a:t>debate women’s role </a:t>
            </a:r>
            <a:r>
              <a:rPr lang="en-US" dirty="0" smtClean="0"/>
              <a:t>in the abolition movement</a:t>
            </a:r>
            <a:endParaRPr lang="en-US" dirty="0"/>
          </a:p>
          <a:p>
            <a:r>
              <a:rPr lang="en-US" dirty="0"/>
              <a:t>Anthony got arrested for trying to vote in 1873. This </a:t>
            </a:r>
            <a:r>
              <a:rPr lang="en-US" dirty="0">
                <a:hlinkClick r:id="rId8"/>
              </a:rPr>
              <a:t>site deals with her trial</a:t>
            </a:r>
            <a:endParaRPr lang="en-US" dirty="0"/>
          </a:p>
          <a:p>
            <a:r>
              <a:rPr lang="en-US" dirty="0"/>
              <a:t>Stanton, Anthony and Matilda Joslyn Gage wrote an enormous History of Women Suffrage in 1881. Here’s their account of the </a:t>
            </a:r>
            <a:r>
              <a:rPr lang="en-US" dirty="0">
                <a:hlinkClick r:id="rId9"/>
              </a:rPr>
              <a:t>Seneca Falls </a:t>
            </a:r>
            <a:r>
              <a:rPr lang="en-US" dirty="0" smtClean="0">
                <a:hlinkClick r:id="rId9"/>
              </a:rPr>
              <a:t>conference</a:t>
            </a:r>
            <a:r>
              <a:rPr lang="en-US" dirty="0"/>
              <a:t>.</a:t>
            </a:r>
          </a:p>
        </p:txBody>
      </p:sp>
    </p:spTree>
    <p:extLst>
      <p:ext uri="{BB962C8B-B14F-4D97-AF65-F5344CB8AC3E}">
        <p14:creationId xmlns:p14="http://schemas.microsoft.com/office/powerpoint/2010/main" val="1348873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Scope </a:t>
            </a:r>
            <a:r>
              <a:rPr lang="en-US" dirty="0"/>
              <a:t>of the Nineteenth Century Women’s Movement</a:t>
            </a:r>
          </a:p>
        </p:txBody>
      </p:sp>
      <p:sp>
        <p:nvSpPr>
          <p:cNvPr id="3" name="Content Placeholder 2"/>
          <p:cNvSpPr>
            <a:spLocks noGrp="1"/>
          </p:cNvSpPr>
          <p:nvPr>
            <p:ph idx="1"/>
          </p:nvPr>
        </p:nvSpPr>
        <p:spPr>
          <a:xfrm>
            <a:off x="0" y="1371600"/>
            <a:ext cx="9144000" cy="5486400"/>
          </a:xfrm>
        </p:spPr>
        <p:txBody>
          <a:bodyPr>
            <a:noAutofit/>
          </a:bodyPr>
          <a:lstStyle/>
          <a:p>
            <a:r>
              <a:rPr lang="en-US" sz="2200" dirty="0" smtClean="0"/>
              <a:t>Seneca Falls: Beyond suffrage in the Declaration of Sentiments</a:t>
            </a:r>
          </a:p>
          <a:p>
            <a:r>
              <a:rPr lang="en-US" sz="2200" dirty="0"/>
              <a:t>Having deprived her of this first right of a citizen, the elective franchise, thereby leaving her without representation in the halls of legislation, he has oppressed her on all sides.</a:t>
            </a:r>
          </a:p>
          <a:p>
            <a:r>
              <a:rPr lang="en-US" sz="2200" dirty="0"/>
              <a:t>He has made her, if married, in the eye of the law, civilly dead</a:t>
            </a:r>
            <a:r>
              <a:rPr lang="en-US" sz="2200" dirty="0" smtClean="0"/>
              <a:t>.</a:t>
            </a:r>
            <a:endParaRPr lang="en-US" sz="2200" dirty="0"/>
          </a:p>
          <a:p>
            <a:r>
              <a:rPr lang="en-US" sz="2200" dirty="0"/>
              <a:t>He has taken from her all right in property, even to the wages she </a:t>
            </a:r>
            <a:r>
              <a:rPr lang="en-US" sz="2200" dirty="0" smtClean="0"/>
              <a:t>earns. </a:t>
            </a:r>
            <a:endParaRPr lang="en-US" sz="2200" dirty="0"/>
          </a:p>
          <a:p>
            <a:r>
              <a:rPr lang="en-US" sz="2200" dirty="0"/>
              <a:t>He has so framed the laws of divorce, as to what shall be the proper causes of divorce; in case of separation, to whom the guardianship of the children shall be given; as to be wholly regardless of the happiness of women—the law, in all cases, going upon the false supposition of the supremacy of man, and giving all power into his hands.</a:t>
            </a:r>
          </a:p>
          <a:p>
            <a:r>
              <a:rPr lang="en-US" sz="2200" dirty="0"/>
              <a:t>After depriving her of all rights as a married woman, if single and the owner of property, he has taxed her to support a government which recognizes her only when her property can be made profitable to it</a:t>
            </a:r>
            <a:r>
              <a:rPr lang="en-US" sz="2200" dirty="0" smtClean="0"/>
              <a:t>.</a:t>
            </a:r>
            <a:endParaRPr lang="en-US" sz="2200" dirty="0"/>
          </a:p>
        </p:txBody>
      </p:sp>
    </p:spTree>
    <p:extLst>
      <p:ext uri="{BB962C8B-B14F-4D97-AF65-F5344CB8AC3E}">
        <p14:creationId xmlns:p14="http://schemas.microsoft.com/office/powerpoint/2010/main" val="2722837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Seneca Falls: Other Issues (continued)</a:t>
            </a:r>
            <a:endParaRPr lang="en-US" dirty="0"/>
          </a:p>
        </p:txBody>
      </p:sp>
      <p:sp>
        <p:nvSpPr>
          <p:cNvPr id="3" name="Content Placeholder 2"/>
          <p:cNvSpPr>
            <a:spLocks noGrp="1"/>
          </p:cNvSpPr>
          <p:nvPr>
            <p:ph idx="1"/>
          </p:nvPr>
        </p:nvSpPr>
        <p:spPr>
          <a:xfrm>
            <a:off x="0" y="990600"/>
            <a:ext cx="9067800" cy="5715000"/>
          </a:xfrm>
        </p:spPr>
        <p:txBody>
          <a:bodyPr>
            <a:normAutofit fontScale="55000" lnSpcReduction="20000"/>
          </a:bodyPr>
          <a:lstStyle/>
          <a:p>
            <a:r>
              <a:rPr lang="en-US" sz="3800" dirty="0" smtClean="0"/>
              <a:t>He has monopolized nearly all the profitable employments, and from those she is permitted to follow, she receives but a scanty remuneration.</a:t>
            </a:r>
          </a:p>
          <a:p>
            <a:r>
              <a:rPr lang="en-US" sz="3800" dirty="0" smtClean="0"/>
              <a:t>He closes against her all the avenues to wealth and distinction, which he considers most honorable to himself. As a teacher of theology, medicine, or law, she is not known.</a:t>
            </a:r>
          </a:p>
          <a:p>
            <a:r>
              <a:rPr lang="en-US" sz="3800" dirty="0" smtClean="0"/>
              <a:t>He has denied her the facilities for obtaining a thorough education—all colleges being closed against her.</a:t>
            </a:r>
          </a:p>
          <a:p>
            <a:r>
              <a:rPr lang="en-US" sz="3800" dirty="0" smtClean="0"/>
              <a:t>He allows her in Church as well as State, but a subordinate position, claiming Apostolic authority for her exclusion from the ministry, and, with some exceptions, from any public participation in the affairs of the Church.</a:t>
            </a:r>
          </a:p>
          <a:p>
            <a:r>
              <a:rPr lang="en-US" sz="3800" dirty="0" smtClean="0"/>
              <a:t>He has created a false public sentiment, by giving to the world a different code of morals for men and women, by which moral delinquencies which exclude women from society, are not only tolerated but deemed of little account in man.</a:t>
            </a:r>
          </a:p>
          <a:p>
            <a:r>
              <a:rPr lang="en-US" sz="3800" dirty="0" smtClean="0"/>
              <a:t>He has usurped the prerogative of Jehovah himself, claiming it as his right to assign for her a sphere of action, when that belongs to her conscience and her God.</a:t>
            </a:r>
          </a:p>
          <a:p>
            <a:r>
              <a:rPr lang="en-US" sz="3800" dirty="0" smtClean="0"/>
              <a:t>He has endeavored, in every way that he could to destroy her confidence in her own powers, to lessen her self-respect, and to make her willing to lead a dependent and abject life.</a:t>
            </a:r>
          </a:p>
          <a:p>
            <a:endParaRPr lang="en-US" dirty="0"/>
          </a:p>
        </p:txBody>
      </p:sp>
    </p:spTree>
    <p:extLst>
      <p:ext uri="{BB962C8B-B14F-4D97-AF65-F5344CB8AC3E}">
        <p14:creationId xmlns:p14="http://schemas.microsoft.com/office/powerpoint/2010/main" val="1014325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Civil War and Emancipation</a:t>
            </a:r>
            <a:endParaRPr lang="en-US" dirty="0"/>
          </a:p>
        </p:txBody>
      </p:sp>
      <p:sp>
        <p:nvSpPr>
          <p:cNvPr id="3" name="Content Placeholder 2"/>
          <p:cNvSpPr>
            <a:spLocks noGrp="1"/>
          </p:cNvSpPr>
          <p:nvPr>
            <p:ph sz="half" idx="1"/>
          </p:nvPr>
        </p:nvSpPr>
        <p:spPr>
          <a:xfrm>
            <a:off x="0" y="1600200"/>
            <a:ext cx="4495800" cy="5250873"/>
          </a:xfrm>
        </p:spPr>
        <p:txBody>
          <a:bodyPr>
            <a:normAutofit fontScale="85000" lnSpcReduction="10000"/>
          </a:bodyPr>
          <a:lstStyle/>
          <a:p>
            <a:r>
              <a:rPr lang="en-US" dirty="0" smtClean="0"/>
              <a:t>“Moral suasion”,  political power and violence</a:t>
            </a:r>
          </a:p>
          <a:p>
            <a:r>
              <a:rPr lang="en-US" dirty="0" smtClean="0"/>
              <a:t>Women’s Loyal National League</a:t>
            </a:r>
          </a:p>
          <a:p>
            <a:r>
              <a:rPr lang="en-US" dirty="0" smtClean="0"/>
              <a:t>The League </a:t>
            </a:r>
            <a:r>
              <a:rPr lang="en-US" dirty="0" smtClean="0">
                <a:hlinkClick r:id="rId3"/>
              </a:rPr>
              <a:t>petitions</a:t>
            </a:r>
            <a:r>
              <a:rPr lang="en-US" dirty="0" smtClean="0"/>
              <a:t> for full emancipation</a:t>
            </a:r>
          </a:p>
          <a:p>
            <a:r>
              <a:rPr lang="en-US" dirty="0" smtClean="0"/>
              <a:t>[Appeal </a:t>
            </a:r>
            <a:r>
              <a:rPr lang="en-US" dirty="0"/>
              <a:t>is signed: THE GOD OF JUSTICE IS WITH US, AND OUR WORD, OUR WORK — OUR PRAYER FOR FREEDOM WILL NOT, CANNOT BE IN VAIN.</a:t>
            </a:r>
          </a:p>
          <a:p>
            <a:r>
              <a:rPr lang="en-US" dirty="0"/>
              <a:t>E. CADY STANTON</a:t>
            </a:r>
            <a:br>
              <a:rPr lang="en-US" dirty="0"/>
            </a:br>
            <a:r>
              <a:rPr lang="en-US" dirty="0"/>
              <a:t>President.</a:t>
            </a:r>
            <a:br>
              <a:rPr lang="en-US" dirty="0"/>
            </a:br>
            <a:r>
              <a:rPr lang="en-US" dirty="0"/>
              <a:t>SUSAN B. ANTHONY,</a:t>
            </a:r>
            <a:br>
              <a:rPr lang="en-US" dirty="0"/>
            </a:br>
            <a:r>
              <a:rPr lang="en-US" dirty="0"/>
              <a:t>Secretary W.L.N. </a:t>
            </a:r>
            <a:r>
              <a:rPr lang="en-US" dirty="0" smtClean="0"/>
              <a:t>League]</a:t>
            </a:r>
            <a:endParaRPr lang="en-US" dirty="0"/>
          </a:p>
          <a:p>
            <a:pPr lvl="1"/>
            <a:endParaRPr lang="en-US" dirty="0"/>
          </a:p>
        </p:txBody>
      </p:sp>
      <p:sp>
        <p:nvSpPr>
          <p:cNvPr id="4" name="Content Placeholder 3"/>
          <p:cNvSpPr>
            <a:spLocks noGrp="1"/>
          </p:cNvSpPr>
          <p:nvPr>
            <p:ph sz="half" idx="2"/>
          </p:nvPr>
        </p:nvSpPr>
        <p:spPr/>
        <p:txBody>
          <a:bodyPr>
            <a:normAutofit fontScale="85000" lnSpcReduction="10000"/>
          </a:bodyPr>
          <a:lstStyle/>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396" y="1257481"/>
            <a:ext cx="4206240" cy="559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756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African American Freedom and Women’s Rights</a:t>
            </a:r>
            <a:endParaRPr lang="en-US" sz="3200" dirty="0"/>
          </a:p>
        </p:txBody>
      </p:sp>
      <p:sp>
        <p:nvSpPr>
          <p:cNvPr id="5" name="Content Placeholder 4"/>
          <p:cNvSpPr>
            <a:spLocks noGrp="1"/>
          </p:cNvSpPr>
          <p:nvPr>
            <p:ph idx="1"/>
          </p:nvPr>
        </p:nvSpPr>
        <p:spPr>
          <a:xfrm>
            <a:off x="-304800" y="914400"/>
            <a:ext cx="9448800" cy="5791200"/>
          </a:xfrm>
        </p:spPr>
        <p:txBody>
          <a:bodyPr>
            <a:noAutofit/>
          </a:bodyPr>
          <a:lstStyle/>
          <a:p>
            <a:r>
              <a:rPr lang="en-US" sz="2000" b="1" dirty="0" smtClean="0"/>
              <a:t>Redefining Citizenship Rights: The Fourteenth Amendment (ratified 1868):</a:t>
            </a:r>
          </a:p>
          <a:p>
            <a:r>
              <a:rPr lang="en-US" sz="2100" b="1" dirty="0"/>
              <a:t>Section 1.</a:t>
            </a:r>
            <a:r>
              <a:rPr lang="en-US" sz="2100" dirty="0"/>
              <a:t> </a:t>
            </a:r>
          </a:p>
          <a:p>
            <a:r>
              <a:rPr lang="en-US" sz="2100" dirty="0"/>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a:t>
            </a:r>
            <a:r>
              <a:rPr lang="en-US" sz="2400" b="1" i="1" dirty="0"/>
              <a:t>due process of law</a:t>
            </a:r>
            <a:r>
              <a:rPr lang="en-US" sz="2100" dirty="0"/>
              <a:t>; nor deny to any person within its jurisdiction the </a:t>
            </a:r>
            <a:r>
              <a:rPr lang="en-US" sz="2400" b="1" i="1" dirty="0"/>
              <a:t>equal protection of the laws</a:t>
            </a:r>
            <a:r>
              <a:rPr lang="en-US" sz="2100" dirty="0"/>
              <a:t>. </a:t>
            </a:r>
          </a:p>
          <a:p>
            <a:r>
              <a:rPr lang="en-US" sz="2100" b="1" dirty="0"/>
              <a:t>Section 2.</a:t>
            </a:r>
            <a:r>
              <a:rPr lang="en-US" sz="2100" dirty="0"/>
              <a:t> </a:t>
            </a:r>
          </a:p>
          <a:p>
            <a:r>
              <a:rPr lang="en-US" sz="2100" dirty="0"/>
              <a:t>Representatives shall be apportioned among the several States according to their respective </a:t>
            </a:r>
            <a:r>
              <a:rPr lang="en-US" sz="2100" dirty="0" smtClean="0"/>
              <a:t>number. . . . </a:t>
            </a:r>
            <a:r>
              <a:rPr lang="en-US" sz="2100" dirty="0"/>
              <a:t>But when the right to vote at any </a:t>
            </a:r>
            <a:r>
              <a:rPr lang="en-US" sz="2100" dirty="0" smtClean="0"/>
              <a:t>election. . . . </a:t>
            </a:r>
            <a:r>
              <a:rPr lang="en-US" sz="2100" dirty="0"/>
              <a:t>is denied to any of the </a:t>
            </a:r>
            <a:r>
              <a:rPr lang="en-US" sz="2400" b="1" dirty="0"/>
              <a:t>male</a:t>
            </a:r>
            <a:r>
              <a:rPr lang="en-US" sz="2100" dirty="0"/>
              <a:t> inhabitants of such State, being twenty-one years of age, and citizens of the United States, or in any way abridged, except for participation in rebellion, or other crime, the basis of representation therein shall be reduced in the proportion which the number of such </a:t>
            </a:r>
            <a:r>
              <a:rPr lang="en-US" sz="2400" b="1" dirty="0"/>
              <a:t>male</a:t>
            </a:r>
            <a:r>
              <a:rPr lang="en-US" sz="2100" dirty="0"/>
              <a:t> citizens shall bear to the whole number of </a:t>
            </a:r>
            <a:r>
              <a:rPr lang="en-US" sz="2400" b="1" dirty="0"/>
              <a:t>male</a:t>
            </a:r>
            <a:r>
              <a:rPr lang="en-US" sz="2100" dirty="0"/>
              <a:t> citizens twenty-one years of age in such State.</a:t>
            </a:r>
            <a:r>
              <a:rPr lang="en-US" sz="2000" dirty="0"/>
              <a:t>     </a:t>
            </a:r>
          </a:p>
        </p:txBody>
      </p:sp>
    </p:spTree>
    <p:extLst>
      <p:ext uri="{BB962C8B-B14F-4D97-AF65-F5344CB8AC3E}">
        <p14:creationId xmlns:p14="http://schemas.microsoft.com/office/powerpoint/2010/main" val="23086720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TotalTime>
  <Words>2313</Words>
  <Application>Microsoft Office PowerPoint</Application>
  <PresentationFormat>On-screen Show (4:3)</PresentationFormat>
  <Paragraphs>163</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Apex</vt:lpstr>
      <vt:lpstr>Women’s Rights and Freedmen’s Rights / Was women’s Suffrage a mistake? / Stanton as Philosopher and as Outcast </vt:lpstr>
      <vt:lpstr>Announcements</vt:lpstr>
      <vt:lpstr>  </vt:lpstr>
      <vt:lpstr>Notes on Midterm</vt:lpstr>
      <vt:lpstr>Some Websites of Interest</vt:lpstr>
      <vt:lpstr>The Scope of the Nineteenth Century Women’s Movement</vt:lpstr>
      <vt:lpstr>Seneca Falls: Other Issues (continued)</vt:lpstr>
      <vt:lpstr>The Civil War and Emancipation</vt:lpstr>
      <vt:lpstr>African American Freedom and Women’s Rights</vt:lpstr>
      <vt:lpstr>African American Freedom and Women’s Rights</vt:lpstr>
      <vt:lpstr>African American Freedom and Women’s Rights: The Kansas Campaign</vt:lpstr>
      <vt:lpstr>Campaigning for Women’s Suffrage</vt:lpstr>
      <vt:lpstr>Two Justifications for Women’s Suffrage</vt:lpstr>
      <vt:lpstr>Stanton, Anthony and their other bff, George</vt:lpstr>
      <vt:lpstr>The Argument based on Expediency</vt:lpstr>
      <vt:lpstr>Women’s Suffrage, Class, Ethnicity and Race</vt:lpstr>
      <vt:lpstr>Principle, Expediency and Success</vt:lpstr>
      <vt:lpstr>From Persuasion to Pressure</vt:lpstr>
      <vt:lpstr>Anti-suffrage Cartoon</vt:lpstr>
      <vt:lpstr>Success…and Failure?</vt:lpstr>
      <vt:lpstr>Women’s Suffrage and Consumerism</vt:lpstr>
      <vt:lpstr>“A leader of thought rather than of numbers”</vt:lpstr>
      <vt:lpstr>“The radical reform must start in our homes, in our nurseries, in ourselves.”</vt:lpstr>
      <vt:lpstr>Equality and Difference</vt:lpstr>
      <vt:lpstr>Cady Stanton and the Solitude of Self</vt:lpstr>
      <vt:lpstr>Religion and the Woman’s Bible</vt:lpstr>
      <vt:lpstr>The Woman’s Bible and The Women’s Suffrage Movement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Elizabeth Cady Stanton: Class Privilege and Gender Oppression</dc:title>
  <dc:creator>Daniel</dc:creator>
  <cp:lastModifiedBy>Daniel</cp:lastModifiedBy>
  <cp:revision>74</cp:revision>
  <cp:lastPrinted>2015-05-14T22:05:07Z</cp:lastPrinted>
  <dcterms:created xsi:type="dcterms:W3CDTF">2013-04-30T22:56:54Z</dcterms:created>
  <dcterms:modified xsi:type="dcterms:W3CDTF">2015-05-19T17:00:14Z</dcterms:modified>
</cp:coreProperties>
</file>