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68" r:id="rId4"/>
    <p:sldId id="281" r:id="rId5"/>
    <p:sldId id="283" r:id="rId6"/>
    <p:sldId id="267" r:id="rId7"/>
    <p:sldId id="295" r:id="rId8"/>
    <p:sldId id="258" r:id="rId9"/>
    <p:sldId id="259" r:id="rId10"/>
    <p:sldId id="296" r:id="rId11"/>
    <p:sldId id="260" r:id="rId12"/>
    <p:sldId id="262" r:id="rId13"/>
    <p:sldId id="261" r:id="rId14"/>
    <p:sldId id="270" r:id="rId15"/>
    <p:sldId id="269" r:id="rId16"/>
    <p:sldId id="263" r:id="rId17"/>
    <p:sldId id="265" r:id="rId18"/>
    <p:sldId id="266" r:id="rId19"/>
    <p:sldId id="279" r:id="rId20"/>
    <p:sldId id="293" r:id="rId21"/>
    <p:sldId id="297" r:id="rId22"/>
    <p:sldId id="284" r:id="rId23"/>
    <p:sldId id="285" r:id="rId24"/>
    <p:sldId id="286" r:id="rId25"/>
    <p:sldId id="287" r:id="rId26"/>
    <p:sldId id="288" r:id="rId27"/>
    <p:sldId id="289" r:id="rId28"/>
    <p:sldId id="290" r:id="rId29"/>
    <p:sldId id="291"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0222" autoAdjust="0"/>
    <p:restoredTop sz="94660"/>
  </p:normalViewPr>
  <p:slideViewPr>
    <p:cSldViewPr>
      <p:cViewPr varScale="1">
        <p:scale>
          <a:sx n="70" d="100"/>
          <a:sy n="70" d="100"/>
        </p:scale>
        <p:origin x="74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F00210-AB60-43BF-9035-239149F1EE84}" type="datetimeFigureOut">
              <a:rPr lang="en-US" smtClean="0"/>
              <a:t>5/12/2015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15923-7750-4A70-B1D7-537B45FC150D}" type="slidenum">
              <a:rPr lang="en-US" smtClean="0"/>
              <a:t>‹#›</a:t>
            </a:fld>
            <a:endParaRPr lang="en-US"/>
          </a:p>
        </p:txBody>
      </p:sp>
    </p:spTree>
    <p:extLst>
      <p:ext uri="{BB962C8B-B14F-4D97-AF65-F5344CB8AC3E}">
        <p14:creationId xmlns:p14="http://schemas.microsoft.com/office/powerpoint/2010/main" val="213486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a:t>
            </a:fld>
            <a:endParaRPr lang="en-US"/>
          </a:p>
        </p:txBody>
      </p:sp>
    </p:spTree>
    <p:extLst>
      <p:ext uri="{BB962C8B-B14F-4D97-AF65-F5344CB8AC3E}">
        <p14:creationId xmlns:p14="http://schemas.microsoft.com/office/powerpoint/2010/main" val="166481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10</a:t>
            </a:fld>
            <a:endParaRPr lang="en-US"/>
          </a:p>
        </p:txBody>
      </p:sp>
    </p:spTree>
    <p:extLst>
      <p:ext uri="{BB962C8B-B14F-4D97-AF65-F5344CB8AC3E}">
        <p14:creationId xmlns:p14="http://schemas.microsoft.com/office/powerpoint/2010/main" val="50703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11</a:t>
            </a:fld>
            <a:endParaRPr lang="en-US"/>
          </a:p>
        </p:txBody>
      </p:sp>
    </p:spTree>
    <p:extLst>
      <p:ext uri="{BB962C8B-B14F-4D97-AF65-F5344CB8AC3E}">
        <p14:creationId xmlns:p14="http://schemas.microsoft.com/office/powerpoint/2010/main" val="10496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12</a:t>
            </a:fld>
            <a:endParaRPr lang="en-US"/>
          </a:p>
        </p:txBody>
      </p:sp>
    </p:spTree>
    <p:extLst>
      <p:ext uri="{BB962C8B-B14F-4D97-AF65-F5344CB8AC3E}">
        <p14:creationId xmlns:p14="http://schemas.microsoft.com/office/powerpoint/2010/main" val="410940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13</a:t>
            </a:fld>
            <a:endParaRPr lang="en-US"/>
          </a:p>
        </p:txBody>
      </p:sp>
    </p:spTree>
    <p:extLst>
      <p:ext uri="{BB962C8B-B14F-4D97-AF65-F5344CB8AC3E}">
        <p14:creationId xmlns:p14="http://schemas.microsoft.com/office/powerpoint/2010/main" val="143486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14</a:t>
            </a:fld>
            <a:endParaRPr lang="en-US"/>
          </a:p>
        </p:txBody>
      </p:sp>
    </p:spTree>
    <p:extLst>
      <p:ext uri="{BB962C8B-B14F-4D97-AF65-F5344CB8AC3E}">
        <p14:creationId xmlns:p14="http://schemas.microsoft.com/office/powerpoint/2010/main" val="1511066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15</a:t>
            </a:fld>
            <a:endParaRPr lang="en-US"/>
          </a:p>
        </p:txBody>
      </p:sp>
    </p:spTree>
    <p:extLst>
      <p:ext uri="{BB962C8B-B14F-4D97-AF65-F5344CB8AC3E}">
        <p14:creationId xmlns:p14="http://schemas.microsoft.com/office/powerpoint/2010/main" val="325432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16</a:t>
            </a:fld>
            <a:endParaRPr lang="en-US"/>
          </a:p>
        </p:txBody>
      </p:sp>
    </p:spTree>
    <p:extLst>
      <p:ext uri="{BB962C8B-B14F-4D97-AF65-F5344CB8AC3E}">
        <p14:creationId xmlns:p14="http://schemas.microsoft.com/office/powerpoint/2010/main" val="1584112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17</a:t>
            </a:fld>
            <a:endParaRPr lang="en-US"/>
          </a:p>
        </p:txBody>
      </p:sp>
    </p:spTree>
    <p:extLst>
      <p:ext uri="{BB962C8B-B14F-4D97-AF65-F5344CB8AC3E}">
        <p14:creationId xmlns:p14="http://schemas.microsoft.com/office/powerpoint/2010/main" val="3310436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18</a:t>
            </a:fld>
            <a:endParaRPr lang="en-US"/>
          </a:p>
        </p:txBody>
      </p:sp>
    </p:spTree>
    <p:extLst>
      <p:ext uri="{BB962C8B-B14F-4D97-AF65-F5344CB8AC3E}">
        <p14:creationId xmlns:p14="http://schemas.microsoft.com/office/powerpoint/2010/main" val="2678985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19</a:t>
            </a:fld>
            <a:endParaRPr lang="en-US"/>
          </a:p>
        </p:txBody>
      </p:sp>
    </p:spTree>
    <p:extLst>
      <p:ext uri="{BB962C8B-B14F-4D97-AF65-F5344CB8AC3E}">
        <p14:creationId xmlns:p14="http://schemas.microsoft.com/office/powerpoint/2010/main" val="376733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a:t>
            </a:fld>
            <a:endParaRPr lang="en-US"/>
          </a:p>
        </p:txBody>
      </p:sp>
    </p:spTree>
    <p:extLst>
      <p:ext uri="{BB962C8B-B14F-4D97-AF65-F5344CB8AC3E}">
        <p14:creationId xmlns:p14="http://schemas.microsoft.com/office/powerpoint/2010/main" val="402026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20</a:t>
            </a:fld>
            <a:endParaRPr lang="en-US"/>
          </a:p>
        </p:txBody>
      </p:sp>
    </p:spTree>
    <p:extLst>
      <p:ext uri="{BB962C8B-B14F-4D97-AF65-F5344CB8AC3E}">
        <p14:creationId xmlns:p14="http://schemas.microsoft.com/office/powerpoint/2010/main" val="3175428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21</a:t>
            </a:fld>
            <a:endParaRPr lang="en-US"/>
          </a:p>
        </p:txBody>
      </p:sp>
    </p:spTree>
    <p:extLst>
      <p:ext uri="{BB962C8B-B14F-4D97-AF65-F5344CB8AC3E}">
        <p14:creationId xmlns:p14="http://schemas.microsoft.com/office/powerpoint/2010/main" val="2926281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22</a:t>
            </a:fld>
            <a:endParaRPr lang="en-US"/>
          </a:p>
        </p:txBody>
      </p:sp>
    </p:spTree>
    <p:extLst>
      <p:ext uri="{BB962C8B-B14F-4D97-AF65-F5344CB8AC3E}">
        <p14:creationId xmlns:p14="http://schemas.microsoft.com/office/powerpoint/2010/main" val="2971060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23</a:t>
            </a:fld>
            <a:endParaRPr lang="en-US"/>
          </a:p>
        </p:txBody>
      </p:sp>
    </p:spTree>
    <p:extLst>
      <p:ext uri="{BB962C8B-B14F-4D97-AF65-F5344CB8AC3E}">
        <p14:creationId xmlns:p14="http://schemas.microsoft.com/office/powerpoint/2010/main" val="74898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24</a:t>
            </a:fld>
            <a:endParaRPr lang="en-US"/>
          </a:p>
        </p:txBody>
      </p:sp>
    </p:spTree>
    <p:extLst>
      <p:ext uri="{BB962C8B-B14F-4D97-AF65-F5344CB8AC3E}">
        <p14:creationId xmlns:p14="http://schemas.microsoft.com/office/powerpoint/2010/main" val="575793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25</a:t>
            </a:fld>
            <a:endParaRPr lang="en-US"/>
          </a:p>
        </p:txBody>
      </p:sp>
    </p:spTree>
    <p:extLst>
      <p:ext uri="{BB962C8B-B14F-4D97-AF65-F5344CB8AC3E}">
        <p14:creationId xmlns:p14="http://schemas.microsoft.com/office/powerpoint/2010/main" val="2276636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26</a:t>
            </a:fld>
            <a:endParaRPr lang="en-US"/>
          </a:p>
        </p:txBody>
      </p:sp>
    </p:spTree>
    <p:extLst>
      <p:ext uri="{BB962C8B-B14F-4D97-AF65-F5344CB8AC3E}">
        <p14:creationId xmlns:p14="http://schemas.microsoft.com/office/powerpoint/2010/main" val="2066102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27</a:t>
            </a:fld>
            <a:endParaRPr lang="en-US"/>
          </a:p>
        </p:txBody>
      </p:sp>
    </p:spTree>
    <p:extLst>
      <p:ext uri="{BB962C8B-B14F-4D97-AF65-F5344CB8AC3E}">
        <p14:creationId xmlns:p14="http://schemas.microsoft.com/office/powerpoint/2010/main" val="3280427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28</a:t>
            </a:fld>
            <a:endParaRPr lang="en-US"/>
          </a:p>
        </p:txBody>
      </p:sp>
    </p:spTree>
    <p:extLst>
      <p:ext uri="{BB962C8B-B14F-4D97-AF65-F5344CB8AC3E}">
        <p14:creationId xmlns:p14="http://schemas.microsoft.com/office/powerpoint/2010/main" val="347335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29</a:t>
            </a:fld>
            <a:endParaRPr lang="en-US"/>
          </a:p>
        </p:txBody>
      </p:sp>
    </p:spTree>
    <p:extLst>
      <p:ext uri="{BB962C8B-B14F-4D97-AF65-F5344CB8AC3E}">
        <p14:creationId xmlns:p14="http://schemas.microsoft.com/office/powerpoint/2010/main" val="367530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3</a:t>
            </a:fld>
            <a:endParaRPr lang="en-US"/>
          </a:p>
        </p:txBody>
      </p:sp>
    </p:spTree>
    <p:extLst>
      <p:ext uri="{BB962C8B-B14F-4D97-AF65-F5344CB8AC3E}">
        <p14:creationId xmlns:p14="http://schemas.microsoft.com/office/powerpoint/2010/main" val="283441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4</a:t>
            </a:fld>
            <a:endParaRPr lang="en-US"/>
          </a:p>
        </p:txBody>
      </p:sp>
    </p:spTree>
    <p:extLst>
      <p:ext uri="{BB962C8B-B14F-4D97-AF65-F5344CB8AC3E}">
        <p14:creationId xmlns:p14="http://schemas.microsoft.com/office/powerpoint/2010/main" val="21944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5</a:t>
            </a:fld>
            <a:endParaRPr lang="en-US"/>
          </a:p>
        </p:txBody>
      </p:sp>
    </p:spTree>
    <p:extLst>
      <p:ext uri="{BB962C8B-B14F-4D97-AF65-F5344CB8AC3E}">
        <p14:creationId xmlns:p14="http://schemas.microsoft.com/office/powerpoint/2010/main" val="121410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6</a:t>
            </a:fld>
            <a:endParaRPr lang="en-US"/>
          </a:p>
        </p:txBody>
      </p:sp>
    </p:spTree>
    <p:extLst>
      <p:ext uri="{BB962C8B-B14F-4D97-AF65-F5344CB8AC3E}">
        <p14:creationId xmlns:p14="http://schemas.microsoft.com/office/powerpoint/2010/main" val="783192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7</a:t>
            </a:fld>
            <a:endParaRPr lang="en-US"/>
          </a:p>
        </p:txBody>
      </p:sp>
    </p:spTree>
    <p:extLst>
      <p:ext uri="{BB962C8B-B14F-4D97-AF65-F5344CB8AC3E}">
        <p14:creationId xmlns:p14="http://schemas.microsoft.com/office/powerpoint/2010/main" val="56440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8</a:t>
            </a:fld>
            <a:endParaRPr lang="en-US"/>
          </a:p>
        </p:txBody>
      </p:sp>
    </p:spTree>
    <p:extLst>
      <p:ext uri="{BB962C8B-B14F-4D97-AF65-F5344CB8AC3E}">
        <p14:creationId xmlns:p14="http://schemas.microsoft.com/office/powerpoint/2010/main" val="44443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9</a:t>
            </a:fld>
            <a:endParaRPr lang="en-US"/>
          </a:p>
        </p:txBody>
      </p:sp>
    </p:spTree>
    <p:extLst>
      <p:ext uri="{BB962C8B-B14F-4D97-AF65-F5344CB8AC3E}">
        <p14:creationId xmlns:p14="http://schemas.microsoft.com/office/powerpoint/2010/main" val="355185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9993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417378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3665224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FD9CA4C-95DC-44B5-A42F-EFD61F285ABE}" type="datetimeFigureOut">
              <a:rPr lang="en-US" smtClean="0"/>
              <a:t>5/12/2015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8D62780-FA04-4920-94F1-E1C0FEE46EA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8D62780-FA04-4920-94F1-E1C0FEE46EA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D9CA4C-95DC-44B5-A42F-EFD61F285ABE}" type="datetimeFigureOut">
              <a:rPr lang="en-US" smtClean="0"/>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D9CA4C-95DC-44B5-A42F-EFD61F285ABE}" type="datetimeFigureOut">
              <a:rPr lang="en-US" smtClean="0"/>
              <a:t>5/12/2015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28059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65457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9CA4C-95DC-44B5-A42F-EFD61F285ABE}"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67158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CA4C-95DC-44B5-A42F-EFD61F285ABE}" type="datetimeFigureOut">
              <a:rPr lang="en-US" smtClean="0"/>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9577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9CA4C-95DC-44B5-A42F-EFD61F285ABE}" type="datetimeFigureOut">
              <a:rPr lang="en-US" smtClean="0"/>
              <a:t>5/12/2015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3991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28505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97230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360088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9CA4C-95DC-44B5-A42F-EFD61F285ABE}" type="datetimeFigureOut">
              <a:rPr lang="en-US" smtClean="0"/>
              <a:t>5/12/2015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62780-FA04-4920-94F1-E1C0FEE46EA6}" type="slidenum">
              <a:rPr lang="en-US" smtClean="0"/>
              <a:t>‹#›</a:t>
            </a:fld>
            <a:endParaRPr lang="en-US"/>
          </a:p>
        </p:txBody>
      </p:sp>
    </p:spTree>
    <p:extLst>
      <p:ext uri="{BB962C8B-B14F-4D97-AF65-F5344CB8AC3E}">
        <p14:creationId xmlns:p14="http://schemas.microsoft.com/office/powerpoint/2010/main" val="123932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FD9CA4C-95DC-44B5-A42F-EFD61F285ABE}" type="datetimeFigureOut">
              <a:rPr lang="en-US" smtClean="0"/>
              <a:t>5/12/2015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D62780-FA04-4920-94F1-E1C0FEE46EA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fordham.edu/halsall/mod/senecafalls.as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ages.uoregon.edu/dapope/350stanton-gornick.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hmprescott.wordpress.com/2012/12/07/script-doctoring-lincoln-womens-history-edition/"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pbs.org/stantonanthony/resources/index.html?body=solitude_self.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law2.umkc.edu/faculty/projects/ftrials/anthony/sbahome.html" TargetMode="External"/><Relationship Id="rId3" Type="http://schemas.openxmlformats.org/officeDocument/2006/relationships/hyperlink" Target="http://www.nps.gov/wori/index.htm" TargetMode="External"/><Relationship Id="rId7" Type="http://schemas.openxmlformats.org/officeDocument/2006/relationships/hyperlink" Target="http://www.teachushistory.org/second-great-awakening-age-reform/resources/private-debate-about-abolition-womens-righ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cssba.rutgers.edu/" TargetMode="External"/><Relationship Id="rId5" Type="http://schemas.openxmlformats.org/officeDocument/2006/relationships/hyperlink" Target="http://www.pbs.org/stantonanthony/" TargetMode="External"/><Relationship Id="rId4" Type="http://schemas.openxmlformats.org/officeDocument/2006/relationships/hyperlink" Target="http://www.greatwomen.org/inductee/elizabeth-cady-stanton/" TargetMode="External"/><Relationship Id="rId9" Type="http://schemas.openxmlformats.org/officeDocument/2006/relationships/hyperlink" Target="http://www.gutenberg.org/files/28020/28020-h/28020-h.htm#CHAPTER_I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ages.uoregon.edu/~dapope/350tocquevillequotes--women.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3428999"/>
          </a:xfrm>
        </p:spPr>
        <p:txBody>
          <a:bodyPr>
            <a:normAutofit fontScale="90000"/>
          </a:bodyPr>
          <a:lstStyle/>
          <a:p>
            <a:r>
              <a:rPr lang="en-US" b="1" dirty="0" smtClean="0">
                <a:effectLst/>
              </a:rPr>
              <a:t>Elizabeth Cady Stanton: Women’s Rights and Women’s Suffrage</a:t>
            </a:r>
            <a:br>
              <a:rPr lang="en-US" b="1" dirty="0" smtClean="0">
                <a:effectLst/>
              </a:rPr>
            </a:br>
            <a:endParaRPr lang="en-US" dirty="0"/>
          </a:p>
        </p:txBody>
      </p:sp>
      <p:sp>
        <p:nvSpPr>
          <p:cNvPr id="3" name="Subtitle 2"/>
          <p:cNvSpPr>
            <a:spLocks noGrp="1"/>
          </p:cNvSpPr>
          <p:nvPr>
            <p:ph type="subTitle" idx="1"/>
          </p:nvPr>
        </p:nvSpPr>
        <p:spPr>
          <a:xfrm>
            <a:off x="1371600" y="4495800"/>
            <a:ext cx="6400800" cy="1676400"/>
          </a:xfrm>
        </p:spPr>
        <p:txBody>
          <a:bodyPr/>
          <a:lstStyle/>
          <a:p>
            <a:pPr algn="r"/>
            <a:r>
              <a:rPr lang="en-US" dirty="0" smtClean="0"/>
              <a:t>History 350</a:t>
            </a:r>
          </a:p>
          <a:p>
            <a:pPr algn="r"/>
            <a:r>
              <a:rPr lang="en-US" dirty="0" smtClean="0"/>
              <a:t>May 12, 2015</a:t>
            </a:r>
            <a:endParaRPr lang="en-US" dirty="0"/>
          </a:p>
        </p:txBody>
      </p:sp>
    </p:spTree>
    <p:extLst>
      <p:ext uri="{BB962C8B-B14F-4D97-AF65-F5344CB8AC3E}">
        <p14:creationId xmlns:p14="http://schemas.microsoft.com/office/powerpoint/2010/main" val="1602357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the Women’s Rights Movement: Religious Revivalism</a:t>
            </a:r>
            <a:endParaRPr lang="en-US" dirty="0"/>
          </a:p>
        </p:txBody>
      </p:sp>
      <p:sp>
        <p:nvSpPr>
          <p:cNvPr id="3" name="Content Placeholder 2"/>
          <p:cNvSpPr>
            <a:spLocks noGrp="1"/>
          </p:cNvSpPr>
          <p:nvPr>
            <p:ph idx="1"/>
          </p:nvPr>
        </p:nvSpPr>
        <p:spPr/>
        <p:txBody>
          <a:bodyPr/>
          <a:lstStyle/>
          <a:p>
            <a:r>
              <a:rPr lang="en-US" dirty="0" smtClean="0"/>
              <a:t>The Second Great Awakening 1820s-30s</a:t>
            </a:r>
          </a:p>
          <a:p>
            <a:pPr lvl="1"/>
            <a:r>
              <a:rPr lang="en-US" dirty="0" smtClean="0"/>
              <a:t>Conscience and Salvation</a:t>
            </a:r>
          </a:p>
          <a:p>
            <a:pPr lvl="1"/>
            <a:r>
              <a:rPr lang="en-US" dirty="0" smtClean="0"/>
              <a:t>“</a:t>
            </a:r>
            <a:r>
              <a:rPr lang="en-US" dirty="0"/>
              <a:t>Be ye therefore perfect, even as your Father which is in heaven is perfect</a:t>
            </a:r>
            <a:r>
              <a:rPr lang="en-US" dirty="0" smtClean="0"/>
              <a:t>.”</a:t>
            </a:r>
          </a:p>
          <a:p>
            <a:pPr lvl="1"/>
            <a:r>
              <a:rPr lang="en-US" dirty="0" smtClean="0"/>
              <a:t>Male ministers, female congregations</a:t>
            </a:r>
          </a:p>
          <a:p>
            <a:pPr marL="457200" lvl="1" indent="0">
              <a:buNone/>
            </a:pPr>
            <a:endParaRPr lang="en-US" dirty="0" smtClean="0"/>
          </a:p>
          <a:p>
            <a:pPr marL="457200" lvl="1" indent="0">
              <a:buNone/>
            </a:pPr>
            <a:r>
              <a:rPr lang="en-US" dirty="0" smtClean="0"/>
              <a:t>At right: Open-air revival </a:t>
            </a:r>
          </a:p>
          <a:p>
            <a:pPr marL="457200" lvl="1" indent="0">
              <a:buNone/>
            </a:pPr>
            <a:r>
              <a:rPr lang="en-US" dirty="0" smtClean="0"/>
              <a:t>Meeting.</a:t>
            </a:r>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97255"/>
            <a:ext cx="38100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960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the Women’s Rights Movement (continued)</a:t>
            </a:r>
            <a:endParaRPr lang="en-US" dirty="0"/>
          </a:p>
        </p:txBody>
      </p:sp>
      <p:sp>
        <p:nvSpPr>
          <p:cNvPr id="3" name="Content Placeholder 2"/>
          <p:cNvSpPr>
            <a:spLocks noGrp="1"/>
          </p:cNvSpPr>
          <p:nvPr>
            <p:ph sz="half" idx="1"/>
          </p:nvPr>
        </p:nvSpPr>
        <p:spPr>
          <a:xfrm>
            <a:off x="457200" y="1600200"/>
            <a:ext cx="4343400" cy="4525963"/>
          </a:xfrm>
        </p:spPr>
        <p:txBody>
          <a:bodyPr>
            <a:normAutofit lnSpcReduction="10000"/>
          </a:bodyPr>
          <a:lstStyle/>
          <a:p>
            <a:r>
              <a:rPr lang="en-US" dirty="0" smtClean="0"/>
              <a:t>Temperance</a:t>
            </a:r>
          </a:p>
          <a:p>
            <a:r>
              <a:rPr lang="en-US" dirty="0" smtClean="0"/>
              <a:t>Antislavery</a:t>
            </a:r>
          </a:p>
          <a:p>
            <a:pPr lvl="1"/>
            <a:r>
              <a:rPr lang="en-US" dirty="0" smtClean="0"/>
              <a:t>At right: Notable women in the abolitionist and women’s rights movements of the 19th century. </a:t>
            </a:r>
            <a:r>
              <a:rPr lang="en-US" dirty="0" err="1" smtClean="0"/>
              <a:t>Lucretia</a:t>
            </a:r>
            <a:r>
              <a:rPr lang="en-US" dirty="0" smtClean="0"/>
              <a:t> Mott, Grace Greenwood, Elizabeth Cady Stanton, Anna Dickinson, Mary Livermore, Susan B. Anthony, and Lydia Maria Child.</a:t>
            </a:r>
          </a:p>
          <a:p>
            <a:endParaRPr lang="en-US" dirty="0"/>
          </a:p>
        </p:txBody>
      </p:sp>
      <p:sp>
        <p:nvSpPr>
          <p:cNvPr id="4" name="Content Placeholder 3"/>
          <p:cNvSpPr>
            <a:spLocks noGrp="1"/>
          </p:cNvSpPr>
          <p:nvPr>
            <p:ph sz="half" idx="2"/>
          </p:nvPr>
        </p:nvSpPr>
        <p:spPr>
          <a:xfrm>
            <a:off x="5105400" y="1600200"/>
            <a:ext cx="4038600" cy="4525963"/>
          </a:xfrm>
        </p:spPr>
        <p:txBody>
          <a:bodyPr>
            <a:normAutofit lnSpcReduction="10000"/>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8" y="1600200"/>
            <a:ext cx="4321218"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068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the Women’s Rights Movement: Moral Reform</a:t>
            </a:r>
            <a:endParaRPr lang="en-US" dirty="0"/>
          </a:p>
        </p:txBody>
      </p:sp>
      <p:sp>
        <p:nvSpPr>
          <p:cNvPr id="5" name="Content Placeholder 4"/>
          <p:cNvSpPr>
            <a:spLocks noGrp="1"/>
          </p:cNvSpPr>
          <p:nvPr>
            <p:ph idx="1"/>
          </p:nvPr>
        </p:nvSpPr>
        <p:spPr/>
        <p:txBody>
          <a:bodyPr/>
          <a:lstStyle/>
          <a:p>
            <a:r>
              <a:rPr lang="en-US" dirty="0" smtClean="0"/>
              <a:t>Anti-prostitution movement</a:t>
            </a:r>
          </a:p>
          <a:p>
            <a:pPr lvl="1"/>
            <a:r>
              <a:rPr lang="en-US" dirty="0" smtClean="0"/>
              <a:t>Middle-class women in public roles</a:t>
            </a:r>
          </a:p>
          <a:p>
            <a:pPr lvl="1"/>
            <a:r>
              <a:rPr lang="en-US" dirty="0" smtClean="0"/>
              <a:t>Criticizing male behavior</a:t>
            </a:r>
          </a:p>
          <a:p>
            <a:pPr lvl="1"/>
            <a:r>
              <a:rPr lang="en-US" dirty="0" smtClean="0"/>
              <a:t>Women’s solidarity across class and cultural divides</a:t>
            </a:r>
            <a:endParaRPr lang="en-US" dirty="0"/>
          </a:p>
        </p:txBody>
      </p:sp>
      <p:pic>
        <p:nvPicPr>
          <p:cNvPr id="1029" name="Picture 5" descr="certificate from the American Female Guardian Society and Home for the Friendless issued in 1857. The New York Female Moral Reform Society organized the home to assist women to reform sexual morals and behavi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14800"/>
            <a:ext cx="67033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37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Sources of the Women’s Rights Movement: Solidarity and Sisterhood</a:t>
            </a:r>
            <a:endParaRPr lang="en-US" dirty="0"/>
          </a:p>
        </p:txBody>
      </p:sp>
      <p:sp>
        <p:nvSpPr>
          <p:cNvPr id="10" name="Text Placeholder 9"/>
          <p:cNvSpPr>
            <a:spLocks noGrp="1"/>
          </p:cNvSpPr>
          <p:nvPr>
            <p:ph type="body" idx="1"/>
          </p:nvPr>
        </p:nvSpPr>
        <p:spPr/>
        <p:txBody>
          <a:bodyPr/>
          <a:lstStyle/>
          <a:p>
            <a:endParaRPr lang="en-US"/>
          </a:p>
        </p:txBody>
      </p:sp>
      <p:sp>
        <p:nvSpPr>
          <p:cNvPr id="8" name="Content Placeholder 7"/>
          <p:cNvSpPr>
            <a:spLocks noGrp="1"/>
          </p:cNvSpPr>
          <p:nvPr>
            <p:ph sz="half" idx="2"/>
          </p:nvPr>
        </p:nvSpPr>
        <p:spPr/>
        <p:txBody>
          <a:bodyPr/>
          <a:lstStyle/>
          <a:p>
            <a:r>
              <a:rPr lang="en-US" dirty="0" smtClean="0"/>
              <a:t>Women’s Friendships and Social Activism</a:t>
            </a:r>
          </a:p>
          <a:p>
            <a:r>
              <a:rPr lang="en-US" dirty="0" smtClean="0"/>
              <a:t>“Boston Marriages”</a:t>
            </a:r>
          </a:p>
          <a:p>
            <a:r>
              <a:rPr lang="en-US" dirty="0" smtClean="0"/>
              <a:t>The L-Word: Does it matter?</a:t>
            </a:r>
            <a:endParaRPr lang="en-US" dirty="0"/>
          </a:p>
        </p:txBody>
      </p:sp>
      <p:sp>
        <p:nvSpPr>
          <p:cNvPr id="11" name="Text Placeholder 10"/>
          <p:cNvSpPr>
            <a:spLocks noGrp="1"/>
          </p:cNvSpPr>
          <p:nvPr>
            <p:ph type="body" sz="quarter" idx="3"/>
          </p:nvPr>
        </p:nvSpPr>
        <p:spPr/>
        <p:txBody>
          <a:bodyPr>
            <a:normAutofit fontScale="92500" lnSpcReduction="20000"/>
          </a:bodyPr>
          <a:lstStyle/>
          <a:p>
            <a:r>
              <a:rPr lang="en-US" dirty="0" smtClean="0"/>
              <a:t>Susan B. Anthony—Elizabeth Cady Stanton’s </a:t>
            </a:r>
            <a:r>
              <a:rPr lang="en-US" dirty="0" err="1" smtClean="0"/>
              <a:t>bff</a:t>
            </a:r>
            <a:endParaRPr lang="en-US" dirty="0"/>
          </a:p>
        </p:txBody>
      </p:sp>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181600" y="2279073"/>
            <a:ext cx="335047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666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and Abolitionism</a:t>
            </a:r>
            <a:endParaRPr lang="en-US" dirty="0"/>
          </a:p>
        </p:txBody>
      </p:sp>
      <p:sp>
        <p:nvSpPr>
          <p:cNvPr id="3" name="Text Placeholder 2"/>
          <p:cNvSpPr>
            <a:spLocks noGrp="1"/>
          </p:cNvSpPr>
          <p:nvPr>
            <p:ph type="body" idx="1"/>
          </p:nvPr>
        </p:nvSpPr>
        <p:spPr/>
        <p:txBody>
          <a:bodyPr>
            <a:normAutofit fontScale="92500" lnSpcReduction="20000"/>
          </a:bodyPr>
          <a:lstStyle/>
          <a:p>
            <a:pPr algn="ctr"/>
            <a:r>
              <a:rPr lang="en-US" dirty="0" smtClean="0"/>
              <a:t>Women’s Role and Women’s Rights</a:t>
            </a:r>
            <a:endParaRPr lang="en-US" dirty="0"/>
          </a:p>
        </p:txBody>
      </p:sp>
      <p:sp>
        <p:nvSpPr>
          <p:cNvPr id="4" name="Content Placeholder 3"/>
          <p:cNvSpPr>
            <a:spLocks noGrp="1"/>
          </p:cNvSpPr>
          <p:nvPr>
            <p:ph sz="half" idx="2"/>
          </p:nvPr>
        </p:nvSpPr>
        <p:spPr>
          <a:xfrm>
            <a:off x="152400" y="2174874"/>
            <a:ext cx="4800600" cy="4530725"/>
          </a:xfrm>
        </p:spPr>
        <p:txBody>
          <a:bodyPr>
            <a:normAutofit lnSpcReduction="10000"/>
          </a:bodyPr>
          <a:lstStyle/>
          <a:p>
            <a:r>
              <a:rPr lang="en-US" dirty="0" smtClean="0"/>
              <a:t>The Grimke Sisters: Wealthy and Powerful South Carolina Slaveholding Family</a:t>
            </a:r>
          </a:p>
          <a:p>
            <a:r>
              <a:rPr lang="en-US" dirty="0" smtClean="0"/>
              <a:t>Conversion and Commitment to Anti-Slavery</a:t>
            </a:r>
          </a:p>
          <a:p>
            <a:r>
              <a:rPr lang="en-US" dirty="0" smtClean="0"/>
              <a:t>Controversy over Angelina Grimke as </a:t>
            </a:r>
            <a:r>
              <a:rPr lang="en-US" dirty="0"/>
              <a:t>anti-slavery lecturer: </a:t>
            </a:r>
            <a:r>
              <a:rPr lang="en-US" dirty="0" smtClean="0"/>
              <a:t>“The </a:t>
            </a:r>
            <a:r>
              <a:rPr lang="en-US" dirty="0"/>
              <a:t>time to assert a right is the time when that right is denied.”</a:t>
            </a:r>
            <a:endParaRPr lang="en-US" dirty="0" smtClean="0"/>
          </a:p>
          <a:p>
            <a:r>
              <a:rPr lang="en-US" dirty="0" smtClean="0"/>
              <a:t>1840: American Anti-Slavery Society divides over women’s roles</a:t>
            </a:r>
            <a:endParaRPr lang="en-US" dirty="0"/>
          </a:p>
        </p:txBody>
      </p:sp>
      <p:sp>
        <p:nvSpPr>
          <p:cNvPr id="5" name="Text Placeholder 4"/>
          <p:cNvSpPr>
            <a:spLocks noGrp="1"/>
          </p:cNvSpPr>
          <p:nvPr>
            <p:ph type="body" sz="quarter" idx="3"/>
          </p:nvPr>
        </p:nvSpPr>
        <p:spPr>
          <a:xfrm>
            <a:off x="5105400" y="1535113"/>
            <a:ext cx="3733800" cy="639762"/>
          </a:xfrm>
        </p:spPr>
        <p:txBody>
          <a:bodyPr/>
          <a:lstStyle/>
          <a:p>
            <a:r>
              <a:rPr lang="en-US" dirty="0" smtClean="0"/>
              <a:t>Sarah and Angelina Grimke</a:t>
            </a:r>
            <a:endParaRPr lang="en-US" dirty="0"/>
          </a:p>
        </p:txBody>
      </p:sp>
      <p:sp>
        <p:nvSpPr>
          <p:cNvPr id="6" name="Content Placeholder 5"/>
          <p:cNvSpPr>
            <a:spLocks noGrp="1"/>
          </p:cNvSpPr>
          <p:nvPr>
            <p:ph sz="quarter" idx="4"/>
          </p:nvPr>
        </p:nvSpPr>
        <p:spPr>
          <a:xfrm>
            <a:off x="5105400" y="2174875"/>
            <a:ext cx="3581400" cy="3951288"/>
          </a:xfr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46465"/>
            <a:ext cx="3623890"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442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Elizabeth Cady Stanton 1815-1902</a:t>
            </a:r>
            <a:endParaRPr lang="en-US" dirty="0"/>
          </a:p>
        </p:txBody>
      </p:sp>
      <p:sp>
        <p:nvSpPr>
          <p:cNvPr id="3" name="Text Placeholder 2"/>
          <p:cNvSpPr>
            <a:spLocks noGrp="1"/>
          </p:cNvSpPr>
          <p:nvPr>
            <p:ph type="body" idx="1"/>
          </p:nvPr>
        </p:nvSpPr>
        <p:spPr/>
        <p:txBody>
          <a:bodyPr/>
          <a:lstStyle/>
          <a:p>
            <a:r>
              <a:rPr lang="en-US" dirty="0" smtClean="0"/>
              <a:t>Becoming Elizabeth Cady</a:t>
            </a:r>
            <a:endParaRPr lang="en-US" dirty="0"/>
          </a:p>
        </p:txBody>
      </p:sp>
      <p:sp>
        <p:nvSpPr>
          <p:cNvPr id="4" name="Content Placeholder 3"/>
          <p:cNvSpPr>
            <a:spLocks noGrp="1"/>
          </p:cNvSpPr>
          <p:nvPr>
            <p:ph sz="half" idx="2"/>
          </p:nvPr>
        </p:nvSpPr>
        <p:spPr/>
        <p:txBody>
          <a:bodyPr/>
          <a:lstStyle/>
          <a:p>
            <a:r>
              <a:rPr lang="en-US" dirty="0" smtClean="0"/>
              <a:t>Privilege and Limitations</a:t>
            </a:r>
          </a:p>
          <a:p>
            <a:r>
              <a:rPr lang="en-US" dirty="0" smtClean="0"/>
              <a:t>Education for what?</a:t>
            </a:r>
          </a:p>
          <a:p>
            <a:r>
              <a:rPr lang="en-US" dirty="0" smtClean="0"/>
              <a:t>An environment of conservatism and stirrings of reform</a:t>
            </a:r>
          </a:p>
          <a:p>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smtClean="0"/>
              <a:t>Cady Family Home, Jamestown, New York</a:t>
            </a:r>
            <a:endParaRPr lang="en-US" dirty="0"/>
          </a:p>
        </p:txBody>
      </p:sp>
      <p:pic>
        <p:nvPicPr>
          <p:cNvPr id="2050" name="Picture 2"/>
          <p:cNvPicPr>
            <a:picLocks noGrp="1" noChangeAspect="1" noChangeArrowheads="1"/>
          </p:cNvPicPr>
          <p:nvPr>
            <p:ph sz="quarter" idx="4"/>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88472" y="2290075"/>
            <a:ext cx="4754880" cy="3554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939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Mrs. Henry B. Stanton</a:t>
            </a:r>
            <a:endParaRPr lang="en-US" dirty="0"/>
          </a:p>
        </p:txBody>
      </p:sp>
      <p:sp>
        <p:nvSpPr>
          <p:cNvPr id="3" name="Content Placeholder 2"/>
          <p:cNvSpPr>
            <a:spLocks noGrp="1"/>
          </p:cNvSpPr>
          <p:nvPr>
            <p:ph sz="half" idx="1"/>
          </p:nvPr>
        </p:nvSpPr>
        <p:spPr/>
        <p:txBody>
          <a:bodyPr>
            <a:normAutofit lnSpcReduction="10000"/>
          </a:bodyPr>
          <a:lstStyle/>
          <a:p>
            <a:r>
              <a:rPr lang="en-US" sz="2400" dirty="0"/>
              <a:t>"We lived together without more than the normal matrimonial friction for more than half a century</a:t>
            </a:r>
            <a:r>
              <a:rPr lang="en-US" sz="2400" dirty="0" smtClean="0"/>
              <a:t>.“</a:t>
            </a:r>
            <a:endParaRPr lang="en-US" sz="2400" dirty="0"/>
          </a:p>
          <a:p>
            <a:pPr lvl="1"/>
            <a:r>
              <a:rPr lang="en-US" sz="2400" dirty="0"/>
              <a:t>Elizabeth Cady Stanton in her </a:t>
            </a:r>
            <a:r>
              <a:rPr lang="en-US" sz="2400" dirty="0" smtClean="0"/>
              <a:t>autobiography</a:t>
            </a:r>
          </a:p>
          <a:p>
            <a:pPr lvl="1"/>
            <a:r>
              <a:rPr lang="en-US" sz="2400" dirty="0" smtClean="0"/>
              <a:t>Sarah Grimke: “Henry </a:t>
            </a:r>
            <a:r>
              <a:rPr lang="en-US" sz="2400" dirty="0"/>
              <a:t>greatly needs a humble, holy companion, and she needs the same.”</a:t>
            </a:r>
          </a:p>
          <a:p>
            <a:r>
              <a:rPr lang="en-US" sz="2400" dirty="0"/>
              <a:t>London Honeymoon</a:t>
            </a:r>
          </a:p>
          <a:p>
            <a:r>
              <a:rPr lang="en-US" sz="2400" dirty="0"/>
              <a:t>Building a </a:t>
            </a:r>
            <a:r>
              <a:rPr lang="en-US" sz="2400" dirty="0" smtClean="0"/>
              <a:t>family</a:t>
            </a:r>
            <a:endParaRPr lang="en-US" sz="2400" dirty="0"/>
          </a:p>
        </p:txBody>
      </p:sp>
      <p:sp>
        <p:nvSpPr>
          <p:cNvPr id="5" name="Content Placeholder 4"/>
          <p:cNvSpPr>
            <a:spLocks noGrp="1"/>
          </p:cNvSpPr>
          <p:nvPr>
            <p:ph sz="half" idx="2"/>
          </p:nvPr>
        </p:nvSpPr>
        <p:spPr/>
        <p:txBody>
          <a:bodyPr>
            <a:normAutofit lnSpcReduction="10000"/>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60596"/>
            <a:ext cx="2286000" cy="285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983475"/>
            <a:ext cx="2026448"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86387" y="5181600"/>
            <a:ext cx="1600200" cy="923330"/>
          </a:xfrm>
          <a:prstGeom prst="rect">
            <a:avLst/>
          </a:prstGeom>
          <a:noFill/>
        </p:spPr>
        <p:txBody>
          <a:bodyPr wrap="square" rtlCol="0">
            <a:spAutoFit/>
          </a:bodyPr>
          <a:lstStyle/>
          <a:p>
            <a:r>
              <a:rPr lang="en-US" dirty="0"/>
              <a:t>Henry </a:t>
            </a:r>
            <a:r>
              <a:rPr lang="en-US" dirty="0" smtClean="0"/>
              <a:t>Brewster</a:t>
            </a:r>
          </a:p>
          <a:p>
            <a:r>
              <a:rPr lang="en-US" dirty="0" smtClean="0"/>
              <a:t>Stanton </a:t>
            </a:r>
            <a:r>
              <a:rPr lang="en-US" dirty="0"/>
              <a:t>1840</a:t>
            </a:r>
          </a:p>
        </p:txBody>
      </p:sp>
    </p:spTree>
    <p:extLst>
      <p:ext uri="{BB962C8B-B14F-4D97-AF65-F5344CB8AC3E}">
        <p14:creationId xmlns:p14="http://schemas.microsoft.com/office/powerpoint/2010/main" val="3991209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Origins of the Women’s Rights Movement</a:t>
            </a:r>
            <a:endParaRPr lang="en-US" dirty="0"/>
          </a:p>
        </p:txBody>
      </p:sp>
      <p:sp>
        <p:nvSpPr>
          <p:cNvPr id="4" name="Content Placeholder 3"/>
          <p:cNvSpPr>
            <a:spLocks noGrp="1"/>
          </p:cNvSpPr>
          <p:nvPr>
            <p:ph sz="half" idx="1"/>
          </p:nvPr>
        </p:nvSpPr>
        <p:spPr>
          <a:xfrm>
            <a:off x="0" y="1600200"/>
            <a:ext cx="5105400" cy="4953000"/>
          </a:xfrm>
        </p:spPr>
        <p:txBody>
          <a:bodyPr>
            <a:normAutofit fontScale="77500" lnSpcReduction="20000"/>
          </a:bodyPr>
          <a:lstStyle/>
          <a:p>
            <a:r>
              <a:rPr lang="en-US" dirty="0" smtClean="0"/>
              <a:t>Seneca Falls: Domesticity and Activism</a:t>
            </a:r>
          </a:p>
          <a:p>
            <a:r>
              <a:rPr lang="en-US" dirty="0" smtClean="0"/>
              <a:t>The </a:t>
            </a:r>
            <a:r>
              <a:rPr lang="en-US" dirty="0" smtClean="0">
                <a:hlinkClick r:id="rId3"/>
              </a:rPr>
              <a:t>Declaration of Sentiments</a:t>
            </a:r>
            <a:endParaRPr lang="en-US" dirty="0" smtClean="0"/>
          </a:p>
          <a:p>
            <a:r>
              <a:rPr lang="en-US" dirty="0"/>
              <a:t>Preamble: We hold these truths to be self-evident: that all men and women are created equal; that they are endowed by their Creator with certain inalienable rights;</a:t>
            </a:r>
            <a:endParaRPr lang="en-US" dirty="0" smtClean="0"/>
          </a:p>
          <a:p>
            <a:r>
              <a:rPr lang="en-US" dirty="0" smtClean="0"/>
              <a:t>The Convention and the Demand </a:t>
            </a:r>
            <a:r>
              <a:rPr lang="en-US" dirty="0"/>
              <a:t>for Suffrage: “Now, in view of this entire disfranchisement of one-half the people </a:t>
            </a:r>
            <a:r>
              <a:rPr lang="en-US" dirty="0" smtClean="0"/>
              <a:t>… and </a:t>
            </a:r>
            <a:r>
              <a:rPr lang="en-US" dirty="0"/>
              <a:t>because women do feel themselves aggrieved, oppressed, and fraudulently deprived of their most sacred rights, we insist that they have immediate admission to all the rights and privileges which belong to them as citizens of the United States</a:t>
            </a:r>
            <a:r>
              <a:rPr lang="en-US" dirty="0" smtClean="0"/>
              <a:t>.”</a:t>
            </a:r>
            <a:endParaRPr lang="en-US" dirty="0"/>
          </a:p>
        </p:txBody>
      </p:sp>
      <p:sp>
        <p:nvSpPr>
          <p:cNvPr id="5" name="Content Placeholder 4"/>
          <p:cNvSpPr>
            <a:spLocks noGrp="1"/>
          </p:cNvSpPr>
          <p:nvPr>
            <p:ph sz="half" idx="2"/>
          </p:nvPr>
        </p:nvSpPr>
        <p:spPr>
          <a:xfrm>
            <a:off x="5105400" y="1600200"/>
            <a:ext cx="3581400" cy="4525963"/>
          </a:xfrm>
        </p:spPr>
        <p:txBody>
          <a:bodyPr>
            <a:normAutofit fontScale="77500" lnSpcReduction="20000"/>
          </a:bodyPr>
          <a:lstStyle/>
          <a:p>
            <a:r>
              <a:rPr lang="en-US" dirty="0" smtClean="0"/>
              <a:t>Seneca Falls Women’s Rights Convention July 19-20, 1848</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124200"/>
            <a:ext cx="3749040"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05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Seneca Falls Declaration and Resolutions</a:t>
            </a:r>
            <a:endParaRPr lang="en-US" dirty="0"/>
          </a:p>
        </p:txBody>
      </p:sp>
      <p:sp>
        <p:nvSpPr>
          <p:cNvPr id="3" name="Content Placeholder 2"/>
          <p:cNvSpPr>
            <a:spLocks noGrp="1"/>
          </p:cNvSpPr>
          <p:nvPr>
            <p:ph sz="half" idx="1"/>
          </p:nvPr>
        </p:nvSpPr>
        <p:spPr/>
        <p:txBody>
          <a:bodyPr>
            <a:normAutofit/>
          </a:bodyPr>
          <a:lstStyle/>
          <a:p>
            <a:r>
              <a:rPr lang="en-US" dirty="0" smtClean="0"/>
              <a:t>Women’s Roles and Women’s Rights</a:t>
            </a:r>
          </a:p>
          <a:p>
            <a:r>
              <a:rPr lang="en-US" dirty="0" smtClean="0"/>
              <a:t>What did women want?</a:t>
            </a:r>
          </a:p>
          <a:p>
            <a:r>
              <a:rPr lang="en-US" dirty="0" smtClean="0"/>
              <a:t>Which women?</a:t>
            </a:r>
          </a:p>
          <a:p>
            <a:r>
              <a:rPr lang="en-US" dirty="0" smtClean="0"/>
              <a:t>How to gain equality?</a:t>
            </a:r>
          </a:p>
          <a:p>
            <a:pPr lvl="1"/>
            <a:r>
              <a:rPr lang="en-US" dirty="0" smtClean="0"/>
              <a:t>State Women’s Rights Conventions</a:t>
            </a:r>
          </a:p>
          <a:p>
            <a:pPr lvl="1"/>
            <a:r>
              <a:rPr lang="en-US" dirty="0"/>
              <a:t>The difficulties of organizing</a:t>
            </a:r>
          </a:p>
          <a:p>
            <a:pPr marL="457200" lvl="1" indent="0">
              <a:buNone/>
            </a:pPr>
            <a:endParaRPr lang="en-US" dirty="0" smtClean="0"/>
          </a:p>
          <a:p>
            <a:endParaRPr lang="en-US" dirty="0"/>
          </a:p>
        </p:txBody>
      </p:sp>
      <p:sp>
        <p:nvSpPr>
          <p:cNvPr id="4" name="Content Placeholder 3"/>
          <p:cNvSpPr>
            <a:spLocks noGrp="1"/>
          </p:cNvSpPr>
          <p:nvPr>
            <p:ph sz="half" idx="2"/>
          </p:nvPr>
        </p:nvSpPr>
        <p:spPr>
          <a:xfrm>
            <a:off x="4495800" y="1600200"/>
            <a:ext cx="4648200" cy="5257800"/>
          </a:xfrm>
        </p:spPr>
        <p:txBody>
          <a:bodyPr>
            <a:noAutofit/>
          </a:bodyPr>
          <a:lstStyle/>
          <a:p>
            <a:r>
              <a:rPr lang="en-US" sz="2200" dirty="0" smtClean="0"/>
              <a:t>“In </a:t>
            </a:r>
            <a:r>
              <a:rPr lang="en-US" sz="2200" dirty="0"/>
              <a:t>entering upon the great work before us, we anticipate no small amount of misconception, misrepresentation, and ridicule; but we shall use every instrumentality within our power to effect our object. We shall employ agents, circulate tracts, petition the State and National legislatures, and endeavor to enlist the pulpit and the press in our behalf. We hope this Convention will be followed by a series of Conventions embracing every part of the country</a:t>
            </a:r>
            <a:r>
              <a:rPr lang="en-US" sz="2200" dirty="0" smtClean="0"/>
              <a:t>.”</a:t>
            </a:r>
          </a:p>
          <a:p>
            <a:pPr lvl="1"/>
            <a:r>
              <a:rPr lang="en-US" sz="2200" dirty="0" smtClean="0"/>
              <a:t>Why “ridicule”?</a:t>
            </a:r>
            <a:endParaRPr lang="en-US" sz="2200" dirty="0"/>
          </a:p>
        </p:txBody>
      </p:sp>
    </p:spTree>
    <p:extLst>
      <p:ext uri="{BB962C8B-B14F-4D97-AF65-F5344CB8AC3E}">
        <p14:creationId xmlns:p14="http://schemas.microsoft.com/office/powerpoint/2010/main" val="316661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Scope </a:t>
            </a:r>
            <a:r>
              <a:rPr lang="en-US" dirty="0"/>
              <a:t>of the Nineteenth Century Women’s Movement</a:t>
            </a:r>
          </a:p>
        </p:txBody>
      </p:sp>
      <p:sp>
        <p:nvSpPr>
          <p:cNvPr id="3" name="Content Placeholder 2"/>
          <p:cNvSpPr>
            <a:spLocks noGrp="1"/>
          </p:cNvSpPr>
          <p:nvPr>
            <p:ph idx="1"/>
          </p:nvPr>
        </p:nvSpPr>
        <p:spPr>
          <a:xfrm>
            <a:off x="0" y="1371600"/>
            <a:ext cx="9144000" cy="5486400"/>
          </a:xfrm>
        </p:spPr>
        <p:txBody>
          <a:bodyPr>
            <a:noAutofit/>
          </a:bodyPr>
          <a:lstStyle/>
          <a:p>
            <a:r>
              <a:rPr lang="en-US" sz="2200" dirty="0" smtClean="0"/>
              <a:t>Seneca Falls: Beyond </a:t>
            </a:r>
            <a:r>
              <a:rPr lang="en-US" sz="2200" dirty="0" smtClean="0"/>
              <a:t>suffrage in the Declaration of Sentiments</a:t>
            </a:r>
            <a:endParaRPr lang="en-US" sz="2200" dirty="0" smtClean="0"/>
          </a:p>
          <a:p>
            <a:r>
              <a:rPr lang="en-US" sz="2200" dirty="0"/>
              <a:t>Having deprived her of this first right of a citizen, the elective franchise, thereby leaving her without representation in the halls of legislation, he has oppressed her on all sides.</a:t>
            </a:r>
          </a:p>
          <a:p>
            <a:r>
              <a:rPr lang="en-US" sz="2200" dirty="0"/>
              <a:t>He has made her, if married, in the eye of the law, civilly dead</a:t>
            </a:r>
            <a:r>
              <a:rPr lang="en-US" sz="2200" dirty="0" smtClean="0"/>
              <a:t>.</a:t>
            </a:r>
            <a:endParaRPr lang="en-US" sz="2200" dirty="0"/>
          </a:p>
          <a:p>
            <a:r>
              <a:rPr lang="en-US" sz="2200" dirty="0"/>
              <a:t>He has taken from her all right in property, even to the wages she </a:t>
            </a:r>
            <a:r>
              <a:rPr lang="en-US" sz="2200" dirty="0" smtClean="0"/>
              <a:t>earns. * * *</a:t>
            </a:r>
            <a:endParaRPr lang="en-US" sz="2200" dirty="0"/>
          </a:p>
          <a:p>
            <a:r>
              <a:rPr lang="en-US" sz="2200" dirty="0"/>
              <a:t>He has so framed the laws of divorce, as to what shall be the proper causes of divorce; in case of separation, to whom the guardianship of the children shall be given; as to be wholly regardless of the happiness of women—the law, in all cases, going upon the false supposition of the supremacy of man, and giving all power into his hands.</a:t>
            </a:r>
          </a:p>
          <a:p>
            <a:r>
              <a:rPr lang="en-US" sz="2200" dirty="0"/>
              <a:t>After depriving her of all rights as a married woman, if single and the owner of property, he has taxed her to support a government which recognizes her only when her property can be made profitable to it</a:t>
            </a:r>
            <a:r>
              <a:rPr lang="en-US" sz="2200" dirty="0" smtClean="0"/>
              <a:t>.</a:t>
            </a:r>
            <a:endParaRPr lang="en-US" sz="2200" dirty="0"/>
          </a:p>
        </p:txBody>
      </p:sp>
    </p:spTree>
    <p:extLst>
      <p:ext uri="{BB962C8B-B14F-4D97-AF65-F5344CB8AC3E}">
        <p14:creationId xmlns:p14="http://schemas.microsoft.com/office/powerpoint/2010/main" val="272283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228600" y="1295400"/>
            <a:ext cx="8763000" cy="5257800"/>
          </a:xfrm>
        </p:spPr>
        <p:txBody>
          <a:bodyPr>
            <a:noAutofit/>
          </a:bodyPr>
          <a:lstStyle/>
          <a:p>
            <a:r>
              <a:rPr lang="en-US" sz="2600" dirty="0" smtClean="0"/>
              <a:t>We’ll return midterms at the end of class today. I’ll have a few general remarks on them—mostly positive!</a:t>
            </a:r>
          </a:p>
          <a:p>
            <a:r>
              <a:rPr lang="en-US" sz="2600" dirty="0" smtClean="0"/>
              <a:t>The </a:t>
            </a:r>
            <a:r>
              <a:rPr lang="en-US" sz="2600" dirty="0" smtClean="0"/>
              <a:t>second discussion forum closes tonight at 11:59 pm.</a:t>
            </a:r>
          </a:p>
          <a:p>
            <a:r>
              <a:rPr lang="en-US" sz="2600" dirty="0" smtClean="0"/>
              <a:t>The third discussion forum question (on Cady Stanton and the women’s rights movement) is now available on Blackboard. The deadline for posts is 11:59 p.m. May 28.</a:t>
            </a:r>
          </a:p>
          <a:p>
            <a:r>
              <a:rPr lang="en-US" sz="2600" dirty="0" smtClean="0"/>
              <a:t>Study questions on Vivian </a:t>
            </a:r>
            <a:r>
              <a:rPr lang="en-US" sz="2600" dirty="0" err="1" smtClean="0"/>
              <a:t>Gornick</a:t>
            </a:r>
            <a:r>
              <a:rPr lang="en-US" sz="2600" dirty="0" smtClean="0"/>
              <a:t>, </a:t>
            </a:r>
            <a:r>
              <a:rPr lang="en-US" sz="2600" i="1" dirty="0" smtClean="0"/>
              <a:t>The Solitude of Self</a:t>
            </a:r>
            <a:r>
              <a:rPr lang="en-US" sz="2600" dirty="0" smtClean="0"/>
              <a:t>, are now online </a:t>
            </a:r>
            <a:r>
              <a:rPr lang="en-US" sz="2600" dirty="0" smtClean="0">
                <a:hlinkClick r:id="rId3"/>
              </a:rPr>
              <a:t>here</a:t>
            </a:r>
            <a:r>
              <a:rPr lang="en-US" sz="2600" dirty="0" smtClean="0">
                <a:hlinkClick r:id="rId3"/>
              </a:rPr>
              <a:t>.</a:t>
            </a:r>
            <a:endParaRPr lang="en-US" sz="2600" dirty="0" smtClean="0"/>
          </a:p>
          <a:p>
            <a:r>
              <a:rPr lang="en-US" sz="2600" dirty="0" smtClean="0"/>
              <a:t>The paper is due by class time on May 26. The topic options and instructions are available on Blackboard. On Thursday (May 14), I’ll spend a few minutes in class talking about approaches to doing the paper and the different topics.</a:t>
            </a:r>
            <a:endParaRPr lang="en-US" sz="2600" dirty="0" smtClean="0"/>
          </a:p>
        </p:txBody>
      </p:sp>
    </p:spTree>
    <p:extLst>
      <p:ext uri="{BB962C8B-B14F-4D97-AF65-F5344CB8AC3E}">
        <p14:creationId xmlns:p14="http://schemas.microsoft.com/office/powerpoint/2010/main" val="402338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Seneca Falls: Other Issues (continued)</a:t>
            </a:r>
            <a:endParaRPr lang="en-US" dirty="0"/>
          </a:p>
        </p:txBody>
      </p:sp>
      <p:sp>
        <p:nvSpPr>
          <p:cNvPr id="3" name="Content Placeholder 2"/>
          <p:cNvSpPr>
            <a:spLocks noGrp="1"/>
          </p:cNvSpPr>
          <p:nvPr>
            <p:ph idx="1"/>
          </p:nvPr>
        </p:nvSpPr>
        <p:spPr>
          <a:xfrm>
            <a:off x="0" y="990600"/>
            <a:ext cx="9067800" cy="5715000"/>
          </a:xfrm>
        </p:spPr>
        <p:txBody>
          <a:bodyPr>
            <a:normAutofit fontScale="55000" lnSpcReduction="20000"/>
          </a:bodyPr>
          <a:lstStyle/>
          <a:p>
            <a:r>
              <a:rPr lang="en-US" sz="3800" dirty="0" smtClean="0"/>
              <a:t>He has monopolized nearly all the profitable employments, and from those she is permitted to follow, she receives but a scanty remuneration.</a:t>
            </a:r>
          </a:p>
          <a:p>
            <a:r>
              <a:rPr lang="en-US" sz="3800" dirty="0" smtClean="0"/>
              <a:t>He closes against her all the avenues to wealth and distinction, which he considers most honorable to himself. As a teacher of theology, medicine, or law, she is not known.</a:t>
            </a:r>
          </a:p>
          <a:p>
            <a:r>
              <a:rPr lang="en-US" sz="3800" dirty="0" smtClean="0"/>
              <a:t>He has denied her the facilities for obtaining a thorough education—all colleges being closed against her.</a:t>
            </a:r>
          </a:p>
          <a:p>
            <a:r>
              <a:rPr lang="en-US" sz="3800" dirty="0" smtClean="0"/>
              <a:t>He allows her in Church as well as State, but a subordinate position, claiming Apostolic authority for her exclusion from the ministry, and, with some exceptions, from any public participation in the affairs of the Church.</a:t>
            </a:r>
          </a:p>
          <a:p>
            <a:r>
              <a:rPr lang="en-US" sz="3800" dirty="0" smtClean="0"/>
              <a:t>He has created a false public sentiment, by giving to the world a different code of morals for men and women, by which moral delinquencies which exclude women from society, are not only tolerated but deemed of little account in man.</a:t>
            </a:r>
          </a:p>
          <a:p>
            <a:r>
              <a:rPr lang="en-US" sz="3800" dirty="0" smtClean="0"/>
              <a:t>He has usurped the prerogative of Jehovah himself, claiming it as his right to assign for her a sphere of action, when that belongs to her conscience and her God.</a:t>
            </a:r>
          </a:p>
          <a:p>
            <a:r>
              <a:rPr lang="en-US" sz="3800" dirty="0" smtClean="0"/>
              <a:t>He has endeavored, in every way that he could to destroy her confidence in her own powers, to lessen her self-respect, and to make her willing to lead a dependent and abject life.</a:t>
            </a:r>
          </a:p>
          <a:p>
            <a:endParaRPr lang="en-US" dirty="0"/>
          </a:p>
        </p:txBody>
      </p:sp>
    </p:spTree>
    <p:extLst>
      <p:ext uri="{BB962C8B-B14F-4D97-AF65-F5344CB8AC3E}">
        <p14:creationId xmlns:p14="http://schemas.microsoft.com/office/powerpoint/2010/main" val="1014325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Civil War and Emancipation</a:t>
            </a:r>
            <a:endParaRPr lang="en-US" dirty="0"/>
          </a:p>
        </p:txBody>
      </p:sp>
      <p:sp>
        <p:nvSpPr>
          <p:cNvPr id="3" name="Content Placeholder 2"/>
          <p:cNvSpPr>
            <a:spLocks noGrp="1"/>
          </p:cNvSpPr>
          <p:nvPr>
            <p:ph sz="half" idx="1"/>
          </p:nvPr>
        </p:nvSpPr>
        <p:spPr>
          <a:xfrm>
            <a:off x="0" y="1600200"/>
            <a:ext cx="4495800" cy="5250873"/>
          </a:xfrm>
        </p:spPr>
        <p:txBody>
          <a:bodyPr>
            <a:normAutofit fontScale="85000" lnSpcReduction="10000"/>
          </a:bodyPr>
          <a:lstStyle/>
          <a:p>
            <a:r>
              <a:rPr lang="en-US" dirty="0" smtClean="0"/>
              <a:t>“Moral suasion”,  political power and violence</a:t>
            </a:r>
          </a:p>
          <a:p>
            <a:r>
              <a:rPr lang="en-US" dirty="0" smtClean="0"/>
              <a:t>Women’s Loyal National League</a:t>
            </a:r>
          </a:p>
          <a:p>
            <a:r>
              <a:rPr lang="en-US" dirty="0" smtClean="0"/>
              <a:t>The League </a:t>
            </a:r>
            <a:r>
              <a:rPr lang="en-US" dirty="0" smtClean="0">
                <a:hlinkClick r:id="rId3"/>
              </a:rPr>
              <a:t>petitions</a:t>
            </a:r>
            <a:r>
              <a:rPr lang="en-US" dirty="0" smtClean="0"/>
              <a:t> for full emancipation</a:t>
            </a:r>
          </a:p>
          <a:p>
            <a:r>
              <a:rPr lang="en-US" dirty="0" smtClean="0"/>
              <a:t>[Appeal </a:t>
            </a:r>
            <a:r>
              <a:rPr lang="en-US" dirty="0"/>
              <a:t>is signed: THE GOD OF JUSTICE IS WITH US, AND OUR WORD, OUR WORK — OUR PRAYER FOR FREEDOM WILL NOT, CANNOT BE IN VAIN.</a:t>
            </a:r>
          </a:p>
          <a:p>
            <a:r>
              <a:rPr lang="en-US" dirty="0"/>
              <a:t>E. CADY STANTON</a:t>
            </a:r>
            <a:br>
              <a:rPr lang="en-US" dirty="0"/>
            </a:br>
            <a:r>
              <a:rPr lang="en-US" dirty="0"/>
              <a:t>President.</a:t>
            </a:r>
            <a:br>
              <a:rPr lang="en-US" dirty="0"/>
            </a:br>
            <a:r>
              <a:rPr lang="en-US" dirty="0"/>
              <a:t>SUSAN B. ANTHONY,</a:t>
            </a:r>
            <a:br>
              <a:rPr lang="en-US" dirty="0"/>
            </a:br>
            <a:r>
              <a:rPr lang="en-US" dirty="0"/>
              <a:t>Secretary W.L.N. </a:t>
            </a:r>
            <a:r>
              <a:rPr lang="en-US" dirty="0" smtClean="0"/>
              <a:t>League]</a:t>
            </a:r>
            <a:endParaRPr lang="en-US" dirty="0"/>
          </a:p>
          <a:p>
            <a:pPr lvl="1"/>
            <a:endParaRPr lang="en-US" dirty="0"/>
          </a:p>
        </p:txBody>
      </p:sp>
      <p:sp>
        <p:nvSpPr>
          <p:cNvPr id="4" name="Content Placeholder 3"/>
          <p:cNvSpPr>
            <a:spLocks noGrp="1"/>
          </p:cNvSpPr>
          <p:nvPr>
            <p:ph sz="half" idx="2"/>
          </p:nvPr>
        </p:nvSpPr>
        <p:spPr/>
        <p:txBody>
          <a:bodyPr>
            <a:normAutofit fontScale="85000" lnSpcReduction="10000"/>
          </a:bodyPr>
          <a:lstStyle/>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396" y="1257481"/>
            <a:ext cx="4206240" cy="559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756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African American Freedom and Women’s Rights</a:t>
            </a:r>
            <a:endParaRPr lang="en-US" sz="3200" dirty="0"/>
          </a:p>
        </p:txBody>
      </p:sp>
      <p:sp>
        <p:nvSpPr>
          <p:cNvPr id="5" name="Content Placeholder 4"/>
          <p:cNvSpPr>
            <a:spLocks noGrp="1"/>
          </p:cNvSpPr>
          <p:nvPr>
            <p:ph idx="1"/>
          </p:nvPr>
        </p:nvSpPr>
        <p:spPr>
          <a:xfrm>
            <a:off x="-304800" y="914400"/>
            <a:ext cx="9448800" cy="5791200"/>
          </a:xfrm>
        </p:spPr>
        <p:txBody>
          <a:bodyPr>
            <a:noAutofit/>
          </a:bodyPr>
          <a:lstStyle/>
          <a:p>
            <a:r>
              <a:rPr lang="en-US" sz="2000" b="1" dirty="0" smtClean="0"/>
              <a:t>Redefining Citizenship Rights: The Fourteenth Amendment (ratified 1868):</a:t>
            </a:r>
          </a:p>
          <a:p>
            <a:r>
              <a:rPr lang="en-US" sz="2100" b="1" dirty="0"/>
              <a:t>Section 1.</a:t>
            </a:r>
            <a:r>
              <a:rPr lang="en-US" sz="2100" dirty="0"/>
              <a:t> </a:t>
            </a:r>
          </a:p>
          <a:p>
            <a:r>
              <a:rPr lang="en-US" sz="2100" dirty="0"/>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a:t>
            </a:r>
            <a:r>
              <a:rPr lang="en-US" sz="2400" b="1" i="1" dirty="0"/>
              <a:t>due process of law</a:t>
            </a:r>
            <a:r>
              <a:rPr lang="en-US" sz="2100" dirty="0"/>
              <a:t>; nor deny to any person within its jurisdiction the </a:t>
            </a:r>
            <a:r>
              <a:rPr lang="en-US" sz="2400" b="1" i="1" dirty="0"/>
              <a:t>equal protection of the laws</a:t>
            </a:r>
            <a:r>
              <a:rPr lang="en-US" sz="2100" dirty="0"/>
              <a:t>. </a:t>
            </a:r>
          </a:p>
          <a:p>
            <a:r>
              <a:rPr lang="en-US" sz="2100" b="1" dirty="0"/>
              <a:t>Section 2.</a:t>
            </a:r>
            <a:r>
              <a:rPr lang="en-US" sz="2100" dirty="0"/>
              <a:t> </a:t>
            </a:r>
          </a:p>
          <a:p>
            <a:r>
              <a:rPr lang="en-US" sz="2100" dirty="0"/>
              <a:t>Representatives shall be apportioned among the several States according to their respective </a:t>
            </a:r>
            <a:r>
              <a:rPr lang="en-US" sz="2100" dirty="0" smtClean="0"/>
              <a:t>number. . . . </a:t>
            </a:r>
            <a:r>
              <a:rPr lang="en-US" sz="2100" dirty="0"/>
              <a:t>But when the right to vote at any </a:t>
            </a:r>
            <a:r>
              <a:rPr lang="en-US" sz="2100" dirty="0" smtClean="0"/>
              <a:t>election. . . . </a:t>
            </a:r>
            <a:r>
              <a:rPr lang="en-US" sz="2100" dirty="0"/>
              <a:t>is denied to any of the </a:t>
            </a:r>
            <a:r>
              <a:rPr lang="en-US" sz="2400" b="1" dirty="0"/>
              <a:t>male</a:t>
            </a:r>
            <a:r>
              <a:rPr lang="en-US" sz="2100" dirty="0"/>
              <a:t> inhabitants of such State, being twenty-one years of age, and citizens of the United States, or in any way abridged, except for participation in rebellion, or other crime, the basis of representation therein shall be reduced in the proportion which the number of such </a:t>
            </a:r>
            <a:r>
              <a:rPr lang="en-US" sz="2400" b="1" dirty="0"/>
              <a:t>male</a:t>
            </a:r>
            <a:r>
              <a:rPr lang="en-US" sz="2100" dirty="0"/>
              <a:t> citizens shall bear to the whole number of </a:t>
            </a:r>
            <a:r>
              <a:rPr lang="en-US" sz="2400" b="1" dirty="0"/>
              <a:t>male</a:t>
            </a:r>
            <a:r>
              <a:rPr lang="en-US" sz="2100" dirty="0"/>
              <a:t> citizens twenty-one years of age in such State.</a:t>
            </a:r>
            <a:r>
              <a:rPr lang="en-US" sz="2000" dirty="0"/>
              <a:t>     </a:t>
            </a:r>
          </a:p>
        </p:txBody>
      </p:sp>
    </p:spTree>
    <p:extLst>
      <p:ext uri="{BB962C8B-B14F-4D97-AF65-F5344CB8AC3E}">
        <p14:creationId xmlns:p14="http://schemas.microsoft.com/office/powerpoint/2010/main" val="230867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prstClr val="black"/>
                </a:solidFill>
              </a:rPr>
              <a:t>African American Freedom and Women’s Rights</a:t>
            </a:r>
            <a:endParaRPr lang="en-US" sz="4000" dirty="0"/>
          </a:p>
        </p:txBody>
      </p:sp>
      <p:sp>
        <p:nvSpPr>
          <p:cNvPr id="3" name="Content Placeholder 2"/>
          <p:cNvSpPr>
            <a:spLocks noGrp="1"/>
          </p:cNvSpPr>
          <p:nvPr>
            <p:ph idx="1"/>
          </p:nvPr>
        </p:nvSpPr>
        <p:spPr/>
        <p:txBody>
          <a:bodyPr/>
          <a:lstStyle/>
          <a:p>
            <a:r>
              <a:rPr lang="en-US" b="1" dirty="0" smtClean="0"/>
              <a:t>Expanding voting rights: The Fifteenth Amendment (ratified 1869)</a:t>
            </a:r>
          </a:p>
          <a:p>
            <a:r>
              <a:rPr lang="en-US" b="1" dirty="0" smtClean="0"/>
              <a:t>Section </a:t>
            </a:r>
            <a:r>
              <a:rPr lang="en-US" b="1" dirty="0"/>
              <a:t>1.</a:t>
            </a:r>
            <a:r>
              <a:rPr lang="en-US" dirty="0"/>
              <a:t> </a:t>
            </a:r>
          </a:p>
          <a:p>
            <a:r>
              <a:rPr lang="en-US" dirty="0"/>
              <a:t>The right of citizens of the United States to vote shall not be denied or abridged by the United States or by any State on account of </a:t>
            </a:r>
            <a:r>
              <a:rPr lang="en-US" b="1" dirty="0"/>
              <a:t>race, color, or previous condition of servitude</a:t>
            </a:r>
            <a:r>
              <a:rPr lang="en-US" dirty="0"/>
              <a:t>. </a:t>
            </a:r>
          </a:p>
        </p:txBody>
      </p:sp>
    </p:spTree>
    <p:extLst>
      <p:ext uri="{BB962C8B-B14F-4D97-AF65-F5344CB8AC3E}">
        <p14:creationId xmlns:p14="http://schemas.microsoft.com/office/powerpoint/2010/main" val="3843599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African American Freedom and Women’s Rights: The Kansas Campaign</a:t>
            </a:r>
            <a:endParaRPr lang="en-US" dirty="0"/>
          </a:p>
        </p:txBody>
      </p:sp>
      <p:sp>
        <p:nvSpPr>
          <p:cNvPr id="3" name="Content Placeholder 2"/>
          <p:cNvSpPr>
            <a:spLocks noGrp="1"/>
          </p:cNvSpPr>
          <p:nvPr>
            <p:ph sz="half" idx="1"/>
          </p:nvPr>
        </p:nvSpPr>
        <p:spPr>
          <a:xfrm>
            <a:off x="457200" y="1600200"/>
            <a:ext cx="5486400" cy="5257800"/>
          </a:xfrm>
        </p:spPr>
        <p:txBody>
          <a:bodyPr>
            <a:normAutofit/>
          </a:bodyPr>
          <a:lstStyle/>
          <a:p>
            <a:r>
              <a:rPr lang="en-US" dirty="0" smtClean="0"/>
              <a:t>Separate b</a:t>
            </a:r>
            <a:r>
              <a:rPr lang="en-US" dirty="0" smtClean="0"/>
              <a:t>allot </a:t>
            </a:r>
            <a:r>
              <a:rPr lang="en-US" dirty="0" smtClean="0"/>
              <a:t>measures in Kansas for African American men’s suffrage and for women’s suffrage, 1867</a:t>
            </a:r>
          </a:p>
          <a:p>
            <a:r>
              <a:rPr lang="en-US" dirty="0" smtClean="0"/>
              <a:t>Stanton and Anthony campaign for women’s suffrage along with racist George Francis Train</a:t>
            </a:r>
          </a:p>
          <a:p>
            <a:pPr lvl="1"/>
            <a:r>
              <a:rPr lang="en-US" dirty="0" smtClean="0"/>
              <a:t>Train: </a:t>
            </a:r>
            <a:r>
              <a:rPr lang="en-US" dirty="0"/>
              <a:t>“Woman first and Negro last is my program.”</a:t>
            </a:r>
          </a:p>
          <a:p>
            <a:pPr lvl="1"/>
            <a:r>
              <a:rPr lang="en-US" dirty="0" smtClean="0"/>
              <a:t>William Lloyd Garrison calls Train “a crack-brained…semi-lunatic.”</a:t>
            </a:r>
            <a:endParaRPr lang="en-US" dirty="0"/>
          </a:p>
        </p:txBody>
      </p:sp>
      <p:sp>
        <p:nvSpPr>
          <p:cNvPr id="4" name="Content Placeholder 3"/>
          <p:cNvSpPr>
            <a:spLocks noGrp="1"/>
          </p:cNvSpPr>
          <p:nvPr>
            <p:ph sz="half" idx="2"/>
          </p:nvPr>
        </p:nvSpPr>
        <p:spPr>
          <a:xfrm>
            <a:off x="5943600" y="1600200"/>
            <a:ext cx="2743200" cy="4525963"/>
          </a:xfrm>
        </p:spPr>
        <p:txBody>
          <a:bodyPr>
            <a:normAutofit/>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327" y="1645920"/>
            <a:ext cx="3088964"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0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Campaigning for Women’s Suffrage</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r>
              <a:rPr lang="en-US" dirty="0" smtClean="0"/>
              <a:t>From Equal Rights to Women’s Suffrage</a:t>
            </a:r>
          </a:p>
          <a:p>
            <a:r>
              <a:rPr lang="en-US" dirty="0" smtClean="0"/>
              <a:t>Debates over the 14</a:t>
            </a:r>
            <a:r>
              <a:rPr lang="en-US" baseline="30000" dirty="0" smtClean="0"/>
              <a:t>th</a:t>
            </a:r>
            <a:r>
              <a:rPr lang="en-US" dirty="0" smtClean="0"/>
              <a:t> and 15</a:t>
            </a:r>
            <a:r>
              <a:rPr lang="en-US" baseline="30000" dirty="0" smtClean="0"/>
              <a:t>th</a:t>
            </a:r>
            <a:r>
              <a:rPr lang="en-US" dirty="0" smtClean="0"/>
              <a:t> Amendments divide the movement for women’s right to vote.</a:t>
            </a:r>
          </a:p>
          <a:p>
            <a:pPr lvl="1"/>
            <a:r>
              <a:rPr lang="en-US" dirty="0" smtClean="0"/>
              <a:t>Stanton and Anthony head the </a:t>
            </a:r>
            <a:r>
              <a:rPr lang="en-US" b="1" dirty="0" smtClean="0"/>
              <a:t>National</a:t>
            </a:r>
            <a:r>
              <a:rPr lang="en-US" dirty="0" smtClean="0"/>
              <a:t> Woman Suffrage Association but there’s a rival </a:t>
            </a:r>
            <a:r>
              <a:rPr lang="en-US" b="1" dirty="0" smtClean="0"/>
              <a:t>American</a:t>
            </a:r>
            <a:r>
              <a:rPr lang="en-US" dirty="0" smtClean="0"/>
              <a:t> Woman Suffrage Association until they finally merge into the National American Woman Suffrage Movement (NAWSA) in 1890</a:t>
            </a:r>
          </a:p>
          <a:p>
            <a:r>
              <a:rPr lang="en-US" dirty="0" smtClean="0"/>
              <a:t>Campaign for a national Constitutional amendment or emphasize state-by-state efforts?</a:t>
            </a:r>
          </a:p>
          <a:p>
            <a:r>
              <a:rPr lang="en-US" dirty="0" smtClean="0"/>
              <a:t>Women win right to vote in Wyoming territory, 1869 and in Colorado, Utah and Idaho in the </a:t>
            </a:r>
            <a:r>
              <a:rPr lang="en-US" dirty="0" smtClean="0"/>
              <a:t>1890s.</a:t>
            </a:r>
            <a:endParaRPr lang="en-US" dirty="0"/>
          </a:p>
        </p:txBody>
      </p:sp>
    </p:spTree>
    <p:extLst>
      <p:ext uri="{BB962C8B-B14F-4D97-AF65-F5344CB8AC3E}">
        <p14:creationId xmlns:p14="http://schemas.microsoft.com/office/powerpoint/2010/main" val="1691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Justifications for Women’s Suffrage</a:t>
            </a:r>
            <a:endParaRPr lang="en-US" dirty="0"/>
          </a:p>
        </p:txBody>
      </p:sp>
      <p:sp>
        <p:nvSpPr>
          <p:cNvPr id="3" name="Content Placeholder 2"/>
          <p:cNvSpPr>
            <a:spLocks noGrp="1"/>
          </p:cNvSpPr>
          <p:nvPr>
            <p:ph idx="1"/>
          </p:nvPr>
        </p:nvSpPr>
        <p:spPr/>
        <p:txBody>
          <a:bodyPr/>
          <a:lstStyle/>
          <a:p>
            <a:r>
              <a:rPr lang="en-US" dirty="0" smtClean="0"/>
              <a:t>The argument based on rights:</a:t>
            </a:r>
          </a:p>
          <a:p>
            <a:pPr lvl="1"/>
            <a:r>
              <a:rPr lang="en-US" dirty="0"/>
              <a:t>Cady Stanton pamphlet, “Suffrage a Natural Right</a:t>
            </a:r>
            <a:r>
              <a:rPr lang="en-US" dirty="0" smtClean="0"/>
              <a:t>”</a:t>
            </a:r>
          </a:p>
          <a:p>
            <a:pPr lvl="1"/>
            <a:r>
              <a:rPr lang="en-US" dirty="0" smtClean="0"/>
              <a:t>Appeal to the Revolutionary era: Stanton wants votes “for the daughters of the revolutionary heroes of 1776”</a:t>
            </a:r>
          </a:p>
          <a:p>
            <a:pPr lvl="1"/>
            <a:r>
              <a:rPr lang="en-US" dirty="0"/>
              <a:t>“In demanding the political rights of women, we simply assert the fundamental principle of democracy--that taxation and representation should go together.”</a:t>
            </a:r>
            <a:endParaRPr lang="en-US" dirty="0" smtClean="0"/>
          </a:p>
          <a:p>
            <a:endParaRPr lang="en-US" dirty="0"/>
          </a:p>
        </p:txBody>
      </p:sp>
    </p:spTree>
    <p:extLst>
      <p:ext uri="{BB962C8B-B14F-4D97-AF65-F5344CB8AC3E}">
        <p14:creationId xmlns:p14="http://schemas.microsoft.com/office/powerpoint/2010/main" val="1263255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Stanton, Anthony and their other </a:t>
            </a:r>
            <a:r>
              <a:rPr lang="en-US" dirty="0" err="1" smtClean="0"/>
              <a:t>bff</a:t>
            </a:r>
            <a:r>
              <a:rPr lang="en-US" dirty="0" smtClean="0"/>
              <a:t>, George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67296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795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Argument based on Expediency</a:t>
            </a:r>
            <a:endParaRPr lang="en-US" dirty="0"/>
          </a:p>
        </p:txBody>
      </p:sp>
      <p:sp>
        <p:nvSpPr>
          <p:cNvPr id="3" name="Content Placeholder 2"/>
          <p:cNvSpPr>
            <a:spLocks noGrp="1"/>
          </p:cNvSpPr>
          <p:nvPr>
            <p:ph idx="1"/>
          </p:nvPr>
        </p:nvSpPr>
        <p:spPr>
          <a:xfrm>
            <a:off x="76200" y="1600200"/>
            <a:ext cx="9067800" cy="4953000"/>
          </a:xfrm>
        </p:spPr>
        <p:txBody>
          <a:bodyPr>
            <a:normAutofit fontScale="85000" lnSpcReduction="10000"/>
          </a:bodyPr>
          <a:lstStyle/>
          <a:p>
            <a:r>
              <a:rPr lang="en-US" dirty="0" smtClean="0"/>
              <a:t>The activists who came into the women’s movement in the late 1800s and early 1900s paid less attention to “natural rights” claims for women’s voting. They based their case on the </a:t>
            </a:r>
            <a:r>
              <a:rPr lang="en-US" i="1" dirty="0" smtClean="0"/>
              <a:t>results</a:t>
            </a:r>
            <a:r>
              <a:rPr lang="en-US" dirty="0" smtClean="0"/>
              <a:t> of women’s suffrage.</a:t>
            </a:r>
            <a:endParaRPr lang="en-US" i="1" dirty="0" smtClean="0"/>
          </a:p>
          <a:p>
            <a:pPr lvl="1"/>
            <a:r>
              <a:rPr lang="en-US" dirty="0" smtClean="0"/>
              <a:t>Carrie Chapman Catt says she doesn’t know if voting is a right, a duty or a privilege, but “whatever it is, women want it.”</a:t>
            </a:r>
          </a:p>
          <a:p>
            <a:pPr lvl="1"/>
            <a:r>
              <a:rPr lang="en-US" dirty="0" smtClean="0"/>
              <a:t>Alice Stone Blackwell: “There </a:t>
            </a:r>
            <a:r>
              <a:rPr lang="en-US" dirty="0"/>
              <a:t>are two reasons why clergymen should support the woman’s suffrage movement. First, because it is just and right and in accordance with the Golden rule, and second, because it would augment the power of the churches...against the liquor traffic, the white slave traffic, child labor, impure food, and many other existing evils.” </a:t>
            </a:r>
            <a:endParaRPr lang="en-US" dirty="0" smtClean="0"/>
          </a:p>
          <a:p>
            <a:r>
              <a:rPr lang="en-US" dirty="0" smtClean="0"/>
              <a:t>Why was there this shift from rights to results?</a:t>
            </a:r>
            <a:endParaRPr lang="en-US" dirty="0"/>
          </a:p>
        </p:txBody>
      </p:sp>
    </p:spTree>
    <p:extLst>
      <p:ext uri="{BB962C8B-B14F-4D97-AF65-F5344CB8AC3E}">
        <p14:creationId xmlns:p14="http://schemas.microsoft.com/office/powerpoint/2010/main" val="986635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600" dirty="0" smtClean="0"/>
              <a:t>Women’s Suffrage, Class, Ethnicity and Race</a:t>
            </a:r>
            <a:endParaRPr lang="en-US" sz="3600" dirty="0"/>
          </a:p>
        </p:txBody>
      </p:sp>
      <p:sp>
        <p:nvSpPr>
          <p:cNvPr id="3" name="Content Placeholder 2"/>
          <p:cNvSpPr>
            <a:spLocks noGrp="1"/>
          </p:cNvSpPr>
          <p:nvPr>
            <p:ph idx="1"/>
          </p:nvPr>
        </p:nvSpPr>
        <p:spPr>
          <a:xfrm>
            <a:off x="0" y="1143000"/>
            <a:ext cx="9144000" cy="4983163"/>
          </a:xfrm>
        </p:spPr>
        <p:txBody>
          <a:bodyPr>
            <a:noAutofit/>
          </a:bodyPr>
          <a:lstStyle/>
          <a:p>
            <a:r>
              <a:rPr lang="en-US" sz="2400" dirty="0" smtClean="0"/>
              <a:t>The move for “educated suffrage”</a:t>
            </a:r>
          </a:p>
          <a:p>
            <a:r>
              <a:rPr lang="en-US" sz="2400" dirty="0" smtClean="0"/>
              <a:t>Stanton, 1869 </a:t>
            </a:r>
            <a:r>
              <a:rPr lang="en-US" sz="2400" dirty="0"/>
              <a:t>speech: </a:t>
            </a:r>
            <a:r>
              <a:rPr lang="en-US" sz="2400" dirty="0" smtClean="0"/>
              <a:t>“If </a:t>
            </a:r>
            <a:r>
              <a:rPr lang="en-US" sz="2400" dirty="0"/>
              <a:t>American women find it hard to bear the oppressions of their own Saxon fathers, the best orders of manhood, what may they not be called to endure when all the lower orders of foreigners now crowding our shores legislate for them and their daughters. Think of Patrick and </a:t>
            </a:r>
            <a:r>
              <a:rPr lang="en-US" sz="2400" dirty="0" err="1"/>
              <a:t>Sambo</a:t>
            </a:r>
            <a:r>
              <a:rPr lang="en-US" sz="2400" dirty="0"/>
              <a:t> and Hans and Yung </a:t>
            </a:r>
            <a:r>
              <a:rPr lang="en-US" sz="2400" dirty="0" smtClean="0"/>
              <a:t>Tung. . ., </a:t>
            </a:r>
            <a:r>
              <a:rPr lang="en-US" sz="2400" dirty="0"/>
              <a:t>who can not read the Declaration of Independence or Webster's spelling-book, making laws for </a:t>
            </a:r>
            <a:r>
              <a:rPr lang="en-US" sz="2400" dirty="0" err="1"/>
              <a:t>Lucretia</a:t>
            </a:r>
            <a:r>
              <a:rPr lang="en-US" sz="2400" dirty="0"/>
              <a:t> </a:t>
            </a:r>
            <a:r>
              <a:rPr lang="en-US" sz="2400" dirty="0" smtClean="0"/>
              <a:t>Mott [and other leading women’s rights advocates].”</a:t>
            </a:r>
          </a:p>
          <a:p>
            <a:r>
              <a:rPr lang="en-US" sz="2400" dirty="0" smtClean="0"/>
              <a:t>The South and Suffrage:</a:t>
            </a:r>
          </a:p>
          <a:p>
            <a:pPr lvl="1"/>
            <a:r>
              <a:rPr lang="en-US" sz="2400" dirty="0" smtClean="0"/>
              <a:t>Accepting African American disenfranchisement</a:t>
            </a:r>
          </a:p>
          <a:p>
            <a:pPr lvl="1"/>
            <a:r>
              <a:rPr lang="en-US" sz="2400" dirty="0" smtClean="0"/>
              <a:t>Mississippi women’s suffrage leader: “The South will look to its Anglo-Saxon women as the medium through which to retain the supremacy of the white race over the African. . . .”</a:t>
            </a:r>
          </a:p>
        </p:txBody>
      </p:sp>
    </p:spTree>
    <p:extLst>
      <p:ext uri="{BB962C8B-B14F-4D97-AF65-F5344CB8AC3E}">
        <p14:creationId xmlns:p14="http://schemas.microsoft.com/office/powerpoint/2010/main" val="429044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“Confessions” vs. </a:t>
            </a:r>
            <a:r>
              <a:rPr lang="en-US" i="1" dirty="0" smtClean="0"/>
              <a:t>Confessions</a:t>
            </a:r>
            <a:endParaRPr lang="en-US" i="1" dirty="0"/>
          </a:p>
        </p:txBody>
      </p:sp>
      <p:sp>
        <p:nvSpPr>
          <p:cNvPr id="6" name="Content Placeholder 5"/>
          <p:cNvSpPr>
            <a:spLocks noGrp="1"/>
          </p:cNvSpPr>
          <p:nvPr>
            <p:ph idx="1"/>
          </p:nvPr>
        </p:nvSpPr>
        <p:spPr>
          <a:xfrm>
            <a:off x="457200" y="1343866"/>
            <a:ext cx="8229600" cy="4525963"/>
          </a:xfrm>
        </p:spPr>
        <p:txBody>
          <a:bodyPr>
            <a:normAutofit/>
          </a:bodyPr>
          <a:lstStyle/>
          <a:p>
            <a:r>
              <a:rPr lang="en-US" sz="2400" dirty="0" smtClean="0"/>
              <a:t>For those considering Option #3 (“History and Fiction—Nat Turner”) for your paper, I want to clarify: The “Confessions of Nat Turner” recorded by Thomas Gray in Turner’s jail cell in 1831 is </a:t>
            </a:r>
            <a:r>
              <a:rPr lang="en-US" sz="2400" i="1" dirty="0" smtClean="0"/>
              <a:t>not</a:t>
            </a:r>
            <a:r>
              <a:rPr lang="en-US" sz="2400" dirty="0" smtClean="0"/>
              <a:t> what you need to read for this paper topic. (You should have read that for the midterm.) For the paper, you need to read William Styron’s 1967 novel (a work of fiction) which has the same title: </a:t>
            </a:r>
            <a:r>
              <a:rPr lang="en-US" sz="2400" i="1" dirty="0" smtClean="0"/>
              <a:t>The Confessions of Nat Turner.</a:t>
            </a:r>
          </a:p>
          <a:p>
            <a:r>
              <a:rPr lang="en-US" sz="2400" i="1" dirty="0" smtClean="0"/>
              <a:t>         NO                                              YES</a:t>
            </a:r>
            <a:endParaRPr lang="en-US" sz="2400" i="1" dirty="0"/>
          </a:p>
        </p:txBody>
      </p:sp>
      <p:pic>
        <p:nvPicPr>
          <p:cNvPr id="7" name="Picture 6"/>
          <p:cNvPicPr>
            <a:picLocks noChangeAspect="1"/>
          </p:cNvPicPr>
          <p:nvPr/>
        </p:nvPicPr>
        <p:blipFill>
          <a:blip r:embed="rId3"/>
          <a:stretch>
            <a:fillRect/>
          </a:stretch>
        </p:blipFill>
        <p:spPr>
          <a:xfrm>
            <a:off x="1066800" y="4330707"/>
            <a:ext cx="1238250" cy="2033207"/>
          </a:xfrm>
          <a:prstGeom prst="rect">
            <a:avLst/>
          </a:prstGeom>
        </p:spPr>
      </p:pic>
      <p:pic>
        <p:nvPicPr>
          <p:cNvPr id="8" name="Picture 7"/>
          <p:cNvPicPr>
            <a:picLocks noChangeAspect="1"/>
          </p:cNvPicPr>
          <p:nvPr/>
        </p:nvPicPr>
        <p:blipFill>
          <a:blip r:embed="rId4"/>
          <a:stretch>
            <a:fillRect/>
          </a:stretch>
        </p:blipFill>
        <p:spPr>
          <a:xfrm>
            <a:off x="4661002" y="4399208"/>
            <a:ext cx="1374458" cy="2142173"/>
          </a:xfrm>
          <a:prstGeom prst="rect">
            <a:avLst/>
          </a:prstGeom>
        </p:spPr>
      </p:pic>
    </p:spTree>
    <p:extLst>
      <p:ext uri="{BB962C8B-B14F-4D97-AF65-F5344CB8AC3E}">
        <p14:creationId xmlns:p14="http://schemas.microsoft.com/office/powerpoint/2010/main" val="341396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“Solitude” vs. </a:t>
            </a:r>
            <a:r>
              <a:rPr lang="en-US" i="1" dirty="0" smtClean="0"/>
              <a:t>Solitude</a:t>
            </a:r>
            <a:endParaRPr lang="en-US" i="1" dirty="0"/>
          </a:p>
        </p:txBody>
      </p:sp>
      <p:sp>
        <p:nvSpPr>
          <p:cNvPr id="3" name="Content Placeholder 2"/>
          <p:cNvSpPr>
            <a:spLocks noGrp="1"/>
          </p:cNvSpPr>
          <p:nvPr>
            <p:ph idx="1"/>
          </p:nvPr>
        </p:nvSpPr>
        <p:spPr>
          <a:xfrm>
            <a:off x="457200" y="1143000"/>
            <a:ext cx="8229600" cy="5715000"/>
          </a:xfrm>
        </p:spPr>
        <p:txBody>
          <a:bodyPr>
            <a:normAutofit/>
          </a:bodyPr>
          <a:lstStyle/>
          <a:p>
            <a:r>
              <a:rPr lang="en-US" sz="2400" dirty="0" smtClean="0"/>
              <a:t>Remember that for the section of the course on Elizabeth Cady Stanton and the nineteenth century women’s movement, you’re expected to read two different things entitled “The Solitude of Self.” One is a speech she gave in the 1890s. You can link to it from the syllabus or below. The other is a recent book by the modern feminist Vivian </a:t>
            </a:r>
            <a:r>
              <a:rPr lang="en-US" sz="2400" dirty="0" err="1" smtClean="0"/>
              <a:t>Gornick</a:t>
            </a:r>
            <a:r>
              <a:rPr lang="en-US" sz="2400" dirty="0" smtClean="0"/>
              <a:t>. You’ll have to buy or otherwise acquire access to the </a:t>
            </a:r>
            <a:r>
              <a:rPr lang="en-US" sz="2400" dirty="0" err="1" smtClean="0"/>
              <a:t>Gornick</a:t>
            </a:r>
            <a:r>
              <a:rPr lang="en-US" sz="2400" dirty="0" smtClean="0"/>
              <a:t> book.</a:t>
            </a:r>
          </a:p>
          <a:p>
            <a:r>
              <a:rPr lang="en-US" sz="2400" dirty="0" smtClean="0"/>
              <a:t>Read both of these. Link to the Stanton </a:t>
            </a:r>
            <a:r>
              <a:rPr lang="en-US" sz="2400" dirty="0" smtClean="0">
                <a:hlinkClick r:id="rId3"/>
              </a:rPr>
              <a:t>speech</a:t>
            </a:r>
            <a:r>
              <a:rPr lang="en-US" sz="2400" dirty="0" smtClean="0"/>
              <a:t> here.</a:t>
            </a:r>
            <a:endParaRPr lang="en-US" sz="2400" dirty="0"/>
          </a:p>
        </p:txBody>
      </p:sp>
      <p:pic>
        <p:nvPicPr>
          <p:cNvPr id="4" name="Picture 3"/>
          <p:cNvPicPr>
            <a:picLocks noChangeAspect="1"/>
          </p:cNvPicPr>
          <p:nvPr/>
        </p:nvPicPr>
        <p:blipFill>
          <a:blip r:embed="rId4"/>
          <a:stretch>
            <a:fillRect/>
          </a:stretch>
        </p:blipFill>
        <p:spPr>
          <a:xfrm>
            <a:off x="1447800" y="4371967"/>
            <a:ext cx="1857375" cy="2476500"/>
          </a:xfrm>
          <a:prstGeom prst="rect">
            <a:avLst/>
          </a:prstGeom>
        </p:spPr>
      </p:pic>
      <p:pic>
        <p:nvPicPr>
          <p:cNvPr id="5" name="Picture 4"/>
          <p:cNvPicPr>
            <a:picLocks noChangeAspect="1"/>
          </p:cNvPicPr>
          <p:nvPr/>
        </p:nvPicPr>
        <p:blipFill>
          <a:blip r:embed="rId5"/>
          <a:stretch>
            <a:fillRect/>
          </a:stretch>
        </p:blipFill>
        <p:spPr>
          <a:xfrm>
            <a:off x="6096000" y="4343392"/>
            <a:ext cx="1674876" cy="2533650"/>
          </a:xfrm>
          <a:prstGeom prst="rect">
            <a:avLst/>
          </a:prstGeom>
        </p:spPr>
      </p:pic>
    </p:spTree>
    <p:extLst>
      <p:ext uri="{BB962C8B-B14F-4D97-AF65-F5344CB8AC3E}">
        <p14:creationId xmlns:p14="http://schemas.microsoft.com/office/powerpoint/2010/main" val="318397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Websites of Interest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Seneca Falls National Historical Park </a:t>
            </a:r>
            <a:r>
              <a:rPr lang="en-US" dirty="0" smtClean="0">
                <a:hlinkClick r:id="rId3"/>
              </a:rPr>
              <a:t>site</a:t>
            </a:r>
            <a:r>
              <a:rPr lang="en-US" dirty="0" smtClean="0"/>
              <a:t> on the origins of the women’s rights movement</a:t>
            </a:r>
          </a:p>
          <a:p>
            <a:r>
              <a:rPr lang="en-US" dirty="0" smtClean="0"/>
              <a:t>Brief biographical </a:t>
            </a:r>
            <a:r>
              <a:rPr lang="en-US" dirty="0" smtClean="0">
                <a:hlinkClick r:id="rId4"/>
              </a:rPr>
              <a:t>sketch</a:t>
            </a:r>
            <a:r>
              <a:rPr lang="en-US" dirty="0" smtClean="0"/>
              <a:t> of Elizabeth Cady Stanton from National Women’s Hall of Fame</a:t>
            </a:r>
          </a:p>
          <a:p>
            <a:r>
              <a:rPr lang="en-US" i="1" dirty="0" smtClean="0">
                <a:hlinkClick r:id="rId5"/>
              </a:rPr>
              <a:t>Not for Ourselves Alone</a:t>
            </a:r>
            <a:r>
              <a:rPr lang="en-US" i="1" dirty="0" smtClean="0"/>
              <a:t>—</a:t>
            </a:r>
            <a:r>
              <a:rPr lang="en-US" dirty="0" smtClean="0"/>
              <a:t>PBS/Ken Burns documentary on Stanton and Susan B. Anthony</a:t>
            </a:r>
          </a:p>
          <a:p>
            <a:r>
              <a:rPr lang="en-US" dirty="0" smtClean="0">
                <a:hlinkClick r:id="rId6"/>
              </a:rPr>
              <a:t>Website</a:t>
            </a:r>
            <a:r>
              <a:rPr lang="en-US" dirty="0" smtClean="0"/>
              <a:t> for the edition of the Stanton-Anthony papers</a:t>
            </a:r>
          </a:p>
          <a:p>
            <a:r>
              <a:rPr lang="en-US" dirty="0" smtClean="0"/>
              <a:t>The Grimke Sisters and Theodore Dwight Weld </a:t>
            </a:r>
            <a:r>
              <a:rPr lang="en-US" dirty="0" smtClean="0">
                <a:hlinkClick r:id="rId7"/>
              </a:rPr>
              <a:t>debate women’s role </a:t>
            </a:r>
            <a:r>
              <a:rPr lang="en-US" dirty="0" smtClean="0"/>
              <a:t>in the abolition movement</a:t>
            </a:r>
            <a:endParaRPr lang="en-US" dirty="0"/>
          </a:p>
          <a:p>
            <a:r>
              <a:rPr lang="en-US" dirty="0"/>
              <a:t>Anthony got arrested for trying to vote in 1873. This </a:t>
            </a:r>
            <a:r>
              <a:rPr lang="en-US" dirty="0">
                <a:hlinkClick r:id="rId8"/>
              </a:rPr>
              <a:t>site deals with her trial</a:t>
            </a:r>
            <a:endParaRPr lang="en-US" dirty="0"/>
          </a:p>
          <a:p>
            <a:r>
              <a:rPr lang="en-US" dirty="0"/>
              <a:t>Stanton, Anthony and Matilda Joslyn Gage wrote an enormous History of Women Suffrage in 1881. Here’s their account of the </a:t>
            </a:r>
            <a:r>
              <a:rPr lang="en-US" dirty="0">
                <a:hlinkClick r:id="rId9"/>
              </a:rPr>
              <a:t>Seneca Falls </a:t>
            </a:r>
            <a:r>
              <a:rPr lang="en-US" dirty="0" smtClean="0">
                <a:hlinkClick r:id="rId9"/>
              </a:rPr>
              <a:t>conference</a:t>
            </a:r>
            <a:r>
              <a:rPr lang="en-US" dirty="0"/>
              <a:t>.</a:t>
            </a:r>
          </a:p>
        </p:txBody>
      </p:sp>
    </p:spTree>
    <p:extLst>
      <p:ext uri="{BB962C8B-B14F-4D97-AF65-F5344CB8AC3E}">
        <p14:creationId xmlns:p14="http://schemas.microsoft.com/office/powerpoint/2010/main" val="1348873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Issues to Consider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our sessions on Elizabeth Cady Stanton and the 19</a:t>
            </a:r>
            <a:r>
              <a:rPr lang="en-US" baseline="30000" dirty="0" smtClean="0"/>
              <a:t>th</a:t>
            </a:r>
            <a:r>
              <a:rPr lang="en-US" dirty="0" smtClean="0"/>
              <a:t>  Century Women’s Rights Movement, there are four broad issues I want to emphasize. These are topics that repeatedly occur in studying radical (and non-radical) social movements:</a:t>
            </a:r>
          </a:p>
          <a:p>
            <a:pPr lvl="1"/>
            <a:r>
              <a:rPr lang="en-US" dirty="0" smtClean="0"/>
              <a:t>1. What’s the relationship between personal life and public political activity?</a:t>
            </a:r>
          </a:p>
          <a:p>
            <a:pPr lvl="1"/>
            <a:r>
              <a:rPr lang="en-US" dirty="0" smtClean="0"/>
              <a:t>2. How broad or focused should a social movement be?</a:t>
            </a:r>
          </a:p>
          <a:p>
            <a:pPr lvl="1"/>
            <a:r>
              <a:rPr lang="en-US" dirty="0" smtClean="0"/>
              <a:t>3. When is compromise effective? When is it moral?</a:t>
            </a:r>
          </a:p>
          <a:p>
            <a:pPr lvl="1"/>
            <a:r>
              <a:rPr lang="en-US" dirty="0" smtClean="0"/>
              <a:t>4. Is religion a liberator or an oppressor?</a:t>
            </a:r>
            <a:endParaRPr lang="en-US" dirty="0"/>
          </a:p>
        </p:txBody>
      </p:sp>
    </p:spTree>
    <p:extLst>
      <p:ext uri="{BB962C8B-B14F-4D97-AF65-F5344CB8AC3E}">
        <p14:creationId xmlns:p14="http://schemas.microsoft.com/office/powerpoint/2010/main" val="222860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“Separate Spheres” for Men and Women?</a:t>
            </a:r>
            <a:endParaRPr lang="en-US" dirty="0"/>
          </a:p>
        </p:txBody>
      </p:sp>
      <p:sp>
        <p:nvSpPr>
          <p:cNvPr id="3" name="Content Placeholder 2"/>
          <p:cNvSpPr>
            <a:spLocks noGrp="1"/>
          </p:cNvSpPr>
          <p:nvPr>
            <p:ph idx="1"/>
          </p:nvPr>
        </p:nvSpPr>
        <p:spPr>
          <a:xfrm>
            <a:off x="228600" y="1371600"/>
            <a:ext cx="8763000" cy="5334000"/>
          </a:xfrm>
        </p:spPr>
        <p:txBody>
          <a:bodyPr>
            <a:normAutofit fontScale="77500" lnSpcReduction="20000"/>
          </a:bodyPr>
          <a:lstStyle/>
          <a:p>
            <a:r>
              <a:rPr lang="en-US" sz="3400" dirty="0"/>
              <a:t>“In no country has such constant care been taken as in America to trace two clearly distinct lines of action for the two sexes and to make them keep pace one with the other, but in two pathways that are always different. American women never manage the outward concerns of the family or conduct a business or take a part in political life; nor are they, on the other hand, ever compelled to perform the rough labor of the fields or to make any of those laborious efforts which demand the exertion of physical strength. No families are so poor as to form an exception to this rule. If, on the one hand, an American woman cannot escape from the quiet circle of domestic employments, she is never forced, on the other, to go beyond it.”--Alexis de Tocqueville</a:t>
            </a:r>
            <a:r>
              <a:rPr lang="en-US" b="1" dirty="0"/>
              <a:t/>
            </a:r>
            <a:br>
              <a:rPr lang="en-US" b="1" dirty="0"/>
            </a:br>
            <a:r>
              <a:rPr lang="en-US" sz="2800" u="sng" dirty="0">
                <a:hlinkClick r:id="rId3"/>
              </a:rPr>
              <a:t>more from Tocqueville about American </a:t>
            </a:r>
            <a:r>
              <a:rPr lang="en-US" sz="2800" u="sng" dirty="0" smtClean="0">
                <a:hlinkClick r:id="rId3"/>
              </a:rPr>
              <a:t>women</a:t>
            </a:r>
            <a:r>
              <a:rPr lang="en-US" sz="2800" dirty="0" smtClean="0">
                <a:hlinkClick r:id="rId3"/>
              </a:rPr>
              <a:t> </a:t>
            </a:r>
            <a:endParaRPr lang="en-US" sz="2800" dirty="0" smtClean="0"/>
          </a:p>
          <a:p>
            <a:r>
              <a:rPr lang="en-US" dirty="0" smtClean="0"/>
              <a:t>Was Tocqueville correct?</a:t>
            </a:r>
          </a:p>
        </p:txBody>
      </p:sp>
    </p:spTree>
    <p:extLst>
      <p:ext uri="{BB962C8B-B14F-4D97-AF65-F5344CB8AC3E}">
        <p14:creationId xmlns:p14="http://schemas.microsoft.com/office/powerpoint/2010/main" val="266401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“Nature”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Cult of True Womanhood” (the title of an influential article published in 1966 by historian  Barbara Welter) described a set of nineteenth-century assumptions about women’s inherent nature.</a:t>
            </a:r>
          </a:p>
          <a:p>
            <a:pPr lvl="1"/>
            <a:r>
              <a:rPr lang="en-US" dirty="0" smtClean="0"/>
              <a:t>Piety</a:t>
            </a:r>
          </a:p>
          <a:p>
            <a:pPr lvl="1"/>
            <a:r>
              <a:rPr lang="en-US" dirty="0" smtClean="0"/>
              <a:t>Purity</a:t>
            </a:r>
          </a:p>
          <a:p>
            <a:pPr lvl="1"/>
            <a:r>
              <a:rPr lang="en-US" dirty="0" smtClean="0"/>
              <a:t>Domesticity</a:t>
            </a:r>
          </a:p>
          <a:p>
            <a:pPr lvl="1"/>
            <a:r>
              <a:rPr lang="en-US" dirty="0" smtClean="0"/>
              <a:t>Submissiveness</a:t>
            </a:r>
          </a:p>
          <a:p>
            <a:r>
              <a:rPr lang="en-US" dirty="0" smtClean="0"/>
              <a:t>Which women might this apply to? </a:t>
            </a:r>
          </a:p>
          <a:p>
            <a:r>
              <a:rPr lang="en-US" dirty="0" smtClean="0"/>
              <a:t>Did women’s lives actually fit these prescriptions for them?</a:t>
            </a:r>
            <a:endParaRPr lang="en-US" dirty="0"/>
          </a:p>
        </p:txBody>
      </p:sp>
    </p:spTree>
    <p:extLst>
      <p:ext uri="{BB962C8B-B14F-4D97-AF65-F5344CB8AC3E}">
        <p14:creationId xmlns:p14="http://schemas.microsoft.com/office/powerpoint/2010/main" val="191268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Legal Status: Couverture</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800" dirty="0" smtClean="0"/>
              <a:t>In the late 1700s, the English legal scholar William Blackstone described married women’s legal status: </a:t>
            </a:r>
          </a:p>
          <a:p>
            <a:pPr marL="0" indent="0">
              <a:buNone/>
            </a:pPr>
            <a:r>
              <a:rPr lang="en-US" sz="2800" dirty="0"/>
              <a:t>“By marriage, the husband and wife are one person in law: that is, the very being or legal existence of the woman is suspended during the marriage, or at least is incorporated and consolidated into that of the husband: under whose wing, protection, and cover, she performs every </a:t>
            </a:r>
            <a:r>
              <a:rPr lang="en-US" sz="2800" dirty="0" smtClean="0"/>
              <a:t>thing….” </a:t>
            </a:r>
            <a:endParaRPr lang="en-US" sz="2800" dirty="0"/>
          </a:p>
        </p:txBody>
      </p:sp>
      <p:pic>
        <p:nvPicPr>
          <p:cNvPr id="5" name="Picture 4"/>
          <p:cNvPicPr>
            <a:picLocks noChangeAspect="1"/>
          </p:cNvPicPr>
          <p:nvPr/>
        </p:nvPicPr>
        <p:blipFill>
          <a:blip r:embed="rId3">
            <a:lum bright="2000"/>
          </a:blip>
          <a:stretch>
            <a:fillRect/>
          </a:stretch>
        </p:blipFill>
        <p:spPr>
          <a:xfrm>
            <a:off x="4267200" y="4383976"/>
            <a:ext cx="1964817" cy="2474024"/>
          </a:xfrm>
          <a:prstGeom prst="rect">
            <a:avLst/>
          </a:prstGeom>
        </p:spPr>
      </p:pic>
    </p:spTree>
    <p:extLst>
      <p:ext uri="{BB962C8B-B14F-4D97-AF65-F5344CB8AC3E}">
        <p14:creationId xmlns:p14="http://schemas.microsoft.com/office/powerpoint/2010/main" val="325773451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2725</Words>
  <Application>Microsoft Office PowerPoint</Application>
  <PresentationFormat>On-screen Show (4:3)</PresentationFormat>
  <Paragraphs>189</Paragraphs>
  <Slides>29</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Book Antiqua</vt:lpstr>
      <vt:lpstr>Calibri</vt:lpstr>
      <vt:lpstr>Lucida Sans</vt:lpstr>
      <vt:lpstr>Wingdings</vt:lpstr>
      <vt:lpstr>Wingdings 2</vt:lpstr>
      <vt:lpstr>Wingdings 3</vt:lpstr>
      <vt:lpstr>Office Theme</vt:lpstr>
      <vt:lpstr>Apex</vt:lpstr>
      <vt:lpstr>Elizabeth Cady Stanton: Women’s Rights and Women’s Suffrage </vt:lpstr>
      <vt:lpstr>Announcements</vt:lpstr>
      <vt:lpstr>“Confessions” vs. Confessions</vt:lpstr>
      <vt:lpstr>“Solitude” vs. Solitude</vt:lpstr>
      <vt:lpstr>Some Websites of Interest</vt:lpstr>
      <vt:lpstr>Some Issues to Consider</vt:lpstr>
      <vt:lpstr>“Separate Spheres” for Men and Women?</vt:lpstr>
      <vt:lpstr>Women’s “Nature”</vt:lpstr>
      <vt:lpstr>Women’s Legal Status: Couverture</vt:lpstr>
      <vt:lpstr>Sources of the Women’s Rights Movement: Religious Revivalism</vt:lpstr>
      <vt:lpstr>Sources of the Women’s Rights Movement (continued)</vt:lpstr>
      <vt:lpstr>Sources of the Women’s Rights Movement: Moral Reform</vt:lpstr>
      <vt:lpstr>Sources of the Women’s Rights Movement: Solidarity and Sisterhood</vt:lpstr>
      <vt:lpstr>Women and Abolitionism</vt:lpstr>
      <vt:lpstr>Elizabeth Cady Stanton 1815-1902</vt:lpstr>
      <vt:lpstr>Becoming Mrs. Henry B. Stanton</vt:lpstr>
      <vt:lpstr>The Origins of the Women’s Rights Movement</vt:lpstr>
      <vt:lpstr>Seneca Falls Declaration and Resolutions</vt:lpstr>
      <vt:lpstr>The Scope of the Nineteenth Century Women’s Movement</vt:lpstr>
      <vt:lpstr>Seneca Falls: Other Issues (continued)</vt:lpstr>
      <vt:lpstr>The Civil War and Emancipation</vt:lpstr>
      <vt:lpstr>African American Freedom and Women’s Rights</vt:lpstr>
      <vt:lpstr>African American Freedom and Women’s Rights</vt:lpstr>
      <vt:lpstr>African American Freedom and Women’s Rights: The Kansas Campaign</vt:lpstr>
      <vt:lpstr>Campaigning for Women’s Suffrage</vt:lpstr>
      <vt:lpstr>Two Justifications for Women’s Suffrage</vt:lpstr>
      <vt:lpstr>Stanton, Anthony and their other bff, George</vt:lpstr>
      <vt:lpstr>The Argument based on Expediency</vt:lpstr>
      <vt:lpstr>Women’s Suffrage, Class, Ethnicity and Race</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 Cady Stanton: Class Privilege and Gender Oppression</dc:title>
  <dc:creator>Daniel</dc:creator>
  <cp:lastModifiedBy>Daniel Pope</cp:lastModifiedBy>
  <cp:revision>55</cp:revision>
  <dcterms:created xsi:type="dcterms:W3CDTF">2013-04-30T22:56:54Z</dcterms:created>
  <dcterms:modified xsi:type="dcterms:W3CDTF">2015-05-12T21:12:32Z</dcterms:modified>
</cp:coreProperties>
</file>