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256" r:id="rId3"/>
    <p:sldId id="257" r:id="rId4"/>
    <p:sldId id="258" r:id="rId5"/>
    <p:sldId id="267" r:id="rId6"/>
    <p:sldId id="259" r:id="rId7"/>
    <p:sldId id="260" r:id="rId8"/>
    <p:sldId id="263" r:id="rId9"/>
    <p:sldId id="264" r:id="rId10"/>
    <p:sldId id="265" r:id="rId11"/>
    <p:sldId id="266" r:id="rId12"/>
    <p:sldId id="261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DED4B0-7B58-43EA-8BBD-15C6FFF005DB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87141-68B8-4816-A9FF-1F639DA49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42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87141-68B8-4816-A9FF-1F639DA499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851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87141-68B8-4816-A9FF-1F639DA499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89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87141-68B8-4816-A9FF-1F639DA499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259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87141-68B8-4816-A9FF-1F639DA499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04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87141-68B8-4816-A9FF-1F639DA499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9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87141-68B8-4816-A9FF-1F639DA499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552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87141-68B8-4816-A9FF-1F639DA499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20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87141-68B8-4816-A9FF-1F639DA499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94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87141-68B8-4816-A9FF-1F639DA499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28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87141-68B8-4816-A9FF-1F639DA499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76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87141-68B8-4816-A9FF-1F639DA499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88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87141-68B8-4816-A9FF-1F639DA499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64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28E4-E625-4E6D-A50D-C42724BB9F84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247C-1E64-409C-8B4F-F84A33BDBDE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28E4-E625-4E6D-A50D-C42724BB9F84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247C-1E64-409C-8B4F-F84A33BDBD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28E4-E625-4E6D-A50D-C42724BB9F84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247C-1E64-409C-8B4F-F84A33BDBD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28E4-E625-4E6D-A50D-C42724BB9F84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247C-1E64-409C-8B4F-F84A33BDB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52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28E4-E625-4E6D-A50D-C42724BB9F84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247C-1E64-409C-8B4F-F84A33BDB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1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28E4-E625-4E6D-A50D-C42724BB9F84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247C-1E64-409C-8B4F-F84A33BDB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990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28E4-E625-4E6D-A50D-C42724BB9F84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247C-1E64-409C-8B4F-F84A33BDB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53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28E4-E625-4E6D-A50D-C42724BB9F84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247C-1E64-409C-8B4F-F84A33BDB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055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28E4-E625-4E6D-A50D-C42724BB9F84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247C-1E64-409C-8B4F-F84A33BDB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119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28E4-E625-4E6D-A50D-C42724BB9F84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247C-1E64-409C-8B4F-F84A33BDB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01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28E4-E625-4E6D-A50D-C42724BB9F84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247C-1E64-409C-8B4F-F84A33BDB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199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28E4-E625-4E6D-A50D-C42724BB9F84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247C-1E64-409C-8B4F-F84A33BDBD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28E4-E625-4E6D-A50D-C42724BB9F84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247C-1E64-409C-8B4F-F84A33BDB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94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28E4-E625-4E6D-A50D-C42724BB9F84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247C-1E64-409C-8B4F-F84A33BDB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4021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28E4-E625-4E6D-A50D-C42724BB9F84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247C-1E64-409C-8B4F-F84A33BDB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210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28E4-E625-4E6D-A50D-C42724BB9F84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368247C-1E64-409C-8B4F-F84A33BDBDE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28E4-E625-4E6D-A50D-C42724BB9F84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247C-1E64-409C-8B4F-F84A33BDBD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28E4-E625-4E6D-A50D-C42724BB9F84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247C-1E64-409C-8B4F-F84A33BDBD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28E4-E625-4E6D-A50D-C42724BB9F84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247C-1E64-409C-8B4F-F84A33BDBD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28E4-E625-4E6D-A50D-C42724BB9F84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247C-1E64-409C-8B4F-F84A33BDBD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28E4-E625-4E6D-A50D-C42724BB9F84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247C-1E64-409C-8B4F-F84A33BDBD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28E4-E625-4E6D-A50D-C42724BB9F84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247C-1E64-409C-8B4F-F84A33BDBD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05228E4-E625-4E6D-A50D-C42724BB9F84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368247C-1E64-409C-8B4F-F84A33BDBDE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228E4-E625-4E6D-A50D-C42724BB9F84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8247C-1E64-409C-8B4F-F84A33BDB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58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SExogKSOyc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archives.gov/exhibits/charters/print_friendly.html?page=declaration_transcript_content.html&amp;title=NARA%20|%20The%20Declaration%20of%20Independence:%20A%20Transcription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9240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Introduction: Themes and Controversies in American Radicalism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2133600"/>
          </a:xfrm>
        </p:spPr>
        <p:txBody>
          <a:bodyPr/>
          <a:lstStyle/>
          <a:p>
            <a:pPr algn="r"/>
            <a:endParaRPr lang="en-US" dirty="0" smtClean="0"/>
          </a:p>
          <a:p>
            <a:pPr algn="r"/>
            <a:r>
              <a:rPr lang="en-US" dirty="0" smtClean="0"/>
              <a:t>History 350</a:t>
            </a:r>
          </a:p>
          <a:p>
            <a:pPr algn="r"/>
            <a:r>
              <a:rPr lang="en-US" dirty="0" smtClean="0"/>
              <a:t>March 31, 2015</a:t>
            </a:r>
          </a:p>
        </p:txBody>
      </p:sp>
    </p:spTree>
    <p:extLst>
      <p:ext uri="{BB962C8B-B14F-4D97-AF65-F5344CB8AC3E}">
        <p14:creationId xmlns:p14="http://schemas.microsoft.com/office/powerpoint/2010/main" val="168104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Haymarket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64672"/>
            <a:ext cx="3578834" cy="539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4389120" cy="316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249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Whose Revolution?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“World Turned Upside-Down”? A social revolution? </a:t>
            </a:r>
          </a:p>
          <a:p>
            <a:pPr lvl="1"/>
            <a:r>
              <a:rPr lang="en-US" sz="2000" dirty="0" smtClean="0"/>
              <a:t>“The World Turned Upside-Down” was a British song from the 1600s, allegedly played as the British troops surrendered at the final battle of the Revolution at Yorktown, Virginia in 1781. Here’s a </a:t>
            </a:r>
            <a:r>
              <a:rPr lang="en-US" sz="2000" dirty="0" smtClean="0">
                <a:hlinkClick r:id="rId3"/>
              </a:rPr>
              <a:t>YouTube version</a:t>
            </a:r>
            <a:r>
              <a:rPr lang="en-US" sz="2000" dirty="0" smtClean="0"/>
              <a:t>.</a:t>
            </a:r>
          </a:p>
          <a:p>
            <a:r>
              <a:rPr lang="en-US" dirty="0" smtClean="0"/>
              <a:t>A democratic revolution?</a:t>
            </a:r>
          </a:p>
          <a:p>
            <a:r>
              <a:rPr lang="en-US" dirty="0" smtClean="0"/>
              <a:t>A revolution for liberty?</a:t>
            </a:r>
          </a:p>
          <a:p>
            <a:r>
              <a:rPr lang="en-US" dirty="0" smtClean="0"/>
              <a:t>A “conservative colonial rebellion”?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7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Whose Declaration?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0999" y="1524000"/>
            <a:ext cx="5503611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“We hold these truths to be self-evident, that all men are created equal, that they are endowed by their Creator with certain unalienable Rights, that among these are Life, Liberty and the pursuit of </a:t>
            </a:r>
            <a:r>
              <a:rPr lang="en-US" dirty="0" smtClean="0"/>
              <a:t>Happiness.”</a:t>
            </a:r>
          </a:p>
          <a:p>
            <a:r>
              <a:rPr lang="en-US" dirty="0" smtClean="0"/>
              <a:t>“The </a:t>
            </a:r>
            <a:r>
              <a:rPr lang="en-US" dirty="0"/>
              <a:t>history of the present King of Great Britain is a history of repeated injuries and usurpations, all having in direct object the establishment of an absolute Tyranny over these States. To prove this, let Facts be submitted to a candid world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611" y="1524000"/>
            <a:ext cx="3259389" cy="384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67200" y="6431281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Transcript of the</a:t>
            </a:r>
            <a:r>
              <a:rPr lang="en-US" dirty="0" smtClean="0">
                <a:hlinkClick r:id="rId4"/>
              </a:rPr>
              <a:t> Declaration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27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Bureaucratic Matters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History 350 is the first term of two on the history of American Radicalism. It deals with the period from the American Revolution through the late 1800s. </a:t>
            </a:r>
            <a:r>
              <a:rPr lang="en-US" dirty="0" err="1" smtClean="0"/>
              <a:t>Hist</a:t>
            </a:r>
            <a:r>
              <a:rPr lang="en-US" dirty="0" smtClean="0"/>
              <a:t> 351, twentieth-century and beyond, will be offered in summer session and fall quarter.</a:t>
            </a:r>
          </a:p>
          <a:p>
            <a:r>
              <a:rPr lang="en-US" dirty="0" smtClean="0"/>
              <a:t>The syllabus for the course is the primary entry point for course information: outlines and PowerPoints for class sessions, assignments, etc. You’ll find it in the Course Documents section of the </a:t>
            </a:r>
            <a:r>
              <a:rPr lang="en-US" dirty="0" err="1" smtClean="0"/>
              <a:t>Hist</a:t>
            </a:r>
            <a:r>
              <a:rPr lang="en-US" dirty="0" smtClean="0"/>
              <a:t> 350 Blackboard site.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14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Syllabus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Before </a:t>
            </a:r>
            <a:r>
              <a:rPr lang="en-US" dirty="0"/>
              <a:t>each class session, I’ll post a </a:t>
            </a:r>
            <a:r>
              <a:rPr lang="en-US" dirty="0" err="1"/>
              <a:t>Powerpoint</a:t>
            </a:r>
            <a:r>
              <a:rPr lang="en-US" dirty="0"/>
              <a:t> </a:t>
            </a:r>
            <a:r>
              <a:rPr lang="en-US" dirty="0" smtClean="0"/>
              <a:t>or outline for </a:t>
            </a:r>
            <a:r>
              <a:rPr lang="en-US" dirty="0"/>
              <a:t>the class and link to it from the syllabus. The </a:t>
            </a:r>
            <a:r>
              <a:rPr lang="en-US" dirty="0" err="1" smtClean="0"/>
              <a:t>Powerpoints</a:t>
            </a:r>
            <a:r>
              <a:rPr lang="en-US" dirty="0" smtClean="0"/>
              <a:t> and outlines </a:t>
            </a:r>
            <a:r>
              <a:rPr lang="en-US" dirty="0"/>
              <a:t>are meant as frameworks, not substitutes, for your own </a:t>
            </a:r>
            <a:r>
              <a:rPr lang="en-US" dirty="0" smtClean="0"/>
              <a:t>note taking</a:t>
            </a:r>
            <a:r>
              <a:rPr lang="en-US" dirty="0"/>
              <a:t>, class attendance and studying for exams</a:t>
            </a:r>
            <a:r>
              <a:rPr lang="en-US" dirty="0" smtClean="0"/>
              <a:t>.</a:t>
            </a:r>
          </a:p>
          <a:p>
            <a:pPr>
              <a:defRPr/>
            </a:pPr>
            <a:r>
              <a:rPr lang="en-US" dirty="0"/>
              <a:t>Information about </a:t>
            </a:r>
            <a:r>
              <a:rPr lang="en-US" dirty="0" smtClean="0"/>
              <a:t>requirements, assignments </a:t>
            </a:r>
            <a:r>
              <a:rPr lang="en-US" dirty="0"/>
              <a:t>and books </a:t>
            </a:r>
            <a:r>
              <a:rPr lang="en-US" dirty="0" smtClean="0"/>
              <a:t>is </a:t>
            </a:r>
            <a:r>
              <a:rPr lang="en-US" dirty="0"/>
              <a:t>on the syllabus. I’ll run through it briefly</a:t>
            </a:r>
            <a:r>
              <a:rPr lang="en-US" dirty="0" smtClean="0"/>
              <a:t>.</a:t>
            </a:r>
          </a:p>
          <a:p>
            <a:pPr>
              <a:defRPr/>
            </a:pPr>
            <a:r>
              <a:rPr lang="en-US" dirty="0" smtClean="0"/>
              <a:t>Regular attendance is important. I don’t check attendance, but the course should mean a lot more to you if you take part in class discussion. In marginal cases, positive contributions in class will earn you a higher grade.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84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Definitions: Theirs, Yours, Mine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Merriam-Webster online dictionary offers three definitions:</a:t>
            </a:r>
          </a:p>
          <a:p>
            <a:pPr lvl="1"/>
            <a:r>
              <a:rPr lang="en-US" dirty="0" smtClean="0"/>
              <a:t>   </a:t>
            </a:r>
            <a:r>
              <a:rPr lang="en-US" i="1" dirty="0" smtClean="0"/>
              <a:t>very </a:t>
            </a:r>
            <a:r>
              <a:rPr lang="en-US" i="1" dirty="0"/>
              <a:t>new and different from what is traditional or ordinary</a:t>
            </a:r>
          </a:p>
          <a:p>
            <a:pPr marL="0" indent="0">
              <a:buNone/>
            </a:pPr>
            <a:r>
              <a:rPr lang="en-US" i="1" dirty="0" smtClean="0"/>
              <a:t>	</a:t>
            </a:r>
            <a:r>
              <a:rPr lang="en-US" sz="2800" i="1" dirty="0" smtClean="0"/>
              <a:t>very </a:t>
            </a:r>
            <a:r>
              <a:rPr lang="en-US" sz="2800" i="1" dirty="0"/>
              <a:t>basic and important</a:t>
            </a:r>
          </a:p>
          <a:p>
            <a:pPr marL="0" indent="0">
              <a:buNone/>
            </a:pPr>
            <a:r>
              <a:rPr lang="en-US" sz="2800" i="1" dirty="0"/>
              <a:t>	</a:t>
            </a:r>
            <a:r>
              <a:rPr lang="en-US" sz="2800" i="1" dirty="0" smtClean="0"/>
              <a:t>having </a:t>
            </a:r>
            <a:r>
              <a:rPr lang="en-US" sz="2800" i="1" dirty="0"/>
              <a:t>extreme political or social views that are not shared by most </a:t>
            </a:r>
            <a:r>
              <a:rPr lang="en-US" sz="2800" i="1" dirty="0" smtClean="0"/>
              <a:t>people</a:t>
            </a:r>
            <a:endParaRPr lang="en-US" i="1" dirty="0" smtClean="0"/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dirty="0" smtClean="0"/>
              <a:t>Can we do better?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898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Themes and Questions about the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Defining Radicalism</a:t>
            </a:r>
          </a:p>
          <a:p>
            <a:pPr lvl="1"/>
            <a:r>
              <a:rPr lang="en-US" dirty="0" smtClean="0"/>
              <a:t>Equality as core value</a:t>
            </a:r>
          </a:p>
          <a:p>
            <a:pPr lvl="1"/>
            <a:r>
              <a:rPr lang="en-US" dirty="0" smtClean="0"/>
              <a:t>“Illegitimate Means”</a:t>
            </a:r>
          </a:p>
          <a:p>
            <a:r>
              <a:rPr lang="en-US" dirty="0" smtClean="0"/>
              <a:t>Complicating the definition</a:t>
            </a:r>
            <a:endParaRPr lang="en-US" dirty="0"/>
          </a:p>
          <a:p>
            <a:pPr lvl="1"/>
            <a:r>
              <a:rPr lang="en-US" dirty="0" smtClean="0"/>
              <a:t>What kind of equality?</a:t>
            </a:r>
          </a:p>
          <a:p>
            <a:pPr lvl="1"/>
            <a:r>
              <a:rPr lang="en-US" dirty="0" smtClean="0"/>
              <a:t>What’s legitimate?</a:t>
            </a:r>
          </a:p>
          <a:p>
            <a:pPr lvl="1"/>
            <a:r>
              <a:rPr lang="en-US" dirty="0" smtClean="0"/>
              <a:t>Political and cultural change</a:t>
            </a:r>
          </a:p>
          <a:p>
            <a:pPr lvl="1"/>
            <a:r>
              <a:rPr lang="en-US" dirty="0" smtClean="0"/>
              <a:t>Do “left” and “right” make sense as categories?</a:t>
            </a:r>
          </a:p>
        </p:txBody>
      </p:sp>
    </p:spTree>
    <p:extLst>
      <p:ext uri="{BB962C8B-B14F-4D97-AF65-F5344CB8AC3E}">
        <p14:creationId xmlns:p14="http://schemas.microsoft.com/office/powerpoint/2010/main" val="372955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Themes and Questions about the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What’s the meaning of the American Revolution?</a:t>
            </a:r>
          </a:p>
          <a:p>
            <a:r>
              <a:rPr lang="en-US" dirty="0" smtClean="0"/>
              <a:t>Is American history marked by consensus or conflict?</a:t>
            </a:r>
          </a:p>
          <a:p>
            <a:r>
              <a:rPr lang="en-US" dirty="0" smtClean="0"/>
              <a:t>What role has violence played in social change?</a:t>
            </a:r>
          </a:p>
          <a:p>
            <a:r>
              <a:rPr lang="en-US" dirty="0" smtClean="0"/>
              <a:t>How have issues of race and racism shaped the history of American radicalism?</a:t>
            </a:r>
          </a:p>
          <a:p>
            <a:r>
              <a:rPr lang="en-US" dirty="0" smtClean="0"/>
              <a:t>What determines the success or failure of social movements?</a:t>
            </a:r>
          </a:p>
          <a:p>
            <a:r>
              <a:rPr lang="en-US" dirty="0" smtClean="0"/>
              <a:t>What motivates individuals to get involved in radical movements for social change?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85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Tom Paine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5742"/>
            <a:ext cx="7687818" cy="521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76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 Turner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3480317" cy="521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22367"/>
            <a:ext cx="4369619" cy="512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83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Elizabeth Cady Stanton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4114800" cy="512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30928"/>
            <a:ext cx="3840480" cy="494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915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258</TotalTime>
  <Words>534</Words>
  <Application>Microsoft Office PowerPoint</Application>
  <PresentationFormat>On-screen Show (4:3)</PresentationFormat>
  <Paragraphs>59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Book Antiqua</vt:lpstr>
      <vt:lpstr>Calibri</vt:lpstr>
      <vt:lpstr>Lucida Sans</vt:lpstr>
      <vt:lpstr>Wingdings</vt:lpstr>
      <vt:lpstr>Wingdings 2</vt:lpstr>
      <vt:lpstr>Wingdings 3</vt:lpstr>
      <vt:lpstr>Apex</vt:lpstr>
      <vt:lpstr>Office Theme</vt:lpstr>
      <vt:lpstr>Introduction: Themes and Controversies in American Radicalism</vt:lpstr>
      <vt:lpstr>Some Bureaucratic Matters</vt:lpstr>
      <vt:lpstr>Syllabus Overview</vt:lpstr>
      <vt:lpstr>Definitions: Theirs, Yours, Mine</vt:lpstr>
      <vt:lpstr>Themes and Questions about the Course</vt:lpstr>
      <vt:lpstr>Themes and Questions about the Course</vt:lpstr>
      <vt:lpstr>Tom Paine</vt:lpstr>
      <vt:lpstr>Nat Turner</vt:lpstr>
      <vt:lpstr>Elizabeth Cady Stanton</vt:lpstr>
      <vt:lpstr>Haymarket</vt:lpstr>
      <vt:lpstr>Whose Revolution?</vt:lpstr>
      <vt:lpstr>Whose Declaration?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Introduction: Themes and Controversies in American Radicalism</dc:title>
  <dc:creator>Daniel</dc:creator>
  <cp:lastModifiedBy>Daniel Pope</cp:lastModifiedBy>
  <cp:revision>21</cp:revision>
  <dcterms:created xsi:type="dcterms:W3CDTF">2013-03-27T22:45:33Z</dcterms:created>
  <dcterms:modified xsi:type="dcterms:W3CDTF">2015-03-31T21:50:11Z</dcterms:modified>
</cp:coreProperties>
</file>