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61" r:id="rId2"/>
    <p:sldMasterId id="2147483773" r:id="rId3"/>
  </p:sldMasterIdLst>
  <p:notesMasterIdLst>
    <p:notesMasterId r:id="rId19"/>
  </p:notesMasterIdLst>
  <p:handoutMasterIdLst>
    <p:handoutMasterId r:id="rId20"/>
  </p:handoutMasterIdLst>
  <p:sldIdLst>
    <p:sldId id="257" r:id="rId4"/>
    <p:sldId id="258" r:id="rId5"/>
    <p:sldId id="339" r:id="rId6"/>
    <p:sldId id="262" r:id="rId7"/>
    <p:sldId id="318" r:id="rId8"/>
    <p:sldId id="319" r:id="rId9"/>
    <p:sldId id="320" r:id="rId10"/>
    <p:sldId id="321" r:id="rId11"/>
    <p:sldId id="340" r:id="rId12"/>
    <p:sldId id="347" r:id="rId13"/>
    <p:sldId id="317" r:id="rId14"/>
    <p:sldId id="328" r:id="rId15"/>
    <p:sldId id="341" r:id="rId16"/>
    <p:sldId id="342" r:id="rId17"/>
    <p:sldId id="343" r:id="rId18"/>
  </p:sldIdLst>
  <p:sldSz cx="9144000" cy="6858000" type="screen4x3"/>
  <p:notesSz cx="9309100" cy="69548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02" autoAdjust="0"/>
    <p:restoredTop sz="94384" autoAdjust="0"/>
  </p:normalViewPr>
  <p:slideViewPr>
    <p:cSldViewPr>
      <p:cViewPr varScale="1">
        <p:scale>
          <a:sx n="70" d="100"/>
          <a:sy n="70" d="100"/>
        </p:scale>
        <p:origin x="480" y="72"/>
      </p:cViewPr>
      <p:guideLst>
        <p:guide orient="horz" pos="2160"/>
        <p:guide pos="2880"/>
      </p:guideLst>
    </p:cSldViewPr>
  </p:slideViewPr>
  <p:outlineViewPr>
    <p:cViewPr>
      <p:scale>
        <a:sx n="33" d="100"/>
        <a:sy n="33" d="100"/>
      </p:scale>
      <p:origin x="0" y="-3864"/>
    </p:cViewPr>
  </p:outlineViewPr>
  <p:notesTextViewPr>
    <p:cViewPr>
      <p:scale>
        <a:sx n="100" d="100"/>
        <a:sy n="100" d="100"/>
      </p:scale>
      <p:origin x="0" y="0"/>
    </p:cViewPr>
  </p:notesTextViewPr>
  <p:sorterViewPr>
    <p:cViewPr varScale="1">
      <p:scale>
        <a:sx n="100" d="100"/>
        <a:sy n="100" d="100"/>
      </p:scale>
      <p:origin x="0" y="-9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8950"/>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48950"/>
          </a:xfrm>
          <a:prstGeom prst="rect">
            <a:avLst/>
          </a:prstGeom>
        </p:spPr>
        <p:txBody>
          <a:bodyPr vert="horz" lIns="92930" tIns="46465" rIns="92930" bIns="46465" rtlCol="0"/>
          <a:lstStyle>
            <a:lvl1pPr algn="r">
              <a:defRPr sz="1200"/>
            </a:lvl1pPr>
          </a:lstStyle>
          <a:p>
            <a:fld id="{05EC3554-F294-4F61-8480-FBFD43F0B35D}" type="datetimeFigureOut">
              <a:rPr lang="en-US" smtClean="0"/>
              <a:t>6/4/2015</a:t>
            </a:fld>
            <a:endParaRPr lang="en-US"/>
          </a:p>
        </p:txBody>
      </p:sp>
      <p:sp>
        <p:nvSpPr>
          <p:cNvPr id="4" name="Footer Placeholder 3"/>
          <p:cNvSpPr>
            <a:spLocks noGrp="1"/>
          </p:cNvSpPr>
          <p:nvPr>
            <p:ph type="ftr" sz="quarter" idx="2"/>
          </p:nvPr>
        </p:nvSpPr>
        <p:spPr>
          <a:xfrm>
            <a:off x="0" y="6605889"/>
            <a:ext cx="4033943" cy="348949"/>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05889"/>
            <a:ext cx="4033943" cy="348949"/>
          </a:xfrm>
          <a:prstGeom prst="rect">
            <a:avLst/>
          </a:prstGeom>
        </p:spPr>
        <p:txBody>
          <a:bodyPr vert="horz" lIns="92930" tIns="46465" rIns="92930" bIns="46465" rtlCol="0" anchor="b"/>
          <a:lstStyle>
            <a:lvl1pPr algn="r">
              <a:defRPr sz="1200"/>
            </a:lvl1pPr>
          </a:lstStyle>
          <a:p>
            <a:fld id="{70A50524-8A25-47B9-B7F1-4F3087D492FD}" type="slidenum">
              <a:rPr lang="en-US" smtClean="0"/>
              <a:t>‹#›</a:t>
            </a:fld>
            <a:endParaRPr lang="en-US"/>
          </a:p>
        </p:txBody>
      </p:sp>
    </p:spTree>
    <p:extLst>
      <p:ext uri="{BB962C8B-B14F-4D97-AF65-F5344CB8AC3E}">
        <p14:creationId xmlns:p14="http://schemas.microsoft.com/office/powerpoint/2010/main" val="531505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8950"/>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5273003" y="0"/>
            <a:ext cx="4033943" cy="348950"/>
          </a:xfrm>
          <a:prstGeom prst="rect">
            <a:avLst/>
          </a:prstGeom>
        </p:spPr>
        <p:txBody>
          <a:bodyPr vert="horz" lIns="92930" tIns="46465" rIns="92930" bIns="46465" rtlCol="0"/>
          <a:lstStyle>
            <a:lvl1pPr algn="r">
              <a:defRPr sz="1200"/>
            </a:lvl1pPr>
          </a:lstStyle>
          <a:p>
            <a:fld id="{FFD5809C-32D3-426D-B97D-D7BA5E8B4500}" type="datetimeFigureOut">
              <a:rPr lang="en-US" smtClean="0"/>
              <a:t>6/4/2015</a:t>
            </a:fld>
            <a:endParaRPr lang="en-US"/>
          </a:p>
        </p:txBody>
      </p:sp>
      <p:sp>
        <p:nvSpPr>
          <p:cNvPr id="4" name="Slide Image Placeholder 3"/>
          <p:cNvSpPr>
            <a:spLocks noGrp="1" noRot="1" noChangeAspect="1"/>
          </p:cNvSpPr>
          <p:nvPr>
            <p:ph type="sldImg" idx="2"/>
          </p:nvPr>
        </p:nvSpPr>
        <p:spPr>
          <a:xfrm>
            <a:off x="3090863" y="869950"/>
            <a:ext cx="3127375" cy="2346325"/>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930910" y="3347015"/>
            <a:ext cx="7447280" cy="2738468"/>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05889"/>
            <a:ext cx="4033943" cy="348949"/>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5273003" y="6605889"/>
            <a:ext cx="4033943" cy="348949"/>
          </a:xfrm>
          <a:prstGeom prst="rect">
            <a:avLst/>
          </a:prstGeom>
        </p:spPr>
        <p:txBody>
          <a:bodyPr vert="horz" lIns="92930" tIns="46465" rIns="92930" bIns="46465" rtlCol="0" anchor="b"/>
          <a:lstStyle>
            <a:lvl1pPr algn="r">
              <a:defRPr sz="1200"/>
            </a:lvl1pPr>
          </a:lstStyle>
          <a:p>
            <a:fld id="{A7BBB144-B919-477F-9FDF-DC96ECA64BAC}" type="slidenum">
              <a:rPr lang="en-US" smtClean="0"/>
              <a:t>‹#›</a:t>
            </a:fld>
            <a:endParaRPr lang="en-US"/>
          </a:p>
        </p:txBody>
      </p:sp>
    </p:spTree>
    <p:extLst>
      <p:ext uri="{BB962C8B-B14F-4D97-AF65-F5344CB8AC3E}">
        <p14:creationId xmlns:p14="http://schemas.microsoft.com/office/powerpoint/2010/main" val="90986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80659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BBB144-B919-477F-9FDF-DC96ECA64BAC}" type="slidenum">
              <a:rPr lang="en-US" smtClean="0"/>
              <a:t>10</a:t>
            </a:fld>
            <a:endParaRPr lang="en-US"/>
          </a:p>
        </p:txBody>
      </p:sp>
    </p:spTree>
    <p:extLst>
      <p:ext uri="{BB962C8B-B14F-4D97-AF65-F5344CB8AC3E}">
        <p14:creationId xmlns:p14="http://schemas.microsoft.com/office/powerpoint/2010/main" val="1621703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11</a:t>
            </a:fld>
            <a:endParaRPr lang="en-US"/>
          </a:p>
        </p:txBody>
      </p:sp>
    </p:spTree>
    <p:extLst>
      <p:ext uri="{BB962C8B-B14F-4D97-AF65-F5344CB8AC3E}">
        <p14:creationId xmlns:p14="http://schemas.microsoft.com/office/powerpoint/2010/main" val="350551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10D6C-A829-4158-85FA-53D089D44363}" type="slidenum">
              <a:rPr lang="en-US" smtClean="0"/>
              <a:t>12</a:t>
            </a:fld>
            <a:endParaRPr lang="en-US"/>
          </a:p>
        </p:txBody>
      </p:sp>
    </p:spTree>
    <p:extLst>
      <p:ext uri="{BB962C8B-B14F-4D97-AF65-F5344CB8AC3E}">
        <p14:creationId xmlns:p14="http://schemas.microsoft.com/office/powerpoint/2010/main" val="1280846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B0036-FCC4-4A9E-A3BC-45ACB0521379}" type="slidenum">
              <a:rPr lang="en-US" smtClean="0"/>
              <a:t>13</a:t>
            </a:fld>
            <a:endParaRPr lang="en-US"/>
          </a:p>
        </p:txBody>
      </p:sp>
    </p:spTree>
    <p:extLst>
      <p:ext uri="{BB962C8B-B14F-4D97-AF65-F5344CB8AC3E}">
        <p14:creationId xmlns:p14="http://schemas.microsoft.com/office/powerpoint/2010/main" val="1180913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B0036-FCC4-4A9E-A3BC-45ACB0521379}" type="slidenum">
              <a:rPr lang="en-US" smtClean="0"/>
              <a:t>14</a:t>
            </a:fld>
            <a:endParaRPr lang="en-US"/>
          </a:p>
        </p:txBody>
      </p:sp>
    </p:spTree>
    <p:extLst>
      <p:ext uri="{BB962C8B-B14F-4D97-AF65-F5344CB8AC3E}">
        <p14:creationId xmlns:p14="http://schemas.microsoft.com/office/powerpoint/2010/main" val="3744063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B0036-FCC4-4A9E-A3BC-45ACB0521379}" type="slidenum">
              <a:rPr lang="en-US" smtClean="0"/>
              <a:t>15</a:t>
            </a:fld>
            <a:endParaRPr lang="en-US"/>
          </a:p>
        </p:txBody>
      </p:sp>
    </p:spTree>
    <p:extLst>
      <p:ext uri="{BB962C8B-B14F-4D97-AF65-F5344CB8AC3E}">
        <p14:creationId xmlns:p14="http://schemas.microsoft.com/office/powerpoint/2010/main" val="1693109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915423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BBB144-B919-477F-9FDF-DC96ECA64BAC}" type="slidenum">
              <a:rPr lang="en-US" smtClean="0"/>
              <a:t>3</a:t>
            </a:fld>
            <a:endParaRPr lang="en-US"/>
          </a:p>
        </p:txBody>
      </p:sp>
    </p:spTree>
    <p:extLst>
      <p:ext uri="{BB962C8B-B14F-4D97-AF65-F5344CB8AC3E}">
        <p14:creationId xmlns:p14="http://schemas.microsoft.com/office/powerpoint/2010/main" val="4246149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619609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10D6C-A829-4158-85FA-53D089D44363}" type="slidenum">
              <a:rPr lang="en-US" smtClean="0"/>
              <a:t>5</a:t>
            </a:fld>
            <a:endParaRPr lang="en-US"/>
          </a:p>
        </p:txBody>
      </p:sp>
    </p:spTree>
    <p:extLst>
      <p:ext uri="{BB962C8B-B14F-4D97-AF65-F5344CB8AC3E}">
        <p14:creationId xmlns:p14="http://schemas.microsoft.com/office/powerpoint/2010/main" val="3052024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10D6C-A829-4158-85FA-53D089D44363}" type="slidenum">
              <a:rPr lang="en-US" smtClean="0"/>
              <a:t>6</a:t>
            </a:fld>
            <a:endParaRPr lang="en-US"/>
          </a:p>
        </p:txBody>
      </p:sp>
    </p:spTree>
    <p:extLst>
      <p:ext uri="{BB962C8B-B14F-4D97-AF65-F5344CB8AC3E}">
        <p14:creationId xmlns:p14="http://schemas.microsoft.com/office/powerpoint/2010/main" val="2024512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10D6C-A829-4158-85FA-53D089D44363}" type="slidenum">
              <a:rPr lang="en-US" smtClean="0"/>
              <a:t>7</a:t>
            </a:fld>
            <a:endParaRPr lang="en-US"/>
          </a:p>
        </p:txBody>
      </p:sp>
    </p:spTree>
    <p:extLst>
      <p:ext uri="{BB962C8B-B14F-4D97-AF65-F5344CB8AC3E}">
        <p14:creationId xmlns:p14="http://schemas.microsoft.com/office/powerpoint/2010/main" val="729611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10D6C-A829-4158-85FA-53D089D44363}" type="slidenum">
              <a:rPr lang="en-US" smtClean="0"/>
              <a:t>8</a:t>
            </a:fld>
            <a:endParaRPr lang="en-US"/>
          </a:p>
        </p:txBody>
      </p:sp>
    </p:spTree>
    <p:extLst>
      <p:ext uri="{BB962C8B-B14F-4D97-AF65-F5344CB8AC3E}">
        <p14:creationId xmlns:p14="http://schemas.microsoft.com/office/powerpoint/2010/main" val="17638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BBB144-B919-477F-9FDF-DC96ECA64BAC}" type="slidenum">
              <a:rPr lang="en-US" smtClean="0"/>
              <a:t>9</a:t>
            </a:fld>
            <a:endParaRPr lang="en-US"/>
          </a:p>
        </p:txBody>
      </p:sp>
    </p:spTree>
    <p:extLst>
      <p:ext uri="{BB962C8B-B14F-4D97-AF65-F5344CB8AC3E}">
        <p14:creationId xmlns:p14="http://schemas.microsoft.com/office/powerpoint/2010/main" val="710340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FD9CA4C-95DC-44B5-A42F-EFD61F285ABE}" type="datetimeFigureOut">
              <a:rPr lang="en-US" smtClean="0">
                <a:solidFill>
                  <a:prstClr val="white">
                    <a:shade val="50000"/>
                  </a:prstClr>
                </a:solidFill>
              </a:rPr>
              <a:pPr/>
              <a:t>6/4/2015</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857431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white">
                    <a:shade val="50000"/>
                  </a:prstClr>
                </a:solidFill>
              </a:rPr>
              <a:pPr/>
              <a:t>6/4/2015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40013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white">
                    <a:shade val="50000"/>
                  </a:prstClr>
                </a:solidFill>
              </a:rPr>
              <a:pPr/>
              <a:t>6/4/2015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29232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6/4/2015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16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6/4/2015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236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6/4/2015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703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black">
                    <a:tint val="75000"/>
                  </a:prstClr>
                </a:solidFill>
              </a:rPr>
              <a:pPr/>
              <a:t>6/4/2015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642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9CA4C-95DC-44B5-A42F-EFD61F285ABE}" type="datetimeFigureOut">
              <a:rPr lang="en-US" smtClean="0">
                <a:solidFill>
                  <a:prstClr val="black">
                    <a:tint val="75000"/>
                  </a:prstClr>
                </a:solidFill>
              </a:rPr>
              <a:pPr/>
              <a:t>6/4/2015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446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9CA4C-95DC-44B5-A42F-EFD61F285ABE}" type="datetimeFigureOut">
              <a:rPr lang="en-US" smtClean="0">
                <a:solidFill>
                  <a:prstClr val="black">
                    <a:tint val="75000"/>
                  </a:prstClr>
                </a:solidFill>
              </a:rPr>
              <a:pPr/>
              <a:t>6/4/2015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818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9CA4C-95DC-44B5-A42F-EFD61F285ABE}" type="datetimeFigureOut">
              <a:rPr lang="en-US" smtClean="0">
                <a:solidFill>
                  <a:prstClr val="black">
                    <a:tint val="75000"/>
                  </a:prstClr>
                </a:solidFill>
              </a:rPr>
              <a:pPr/>
              <a:t>6/4/2015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754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black">
                    <a:tint val="75000"/>
                  </a:prstClr>
                </a:solidFill>
              </a:rPr>
              <a:pPr/>
              <a:t>6/4/2015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894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white">
                    <a:shade val="50000"/>
                  </a:prstClr>
                </a:solidFill>
              </a:rPr>
              <a:pPr/>
              <a:t>6/4/2015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56400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black">
                    <a:tint val="75000"/>
                  </a:prstClr>
                </a:solidFill>
              </a:rPr>
              <a:pPr/>
              <a:t>6/4/2015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836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6/4/2015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930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6/4/2015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283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6/4/2015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430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6/4/2015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801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6/4/2015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957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black">
                    <a:tint val="75000"/>
                  </a:prstClr>
                </a:solidFill>
              </a:rPr>
              <a:pPr/>
              <a:t>6/4/2015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512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9CA4C-95DC-44B5-A42F-EFD61F285ABE}" type="datetimeFigureOut">
              <a:rPr lang="en-US" smtClean="0">
                <a:solidFill>
                  <a:prstClr val="black">
                    <a:tint val="75000"/>
                  </a:prstClr>
                </a:solidFill>
              </a:rPr>
              <a:pPr/>
              <a:t>6/4/2015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639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9CA4C-95DC-44B5-A42F-EFD61F285ABE}" type="datetimeFigureOut">
              <a:rPr lang="en-US" smtClean="0">
                <a:solidFill>
                  <a:prstClr val="black">
                    <a:tint val="75000"/>
                  </a:prstClr>
                </a:solidFill>
              </a:rPr>
              <a:pPr/>
              <a:t>6/4/2015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43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9CA4C-95DC-44B5-A42F-EFD61F285ABE}" type="datetimeFigureOut">
              <a:rPr lang="en-US" smtClean="0">
                <a:solidFill>
                  <a:prstClr val="black">
                    <a:tint val="75000"/>
                  </a:prstClr>
                </a:solidFill>
              </a:rPr>
              <a:pPr/>
              <a:t>6/4/2015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8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white">
                    <a:shade val="50000"/>
                  </a:prstClr>
                </a:solidFill>
              </a:rPr>
              <a:pPr/>
              <a:t>6/4/2015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8041836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black">
                    <a:tint val="75000"/>
                  </a:prstClr>
                </a:solidFill>
              </a:rPr>
              <a:pPr/>
              <a:t>6/4/2015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661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black">
                    <a:tint val="75000"/>
                  </a:prstClr>
                </a:solidFill>
              </a:rPr>
              <a:pPr/>
              <a:t>6/4/2015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749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6/4/2015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231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6/4/2015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267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white">
                    <a:shade val="50000"/>
                  </a:prstClr>
                </a:solidFill>
              </a:rPr>
              <a:pPr/>
              <a:t>6/4/2015</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9661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D9CA4C-95DC-44B5-A42F-EFD61F285ABE}" type="datetimeFigureOut">
              <a:rPr lang="en-US" smtClean="0">
                <a:solidFill>
                  <a:prstClr val="white">
                    <a:shade val="50000"/>
                  </a:prstClr>
                </a:solidFill>
              </a:rPr>
              <a:pPr/>
              <a:t>6/4/2015</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39609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D9CA4C-95DC-44B5-A42F-EFD61F285ABE}" type="datetimeFigureOut">
              <a:rPr lang="en-US" smtClean="0">
                <a:solidFill>
                  <a:prstClr val="white">
                    <a:shade val="50000"/>
                  </a:prstClr>
                </a:solidFill>
              </a:rPr>
              <a:pPr/>
              <a:t>6/4/2015</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4303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9CA4C-95DC-44B5-A42F-EFD61F285ABE}" type="datetimeFigureOut">
              <a:rPr lang="en-US" smtClean="0">
                <a:solidFill>
                  <a:prstClr val="white">
                    <a:shade val="50000"/>
                  </a:prstClr>
                </a:solidFill>
              </a:rPr>
              <a:pPr/>
              <a:t>6/4/2015</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84730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white">
                    <a:shade val="50000"/>
                  </a:prstClr>
                </a:solidFill>
              </a:rPr>
              <a:pPr/>
              <a:t>6/4/2015</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0820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white">
                    <a:shade val="50000"/>
                  </a:prstClr>
                </a:solidFill>
              </a:rPr>
              <a:pPr/>
              <a:t>6/4/2015</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2786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auto">
              <a:spcBef>
                <a:spcPts val="0"/>
              </a:spcBef>
              <a:spcAft>
                <a:spcPts val="0"/>
              </a:spcAft>
            </a:pPr>
            <a:fld id="{DFD9CA4C-95DC-44B5-A42F-EFD61F285ABE}" type="datetimeFigureOut">
              <a:rPr lang="en-US" smtClean="0">
                <a:solidFill>
                  <a:prstClr val="white">
                    <a:shade val="50000"/>
                  </a:prstClr>
                </a:solidFill>
                <a:latin typeface="Book Antiqua"/>
                <a:cs typeface="+mn-cs"/>
              </a:rPr>
              <a:pPr fontAlgn="auto">
                <a:spcBef>
                  <a:spcPts val="0"/>
                </a:spcBef>
                <a:spcAft>
                  <a:spcPts val="0"/>
                </a:spcAft>
              </a:pPr>
              <a:t>6/4/2015</a:t>
            </a:fld>
            <a:endParaRPr lang="en-US">
              <a:solidFill>
                <a:prstClr val="white">
                  <a:shade val="50000"/>
                </a:prstClr>
              </a:solidFill>
              <a:latin typeface="Book Antiqua"/>
              <a:cs typeface="+mn-cs"/>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auto">
              <a:spcBef>
                <a:spcPts val="0"/>
              </a:spcBef>
              <a:spcAft>
                <a:spcPts val="0"/>
              </a:spcAft>
            </a:pPr>
            <a:endParaRPr lang="en-US">
              <a:solidFill>
                <a:prstClr val="white">
                  <a:shade val="50000"/>
                </a:prstClr>
              </a:solidFill>
              <a:latin typeface="Book Antiqua"/>
              <a:cs typeface="+mn-cs"/>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auto">
              <a:spcBef>
                <a:spcPts val="0"/>
              </a:spcBef>
              <a:spcAft>
                <a:spcPts val="0"/>
              </a:spcAft>
            </a:pPr>
            <a:fld id="{78D62780-FA04-4920-94F1-E1C0FEE46EA6}" type="slidenum">
              <a:rPr lang="en-US" smtClean="0">
                <a:solidFill>
                  <a:prstClr val="white">
                    <a:shade val="50000"/>
                  </a:prstClr>
                </a:solidFill>
                <a:latin typeface="Book Antiqua"/>
                <a:cs typeface="+mn-cs"/>
              </a:rPr>
              <a:pPr fontAlgn="auto">
                <a:spcBef>
                  <a:spcPts val="0"/>
                </a:spcBef>
                <a:spcAft>
                  <a:spcPts val="0"/>
                </a:spcAft>
              </a:pPr>
              <a:t>‹#›</a:t>
            </a:fld>
            <a:endParaRPr lang="en-US">
              <a:solidFill>
                <a:prstClr val="white">
                  <a:shade val="50000"/>
                </a:prstClr>
              </a:solidFill>
              <a:latin typeface="Book Antiqua"/>
              <a:cs typeface="+mn-cs"/>
            </a:endParaRPr>
          </a:p>
        </p:txBody>
      </p:sp>
    </p:spTree>
    <p:extLst>
      <p:ext uri="{BB962C8B-B14F-4D97-AF65-F5344CB8AC3E}">
        <p14:creationId xmlns:p14="http://schemas.microsoft.com/office/powerpoint/2010/main" val="1989827733"/>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FD9CA4C-95DC-44B5-A42F-EFD61F285ABE}" type="datetimeFigureOut">
              <a:rPr lang="en-US" smtClean="0">
                <a:solidFill>
                  <a:prstClr val="black">
                    <a:tint val="75000"/>
                  </a:prstClr>
                </a:solidFill>
                <a:latin typeface="Calibri"/>
                <a:cs typeface="+mn-cs"/>
              </a:rPr>
              <a:pPr fontAlgn="auto">
                <a:spcBef>
                  <a:spcPts val="0"/>
                </a:spcBef>
                <a:spcAft>
                  <a:spcPts val="0"/>
                </a:spcAft>
              </a:pPr>
              <a:t>6/4/2015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8D62780-FA04-4920-94F1-E1C0FEE46EA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49846295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FD9CA4C-95DC-44B5-A42F-EFD61F285ABE}" type="datetimeFigureOut">
              <a:rPr lang="en-US" smtClean="0">
                <a:solidFill>
                  <a:prstClr val="black">
                    <a:tint val="75000"/>
                  </a:prstClr>
                </a:solidFill>
                <a:latin typeface="Calibri"/>
                <a:cs typeface="+mn-cs"/>
              </a:rPr>
              <a:pPr fontAlgn="auto">
                <a:spcBef>
                  <a:spcPts val="0"/>
                </a:spcBef>
                <a:spcAft>
                  <a:spcPts val="0"/>
                </a:spcAft>
              </a:pPr>
              <a:t>6/4/2015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8D62780-FA04-4920-94F1-E1C0FEE46EA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70508304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haymarketaffairfilm.com/"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hyperlink" Target="https://twitter.com/1886LucyParsons" TargetMode="External"/><Relationship Id="rId4" Type="http://schemas.openxmlformats.org/officeDocument/2006/relationships/hyperlink" Target="https://twitter.com/HaymarketAlber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pages.uoregon.edu/dapope/350final--spring15.htm"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_OQxncb2ihQ"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s://www.youtube.com/watch?v=VKkEl9XzjFc" TargetMode="External"/><Relationship Id="rId4" Type="http://schemas.openxmlformats.org/officeDocument/2006/relationships/hyperlink" Target="https://www.youtube.com/watch?v=8w-z8ud_9QU"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VKkEl9XzjFc" TargetMode="External"/><Relationship Id="rId3" Type="http://schemas.openxmlformats.org/officeDocument/2006/relationships/hyperlink" Target="http://www.pbs.org/wgbh/amex/chicago/" TargetMode="External"/><Relationship Id="rId7" Type="http://schemas.openxmlformats.org/officeDocument/2006/relationships/hyperlink" Target="https://www.youtube.com/watch?v=8w-z8ud_9QU" TargetMode="External"/><Relationship Id="rId12" Type="http://schemas.openxmlformats.org/officeDocument/2006/relationships/hyperlink" Target="https://www.reverbnation.com/louislinggandthebombs/songs"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hyperlink" Target="https://www.youtube.com/watch?v=_OQxncb2ihQ" TargetMode="External"/><Relationship Id="rId11" Type="http://schemas.openxmlformats.org/officeDocument/2006/relationships/hyperlink" Target="http://www.chicagohistory.org/dramas/overview/over.htm" TargetMode="External"/><Relationship Id="rId5" Type="http://schemas.openxmlformats.org/officeDocument/2006/relationships/hyperlink" Target="http://www.chicagohistory.org/hadc/visuals/V0010.htm" TargetMode="External"/><Relationship Id="rId10" Type="http://schemas.openxmlformats.org/officeDocument/2006/relationships/hyperlink" Target="http://dwardmac.pitzer.edu/anarchist_archives/index.html" TargetMode="External"/><Relationship Id="rId4" Type="http://schemas.openxmlformats.org/officeDocument/2006/relationships/hyperlink" Target="https://www.youtube.com/watch?v=ZFnJGL2Vf70" TargetMode="External"/><Relationship Id="rId9" Type="http://schemas.openxmlformats.org/officeDocument/2006/relationships/hyperlink" Target="http://dwardmac.pitzer.edu/anarchist_archives/haymarket/Haymarket.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www.nytimes.com/2004/09/15/national/15memorial.html"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305800" cy="3809999"/>
          </a:xfrm>
        </p:spPr>
        <p:txBody>
          <a:bodyPr>
            <a:normAutofit/>
          </a:bodyPr>
          <a:lstStyle/>
          <a:p>
            <a:r>
              <a:rPr lang="en-US" sz="4000" dirty="0" smtClean="0"/>
              <a:t>1. Remembering Haymarket</a:t>
            </a:r>
            <a:br>
              <a:rPr lang="en-US" sz="4000" dirty="0" smtClean="0"/>
            </a:br>
            <a:r>
              <a:rPr lang="en-US" sz="4000" dirty="0" smtClean="0"/>
              <a:t>2. A Peep into the Twentieth Century</a:t>
            </a:r>
            <a:br>
              <a:rPr lang="en-US" sz="4000" dirty="0" smtClean="0"/>
            </a:br>
            <a:r>
              <a:rPr lang="en-US" sz="4000" dirty="0" smtClean="0"/>
              <a:t>3. Final Exam Review</a:t>
            </a:r>
            <a:endParaRPr lang="en-US" dirty="0"/>
          </a:p>
        </p:txBody>
      </p:sp>
      <p:sp>
        <p:nvSpPr>
          <p:cNvPr id="3" name="Subtitle 2"/>
          <p:cNvSpPr>
            <a:spLocks noGrp="1"/>
          </p:cNvSpPr>
          <p:nvPr>
            <p:ph type="subTitle" idx="1"/>
          </p:nvPr>
        </p:nvSpPr>
        <p:spPr>
          <a:xfrm>
            <a:off x="1371600" y="4648200"/>
            <a:ext cx="6400800" cy="1524000"/>
          </a:xfrm>
        </p:spPr>
        <p:txBody>
          <a:bodyPr/>
          <a:lstStyle/>
          <a:p>
            <a:pPr algn="r"/>
            <a:r>
              <a:rPr lang="en-US" dirty="0" smtClean="0"/>
              <a:t>History 350</a:t>
            </a:r>
          </a:p>
          <a:p>
            <a:pPr algn="r"/>
            <a:r>
              <a:rPr lang="en-US" dirty="0" smtClean="0"/>
              <a:t>June 4, 2015</a:t>
            </a:r>
            <a:endParaRPr lang="en-US" dirty="0"/>
          </a:p>
        </p:txBody>
      </p:sp>
    </p:spTree>
    <p:extLst>
      <p:ext uri="{BB962C8B-B14F-4D97-AF65-F5344CB8AC3E}">
        <p14:creationId xmlns:p14="http://schemas.microsoft.com/office/powerpoint/2010/main" val="3359012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Haymarket 2015</a:t>
            </a:r>
            <a:endParaRPr lang="en-US" dirty="0"/>
          </a:p>
        </p:txBody>
      </p:sp>
      <p:sp>
        <p:nvSpPr>
          <p:cNvPr id="3" name="Content Placeholder 2"/>
          <p:cNvSpPr>
            <a:spLocks noGrp="1"/>
          </p:cNvSpPr>
          <p:nvPr>
            <p:ph idx="1"/>
          </p:nvPr>
        </p:nvSpPr>
        <p:spPr/>
        <p:txBody>
          <a:bodyPr/>
          <a:lstStyle/>
          <a:p>
            <a:r>
              <a:rPr lang="en-US" dirty="0" smtClean="0"/>
              <a:t>There’s a movie being made about Haymarket: website </a:t>
            </a:r>
            <a:r>
              <a:rPr lang="en-US" dirty="0" smtClean="0">
                <a:hlinkClick r:id="rId3"/>
              </a:rPr>
              <a:t>here</a:t>
            </a:r>
            <a:r>
              <a:rPr lang="en-US" dirty="0" smtClean="0"/>
              <a:t>: </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You can follow </a:t>
            </a:r>
            <a:r>
              <a:rPr lang="en-US" dirty="0" smtClean="0">
                <a:hlinkClick r:id="rId4"/>
              </a:rPr>
              <a:t>Albert</a:t>
            </a:r>
            <a:r>
              <a:rPr lang="en-US" dirty="0" smtClean="0"/>
              <a:t> and </a:t>
            </a:r>
            <a:r>
              <a:rPr lang="en-US" dirty="0" smtClean="0">
                <a:hlinkClick r:id="rId5"/>
              </a:rPr>
              <a:t>Lucy</a:t>
            </a:r>
            <a:r>
              <a:rPr lang="en-US" dirty="0" smtClean="0"/>
              <a:t> Parsons on Twitter!</a:t>
            </a:r>
          </a:p>
          <a:p>
            <a:endParaRPr lang="en-US" dirty="0"/>
          </a:p>
        </p:txBody>
      </p:sp>
      <p:pic>
        <p:nvPicPr>
          <p:cNvPr id="4" name="Picture 3"/>
          <p:cNvPicPr>
            <a:picLocks noChangeAspect="1"/>
          </p:cNvPicPr>
          <p:nvPr/>
        </p:nvPicPr>
        <p:blipFill>
          <a:blip r:embed="rId6"/>
          <a:stretch>
            <a:fillRect/>
          </a:stretch>
        </p:blipFill>
        <p:spPr>
          <a:xfrm>
            <a:off x="3505200" y="2133600"/>
            <a:ext cx="3333750" cy="2266950"/>
          </a:xfrm>
          <a:prstGeom prst="rect">
            <a:avLst/>
          </a:prstGeom>
        </p:spPr>
      </p:pic>
    </p:spTree>
    <p:extLst>
      <p:ext uri="{BB962C8B-B14F-4D97-AF65-F5344CB8AC3E}">
        <p14:creationId xmlns:p14="http://schemas.microsoft.com/office/powerpoint/2010/main" val="2471075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Souvenir Photograph for You</a:t>
            </a:r>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30382" y="1476189"/>
            <a:ext cx="7863840" cy="5381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575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Into the Twentieth Century</a:t>
            </a:r>
            <a:endParaRPr lang="en-US" dirty="0"/>
          </a:p>
        </p:txBody>
      </p:sp>
      <p:sp>
        <p:nvSpPr>
          <p:cNvPr id="3" name="Content Placeholder 2"/>
          <p:cNvSpPr>
            <a:spLocks noGrp="1"/>
          </p:cNvSpPr>
          <p:nvPr>
            <p:ph idx="1"/>
          </p:nvPr>
        </p:nvSpPr>
        <p:spPr/>
        <p:txBody>
          <a:bodyPr/>
          <a:lstStyle/>
          <a:p>
            <a:r>
              <a:rPr lang="en-US" dirty="0" smtClean="0"/>
              <a:t>The meanings of equality </a:t>
            </a:r>
          </a:p>
          <a:p>
            <a:pPr lvl="1"/>
            <a:r>
              <a:rPr lang="en-US" dirty="0" smtClean="0"/>
              <a:t>The limits of equality of opportunity</a:t>
            </a:r>
          </a:p>
          <a:p>
            <a:pPr lvl="1"/>
            <a:r>
              <a:rPr lang="en-US" dirty="0"/>
              <a:t> </a:t>
            </a:r>
            <a:r>
              <a:rPr lang="en-US" dirty="0" smtClean="0"/>
              <a:t>Is equality sameness?</a:t>
            </a:r>
          </a:p>
          <a:p>
            <a:r>
              <a:rPr lang="en-US" dirty="0" smtClean="0"/>
              <a:t>Do rights make sense?</a:t>
            </a:r>
          </a:p>
          <a:p>
            <a:pPr lvl="1"/>
            <a:r>
              <a:rPr lang="en-US" dirty="0" smtClean="0"/>
              <a:t>“Rights talk” as political rhetoric?</a:t>
            </a:r>
          </a:p>
          <a:p>
            <a:pPr lvl="1"/>
            <a:r>
              <a:rPr lang="en-US" dirty="0" smtClean="0"/>
              <a:t>Rights and the existing power structure</a:t>
            </a:r>
          </a:p>
          <a:p>
            <a:r>
              <a:rPr lang="en-US" dirty="0" smtClean="0"/>
              <a:t>Sources of radicalism in capitalist America</a:t>
            </a:r>
          </a:p>
          <a:p>
            <a:r>
              <a:rPr lang="en-US" dirty="0" smtClean="0"/>
              <a:t>And in </a:t>
            </a:r>
            <a:r>
              <a:rPr lang="en-US" smtClean="0"/>
              <a:t>post-industrial society?</a:t>
            </a:r>
            <a:endParaRPr lang="en-US"/>
          </a:p>
        </p:txBody>
      </p:sp>
    </p:spTree>
    <p:extLst>
      <p:ext uri="{BB962C8B-B14F-4D97-AF65-F5344CB8AC3E}">
        <p14:creationId xmlns:p14="http://schemas.microsoft.com/office/powerpoint/2010/main" val="1348835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Study for the Essay Section of the </a:t>
            </a:r>
            <a:r>
              <a:rPr lang="en-US" dirty="0" smtClean="0"/>
              <a:t>Exam</a:t>
            </a:r>
            <a:endParaRPr lang="en-US" dirty="0"/>
          </a:p>
        </p:txBody>
      </p:sp>
      <p:sp>
        <p:nvSpPr>
          <p:cNvPr id="3" name="Content Placeholder 2"/>
          <p:cNvSpPr>
            <a:spLocks noGrp="1"/>
          </p:cNvSpPr>
          <p:nvPr>
            <p:ph idx="1"/>
          </p:nvPr>
        </p:nvSpPr>
        <p:spPr>
          <a:xfrm>
            <a:off x="152400" y="1600200"/>
            <a:ext cx="8991600" cy="5029200"/>
          </a:xfrm>
        </p:spPr>
        <p:txBody>
          <a:bodyPr>
            <a:normAutofit fontScale="62500" lnSpcReduction="20000"/>
          </a:bodyPr>
          <a:lstStyle/>
          <a:p>
            <a:r>
              <a:rPr lang="en-US" dirty="0" smtClean="0"/>
              <a:t>Read the question. Think about what it’s asking you to do—Respond to a quotation? Analyze a document? Compare? Explain the causes of an event? . . .</a:t>
            </a:r>
          </a:p>
          <a:p>
            <a:r>
              <a:rPr lang="en-US" dirty="0" smtClean="0"/>
              <a:t>Several</a:t>
            </a:r>
            <a:r>
              <a:rPr lang="en-US" dirty="0" smtClean="0"/>
              <a:t> </a:t>
            </a:r>
            <a:r>
              <a:rPr lang="en-US" dirty="0" smtClean="0"/>
              <a:t>of these questions ask you to do more than one thing. For example, all of the quotation questions make several assertions. Be sure to prepare to respond to all aspects of the quote</a:t>
            </a:r>
            <a:r>
              <a:rPr lang="en-US" dirty="0" smtClean="0"/>
              <a:t>. Other questions ask you to apply the same approach to multiple topics. Be sure you know what you’re expected to do. If a question says, “Discuss at least two…”, then two is perfectly acceptable. Doing a third simply in hopes of getting “extra credit” is a mistake.</a:t>
            </a:r>
            <a:endParaRPr lang="en-US" dirty="0" smtClean="0"/>
          </a:p>
          <a:p>
            <a:r>
              <a:rPr lang="en-US" dirty="0" smtClean="0"/>
              <a:t>After you’ve read the question, think about what resources—book, online reading assignments, material on Blackboard, PowerPoints and lecture notes, etc.—could help you prepare to answer the question. You’re not expected to go beyond the assigned readings. To give a specific example, Wikipedia has many virtues, but reading the Wikipedia entry on </a:t>
            </a:r>
            <a:r>
              <a:rPr lang="en-US" dirty="0" smtClean="0"/>
              <a:t>Elizabeth Cady Stanton or the Seneca Falls Convention or Albert Parsons </a:t>
            </a:r>
            <a:r>
              <a:rPr lang="en-US" dirty="0" smtClean="0"/>
              <a:t>is no substitute for doing the assigned reading and probably not very helpful as a supplement to assigned reading.</a:t>
            </a:r>
          </a:p>
          <a:p>
            <a:r>
              <a:rPr lang="en-US" dirty="0" smtClean="0"/>
              <a:t>Just a reminder that the syllabus is in the Course Documents section of Blackboard. From there, or from the posting below the syllabus, you can link to the PowerPoints and get to other reading assignments.</a:t>
            </a:r>
          </a:p>
          <a:p>
            <a:endParaRPr lang="en-US" dirty="0"/>
          </a:p>
        </p:txBody>
      </p:sp>
    </p:spTree>
    <p:extLst>
      <p:ext uri="{BB962C8B-B14F-4D97-AF65-F5344CB8AC3E}">
        <p14:creationId xmlns:p14="http://schemas.microsoft.com/office/powerpoint/2010/main" val="1929722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Take the </a:t>
            </a:r>
            <a:r>
              <a:rPr lang="en-US" dirty="0" smtClean="0"/>
              <a:t>In-Class Exam</a:t>
            </a:r>
            <a:endParaRPr lang="en-US" dirty="0"/>
          </a:p>
        </p:txBody>
      </p:sp>
      <p:sp>
        <p:nvSpPr>
          <p:cNvPr id="3" name="Content Placeholder 2"/>
          <p:cNvSpPr>
            <a:spLocks noGrp="1"/>
          </p:cNvSpPr>
          <p:nvPr>
            <p:ph sz="half" idx="1"/>
          </p:nvPr>
        </p:nvSpPr>
        <p:spPr>
          <a:xfrm>
            <a:off x="457200" y="1600200"/>
            <a:ext cx="5486400" cy="5105400"/>
          </a:xfrm>
        </p:spPr>
        <p:txBody>
          <a:bodyPr>
            <a:normAutofit fontScale="92500" lnSpcReduction="10000"/>
          </a:bodyPr>
          <a:lstStyle/>
          <a:p>
            <a:r>
              <a:rPr lang="en-US" dirty="0" smtClean="0"/>
              <a:t>Please read/listen to instructions given at the time of the exam.</a:t>
            </a:r>
          </a:p>
          <a:p>
            <a:r>
              <a:rPr lang="en-US" dirty="0" smtClean="0"/>
              <a:t>Pace yourself. The </a:t>
            </a:r>
            <a:r>
              <a:rPr lang="en-US" dirty="0" smtClean="0"/>
              <a:t>essays are each worth one-third </a:t>
            </a:r>
            <a:r>
              <a:rPr lang="en-US" dirty="0" smtClean="0"/>
              <a:t>of the exam. It makes sense to spend most of your time on that part of the test. You’ll have </a:t>
            </a:r>
            <a:r>
              <a:rPr lang="en-US" dirty="0" smtClean="0"/>
              <a:t>120 minutes for </a:t>
            </a:r>
            <a:r>
              <a:rPr lang="en-US" dirty="0" smtClean="0"/>
              <a:t>the exam. Most people will finish with time to spare. You’re of course welcome to hand in your test and depart </a:t>
            </a:r>
            <a:r>
              <a:rPr lang="en-US" dirty="0" smtClean="0"/>
              <a:t>when you’re done.</a:t>
            </a:r>
            <a:endParaRPr lang="en-US" dirty="0" smtClean="0"/>
          </a:p>
          <a:p>
            <a:r>
              <a:rPr lang="en-US" dirty="0" smtClean="0"/>
              <a:t>I don’t care if you do the </a:t>
            </a:r>
            <a:r>
              <a:rPr lang="en-US" dirty="0" smtClean="0"/>
              <a:t>essays </a:t>
            </a:r>
            <a:r>
              <a:rPr lang="en-US" dirty="0" smtClean="0"/>
              <a:t>first or the IDs first. </a:t>
            </a:r>
            <a:endParaRPr lang="en-US" dirty="0"/>
          </a:p>
        </p:txBody>
      </p:sp>
      <p:pic>
        <p:nvPicPr>
          <p:cNvPr id="5" name="Content Placeholder 4"/>
          <p:cNvPicPr>
            <a:picLocks noGrp="1" noChangeAspect="1"/>
          </p:cNvPicPr>
          <p:nvPr>
            <p:ph sz="half" idx="2"/>
          </p:nvPr>
        </p:nvPicPr>
        <p:blipFill>
          <a:blip r:embed="rId3"/>
          <a:stretch>
            <a:fillRect/>
          </a:stretch>
        </p:blipFill>
        <p:spPr>
          <a:xfrm>
            <a:off x="6248400" y="2209800"/>
            <a:ext cx="2762250" cy="2857500"/>
          </a:xfrm>
          <a:prstGeom prst="rect">
            <a:avLst/>
          </a:prstGeom>
        </p:spPr>
      </p:pic>
    </p:spTree>
    <p:extLst>
      <p:ext uri="{BB962C8B-B14F-4D97-AF65-F5344CB8AC3E}">
        <p14:creationId xmlns:p14="http://schemas.microsoft.com/office/powerpoint/2010/main" val="29532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a:t>How to Take the </a:t>
            </a:r>
            <a:r>
              <a:rPr lang="en-US" dirty="0" smtClean="0"/>
              <a:t>Exam (continued)</a:t>
            </a:r>
            <a:endParaRPr lang="en-US" dirty="0"/>
          </a:p>
        </p:txBody>
      </p:sp>
      <p:sp>
        <p:nvSpPr>
          <p:cNvPr id="3" name="Content Placeholder 2"/>
          <p:cNvSpPr>
            <a:spLocks noGrp="1"/>
          </p:cNvSpPr>
          <p:nvPr>
            <p:ph idx="1"/>
          </p:nvPr>
        </p:nvSpPr>
        <p:spPr>
          <a:xfrm>
            <a:off x="457200" y="1143000"/>
            <a:ext cx="8229600" cy="5562600"/>
          </a:xfrm>
        </p:spPr>
        <p:txBody>
          <a:bodyPr>
            <a:noAutofit/>
          </a:bodyPr>
          <a:lstStyle/>
          <a:p>
            <a:r>
              <a:rPr lang="en-US" sz="2400" dirty="0" smtClean="0"/>
              <a:t>Before you start writing your essay, read the question again and be sure you know what you want to do to answer it.</a:t>
            </a:r>
          </a:p>
          <a:p>
            <a:r>
              <a:rPr lang="en-US" sz="2400" dirty="0" smtClean="0"/>
              <a:t>Organize your essay. Nothing fancy is needed. An introduction, some paragraphs of </a:t>
            </a:r>
            <a:r>
              <a:rPr lang="en-US" sz="2400" dirty="0" smtClean="0"/>
              <a:t>informed development </a:t>
            </a:r>
            <a:r>
              <a:rPr lang="en-US" sz="2400" dirty="0" smtClean="0"/>
              <a:t>and a summary/conclusion will generally make for a well-structured essay.</a:t>
            </a:r>
          </a:p>
          <a:p>
            <a:r>
              <a:rPr lang="en-US" sz="2400" dirty="0" smtClean="0"/>
              <a:t>Don’t sweat the small stuff: If you can’t remember someone’s first name or the exact date of an event, it’s probably not crucial. Find a way to tell us what you know, not what you don’t recall.</a:t>
            </a:r>
          </a:p>
          <a:p>
            <a:r>
              <a:rPr lang="en-US" sz="2400" dirty="0" smtClean="0"/>
              <a:t>We don’t grade on the basis of writing skills--grammar, spelling, etc.--but a clearly-stated essay will convey what you know and believe better than one that’s written sloppily or one that strives to impress with fancy language.</a:t>
            </a:r>
            <a:endParaRPr lang="en-US" sz="2400" dirty="0"/>
          </a:p>
        </p:txBody>
      </p:sp>
    </p:spTree>
    <p:extLst>
      <p:ext uri="{BB962C8B-B14F-4D97-AF65-F5344CB8AC3E}">
        <p14:creationId xmlns:p14="http://schemas.microsoft.com/office/powerpoint/2010/main" val="353830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Announcements</a:t>
            </a:r>
            <a:endParaRPr lang="en-US" dirty="0"/>
          </a:p>
        </p:txBody>
      </p:sp>
      <p:sp>
        <p:nvSpPr>
          <p:cNvPr id="3" name="Content Placeholder 2"/>
          <p:cNvSpPr>
            <a:spLocks noGrp="1"/>
          </p:cNvSpPr>
          <p:nvPr>
            <p:ph idx="1"/>
          </p:nvPr>
        </p:nvSpPr>
        <p:spPr>
          <a:xfrm>
            <a:off x="0" y="838200"/>
            <a:ext cx="9144000" cy="5715000"/>
          </a:xfrm>
        </p:spPr>
        <p:txBody>
          <a:bodyPr>
            <a:noAutofit/>
          </a:bodyPr>
          <a:lstStyle/>
          <a:p>
            <a:r>
              <a:rPr lang="en-US" sz="2200" dirty="0" smtClean="0"/>
              <a:t>We will return graded papers after class today. We’ll have all papers that were submitted on time last Thursday. We’ll have all papers, including late ones, graded and available at the final exam. </a:t>
            </a:r>
          </a:p>
          <a:p>
            <a:r>
              <a:rPr lang="en-US" sz="2200" dirty="0" smtClean="0"/>
              <a:t>The final exam is scheduled for Monday, June 8 at 12:30. Instructions and essay questions are now online </a:t>
            </a:r>
            <a:r>
              <a:rPr lang="en-US" sz="2200" dirty="0"/>
              <a:t>at </a:t>
            </a:r>
            <a:r>
              <a:rPr lang="en-US" sz="2200" dirty="0">
                <a:hlinkClick r:id="rId3"/>
              </a:rPr>
              <a:t>http://pages.uoregon.edu/dapope/350final--</a:t>
            </a:r>
            <a:r>
              <a:rPr lang="en-US" sz="2200" dirty="0" smtClean="0">
                <a:hlinkClick r:id="rId3"/>
              </a:rPr>
              <a:t>spring15.htm</a:t>
            </a:r>
            <a:r>
              <a:rPr lang="en-US" sz="2200" dirty="0" smtClean="0"/>
              <a:t> I’ll reserve some time in class today for exam review.</a:t>
            </a:r>
          </a:p>
          <a:p>
            <a:r>
              <a:rPr lang="en-US" sz="2200" dirty="0" smtClean="0"/>
              <a:t>If you’re doing the take-home, bring hard copy to my office, 366 McKenzie by 12:15 Monday, June 8. After that, bring it to our classroom by the 12:30 start of the in-class exam.</a:t>
            </a:r>
          </a:p>
          <a:p>
            <a:r>
              <a:rPr lang="en-US" sz="2200" dirty="0" smtClean="0"/>
              <a:t>The fourth forum question (on radical labor) is now available. The deadline for posts is 11:59 p.m. Wed., June 10. We’ll notify you before the final if you got a high pass or a no pass on the third forum.</a:t>
            </a:r>
          </a:p>
          <a:p>
            <a:r>
              <a:rPr lang="en-US" sz="2200" dirty="0" smtClean="0"/>
              <a:t>Late papers won’t be accepted after class time today</a:t>
            </a:r>
            <a:r>
              <a:rPr lang="en-US" sz="2200" dirty="0" smtClean="0"/>
              <a:t>.</a:t>
            </a:r>
          </a:p>
          <a:p>
            <a:r>
              <a:rPr lang="en-US" sz="2200" dirty="0" smtClean="0"/>
              <a:t>We seldom comment on final exams because the vast majority of students never see their tests after handing them in. </a:t>
            </a:r>
            <a:r>
              <a:rPr lang="en-US" sz="2200" dirty="0"/>
              <a:t>We will post course grades on </a:t>
            </a:r>
            <a:r>
              <a:rPr lang="en-US" sz="2200" dirty="0" smtClean="0"/>
              <a:t>Blackboard</a:t>
            </a:r>
            <a:r>
              <a:rPr lang="en-US" sz="2200" dirty="0"/>
              <a:t> </a:t>
            </a:r>
            <a:r>
              <a:rPr lang="en-US" sz="2200" dirty="0" smtClean="0"/>
              <a:t>but I can’t predict when we’ll be done grading.</a:t>
            </a:r>
            <a:endParaRPr lang="en-US" sz="2200" dirty="0" smtClean="0"/>
          </a:p>
        </p:txBody>
      </p:sp>
    </p:spTree>
    <p:extLst>
      <p:ext uri="{BB962C8B-B14F-4D97-AF65-F5344CB8AC3E}">
        <p14:creationId xmlns:p14="http://schemas.microsoft.com/office/powerpoint/2010/main" val="316240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Haymarket Video Clips</a:t>
            </a:r>
            <a:endParaRPr lang="en-US" dirty="0"/>
          </a:p>
        </p:txBody>
      </p:sp>
      <p:sp>
        <p:nvSpPr>
          <p:cNvPr id="3" name="Content Placeholder 2"/>
          <p:cNvSpPr>
            <a:spLocks noGrp="1"/>
          </p:cNvSpPr>
          <p:nvPr>
            <p:ph idx="1"/>
          </p:nvPr>
        </p:nvSpPr>
        <p:spPr/>
        <p:txBody>
          <a:bodyPr/>
          <a:lstStyle/>
          <a:p>
            <a:r>
              <a:rPr lang="en-US" dirty="0"/>
              <a:t>Note: Last Thursday, I showed </a:t>
            </a:r>
            <a:r>
              <a:rPr lang="en-US" dirty="0" smtClean="0"/>
              <a:t>three </a:t>
            </a:r>
            <a:r>
              <a:rPr lang="en-US" dirty="0"/>
              <a:t>YouTube clips about </a:t>
            </a:r>
            <a:r>
              <a:rPr lang="en-US" dirty="0" smtClean="0"/>
              <a:t>Haymarket. </a:t>
            </a:r>
            <a:r>
              <a:rPr lang="en-US" dirty="0"/>
              <a:t>They provide a brief overview of the bombing and its context. Although they’re much less complete than </a:t>
            </a:r>
            <a:r>
              <a:rPr lang="en-US" dirty="0" err="1"/>
              <a:t>Duberman’s</a:t>
            </a:r>
            <a:r>
              <a:rPr lang="en-US" dirty="0"/>
              <a:t> novel, </a:t>
            </a:r>
            <a:r>
              <a:rPr lang="en-US" dirty="0" smtClean="0"/>
              <a:t>if you missed them, you </a:t>
            </a:r>
            <a:r>
              <a:rPr lang="en-US" dirty="0"/>
              <a:t>may want to watch them to complement your reading of the book. Here are the links : </a:t>
            </a:r>
            <a:r>
              <a:rPr lang="en-US" dirty="0">
                <a:hlinkClick r:id="rId3"/>
              </a:rPr>
              <a:t>part 1</a:t>
            </a:r>
            <a:r>
              <a:rPr lang="en-US" dirty="0"/>
              <a:t>	 </a:t>
            </a:r>
            <a:r>
              <a:rPr lang="en-US" dirty="0">
                <a:hlinkClick r:id="rId4"/>
              </a:rPr>
              <a:t>part 2</a:t>
            </a:r>
            <a:r>
              <a:rPr lang="en-US" dirty="0"/>
              <a:t>   </a:t>
            </a:r>
            <a:r>
              <a:rPr lang="en-US" dirty="0">
                <a:hlinkClick r:id="rId5"/>
              </a:rPr>
              <a:t>part 3</a:t>
            </a:r>
            <a:r>
              <a:rPr lang="en-US" dirty="0"/>
              <a:t> (about 15 min. total)</a:t>
            </a:r>
          </a:p>
          <a:p>
            <a:endParaRPr lang="en-US" dirty="0"/>
          </a:p>
        </p:txBody>
      </p:sp>
    </p:spTree>
    <p:extLst>
      <p:ext uri="{BB962C8B-B14F-4D97-AF65-F5344CB8AC3E}">
        <p14:creationId xmlns:p14="http://schemas.microsoft.com/office/powerpoint/2010/main" val="219870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Websites of Interest</a:t>
            </a:r>
            <a:endParaRPr lang="en-US" dirty="0"/>
          </a:p>
        </p:txBody>
      </p:sp>
      <p:sp>
        <p:nvSpPr>
          <p:cNvPr id="3" name="Content Placeholder 2"/>
          <p:cNvSpPr>
            <a:spLocks noGrp="1"/>
          </p:cNvSpPr>
          <p:nvPr>
            <p:ph idx="1"/>
          </p:nvPr>
        </p:nvSpPr>
        <p:spPr>
          <a:xfrm>
            <a:off x="304800" y="1417638"/>
            <a:ext cx="8534400" cy="5059362"/>
          </a:xfrm>
        </p:spPr>
        <p:txBody>
          <a:bodyPr>
            <a:noAutofit/>
          </a:bodyPr>
          <a:lstStyle/>
          <a:p>
            <a:r>
              <a:rPr lang="en-US" sz="2400" dirty="0" smtClean="0"/>
              <a:t>PBS </a:t>
            </a:r>
            <a:r>
              <a:rPr lang="en-US" sz="2400" i="1" dirty="0" smtClean="0"/>
              <a:t>American Experience</a:t>
            </a:r>
            <a:r>
              <a:rPr lang="en-US" sz="2400" dirty="0" smtClean="0"/>
              <a:t> documentary </a:t>
            </a:r>
            <a:r>
              <a:rPr lang="en-US" sz="2400" i="1" dirty="0" smtClean="0">
                <a:hlinkClick r:id="rId3"/>
              </a:rPr>
              <a:t>Chicago: City of the Century </a:t>
            </a:r>
            <a:r>
              <a:rPr lang="en-US" sz="2400" dirty="0" smtClean="0"/>
              <a:t>website—note the section on anarchists. </a:t>
            </a:r>
          </a:p>
          <a:p>
            <a:r>
              <a:rPr lang="en-US" sz="2400" dirty="0" smtClean="0"/>
              <a:t>The </a:t>
            </a:r>
            <a:r>
              <a:rPr lang="en-US" sz="2400" dirty="0" smtClean="0">
                <a:hlinkClick r:id="rId4"/>
              </a:rPr>
              <a:t>Great Railroad Strike </a:t>
            </a:r>
            <a:r>
              <a:rPr lang="en-US" sz="2400" dirty="0" smtClean="0"/>
              <a:t>of 1877 video (12 min.)</a:t>
            </a:r>
          </a:p>
          <a:p>
            <a:r>
              <a:rPr lang="en-US" sz="2400" dirty="0" smtClean="0"/>
              <a:t>Preamble and </a:t>
            </a:r>
            <a:r>
              <a:rPr lang="en-US" sz="2400" dirty="0" smtClean="0">
                <a:hlinkClick r:id="rId5"/>
              </a:rPr>
              <a:t>Declaration of Principles </a:t>
            </a:r>
            <a:r>
              <a:rPr lang="en-US" sz="2400" dirty="0" smtClean="0"/>
              <a:t>of the Knights of Labor</a:t>
            </a:r>
          </a:p>
          <a:p>
            <a:r>
              <a:rPr lang="en-US" sz="2400" dirty="0" smtClean="0"/>
              <a:t>Excerpts from </a:t>
            </a:r>
            <a:r>
              <a:rPr lang="en-US" sz="2400" i="1" dirty="0" smtClean="0"/>
              <a:t>Chicago: City of the Century</a:t>
            </a:r>
            <a:r>
              <a:rPr lang="en-US" sz="2400" dirty="0" smtClean="0"/>
              <a:t> on Haymarket affair: </a:t>
            </a:r>
            <a:r>
              <a:rPr lang="en-US" sz="2400" dirty="0" smtClean="0">
                <a:hlinkClick r:id="rId6"/>
              </a:rPr>
              <a:t>part 1</a:t>
            </a:r>
            <a:r>
              <a:rPr lang="en-US" sz="2400" dirty="0" smtClean="0"/>
              <a:t>	 </a:t>
            </a:r>
            <a:r>
              <a:rPr lang="en-US" sz="2400" dirty="0" smtClean="0">
                <a:hlinkClick r:id="rId7"/>
              </a:rPr>
              <a:t>part 2</a:t>
            </a:r>
            <a:r>
              <a:rPr lang="en-US" sz="2400" dirty="0"/>
              <a:t> </a:t>
            </a:r>
            <a:r>
              <a:rPr lang="en-US" sz="2400" dirty="0" smtClean="0"/>
              <a:t>  </a:t>
            </a:r>
            <a:r>
              <a:rPr lang="en-US" sz="2400" dirty="0" smtClean="0">
                <a:hlinkClick r:id="rId8"/>
              </a:rPr>
              <a:t>part 3</a:t>
            </a:r>
            <a:r>
              <a:rPr lang="en-US" sz="2400" dirty="0" smtClean="0"/>
              <a:t> (about 15 min. total)</a:t>
            </a:r>
          </a:p>
          <a:p>
            <a:r>
              <a:rPr lang="en-US" sz="2400" dirty="0" smtClean="0"/>
              <a:t>An archive of material on </a:t>
            </a:r>
            <a:r>
              <a:rPr lang="en-US" sz="2400" dirty="0" smtClean="0">
                <a:hlinkClick r:id="rId9"/>
              </a:rPr>
              <a:t>Haymarket</a:t>
            </a:r>
            <a:r>
              <a:rPr lang="en-US" sz="2400" dirty="0" smtClean="0"/>
              <a:t>. (This is part of a massive </a:t>
            </a:r>
            <a:r>
              <a:rPr lang="en-US" sz="2400" dirty="0" smtClean="0">
                <a:hlinkClick r:id="rId10"/>
              </a:rPr>
              <a:t>“Anarchy Archives”</a:t>
            </a:r>
            <a:r>
              <a:rPr lang="en-US" sz="2400" dirty="0" smtClean="0"/>
              <a:t>— “an online research center on the history and theory of anarchism”.</a:t>
            </a:r>
          </a:p>
          <a:p>
            <a:r>
              <a:rPr lang="en-US" sz="2400" dirty="0" smtClean="0"/>
              <a:t>An extensive site on </a:t>
            </a:r>
            <a:r>
              <a:rPr lang="en-US" sz="2400" dirty="0" smtClean="0">
                <a:hlinkClick r:id="rId11"/>
              </a:rPr>
              <a:t>“The Dramas of Haymarket”</a:t>
            </a:r>
            <a:endParaRPr lang="en-US" sz="2400" dirty="0" smtClean="0"/>
          </a:p>
          <a:p>
            <a:r>
              <a:rPr lang="en-US" sz="2400" dirty="0"/>
              <a:t>“Louis </a:t>
            </a:r>
            <a:r>
              <a:rPr lang="en-US" sz="2400" dirty="0" err="1"/>
              <a:t>Lingg</a:t>
            </a:r>
            <a:r>
              <a:rPr lang="en-US" sz="2400" dirty="0"/>
              <a:t> and the Bombs” is a </a:t>
            </a:r>
            <a:r>
              <a:rPr lang="en-US" sz="2400" dirty="0" smtClean="0"/>
              <a:t>French </a:t>
            </a:r>
            <a:r>
              <a:rPr lang="en-US" sz="2400" dirty="0"/>
              <a:t>punk band. Among their songs</a:t>
            </a:r>
            <a:r>
              <a:rPr lang="en-US" sz="2400" dirty="0" smtClean="0"/>
              <a:t>: “</a:t>
            </a:r>
            <a:r>
              <a:rPr lang="en-US" sz="2400" dirty="0"/>
              <a:t>Conspiracy”, “Louis </a:t>
            </a:r>
            <a:r>
              <a:rPr lang="en-US" sz="2400" dirty="0" err="1"/>
              <a:t>Lingg</a:t>
            </a:r>
            <a:r>
              <a:rPr lang="en-US" sz="2400" dirty="0"/>
              <a:t>, Anarchist” </a:t>
            </a:r>
            <a:r>
              <a:rPr lang="en-US" sz="2400" dirty="0" smtClean="0"/>
              <a:t>and </a:t>
            </a:r>
            <a:r>
              <a:rPr lang="en-US" sz="2400" dirty="0"/>
              <a:t>“Death in the Haymarket”. Here’s </a:t>
            </a:r>
            <a:r>
              <a:rPr lang="en-US" sz="2400" dirty="0" smtClean="0"/>
              <a:t>a </a:t>
            </a:r>
            <a:r>
              <a:rPr lang="en-US" sz="2400" dirty="0" smtClean="0">
                <a:hlinkClick r:id="rId12"/>
              </a:rPr>
              <a:t>link</a:t>
            </a:r>
            <a:r>
              <a:rPr lang="en-US" sz="2400" dirty="0" smtClean="0"/>
              <a:t> </a:t>
            </a:r>
            <a:r>
              <a:rPr lang="en-US" sz="2400" dirty="0"/>
              <a:t>to some of their songs.</a:t>
            </a:r>
            <a:endParaRPr lang="en-US" sz="2400" dirty="0" smtClean="0"/>
          </a:p>
        </p:txBody>
      </p:sp>
    </p:spTree>
    <p:extLst>
      <p:ext uri="{BB962C8B-B14F-4D97-AF65-F5344CB8AC3E}">
        <p14:creationId xmlns:p14="http://schemas.microsoft.com/office/powerpoint/2010/main" val="2471277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Legacy of Haymarket</a:t>
            </a:r>
            <a:endParaRPr lang="en-US" dirty="0"/>
          </a:p>
        </p:txBody>
      </p:sp>
      <p:sp>
        <p:nvSpPr>
          <p:cNvPr id="4" name="Text Placeholder 3"/>
          <p:cNvSpPr>
            <a:spLocks noGrp="1"/>
          </p:cNvSpPr>
          <p:nvPr>
            <p:ph type="body" idx="1"/>
          </p:nvPr>
        </p:nvSpPr>
        <p:spPr/>
        <p:txBody>
          <a:bodyPr/>
          <a:lstStyle/>
          <a:p>
            <a:r>
              <a:rPr lang="en-US" dirty="0" smtClean="0"/>
              <a:t>Police Monument</a:t>
            </a:r>
            <a:endParaRPr lang="en-US" dirty="0"/>
          </a:p>
        </p:txBody>
      </p:sp>
      <p:sp>
        <p:nvSpPr>
          <p:cNvPr id="6" name="Text Placeholder 5"/>
          <p:cNvSpPr>
            <a:spLocks noGrp="1"/>
          </p:cNvSpPr>
          <p:nvPr>
            <p:ph type="body" sz="quarter" idx="3"/>
          </p:nvPr>
        </p:nvSpPr>
        <p:spPr/>
        <p:txBody>
          <a:bodyPr/>
          <a:lstStyle/>
          <a:p>
            <a:r>
              <a:rPr lang="en-US" dirty="0" smtClean="0"/>
              <a:t>Martyrs’ Monument</a:t>
            </a:r>
            <a:endParaRPr lang="en-US"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 y="2090084"/>
            <a:ext cx="2663801" cy="448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p:cNvSpPr>
            <a:spLocks noGrp="1"/>
          </p:cNvSpPr>
          <p:nvPr>
            <p:ph sz="quarter" idx="4"/>
          </p:nvPr>
        </p:nvSpPr>
        <p:spPr/>
        <p:txBody>
          <a:bodyPr/>
          <a:lstStyle/>
          <a:p>
            <a:endParaRPr lang="en-US" dirty="0"/>
          </a:p>
        </p:txBody>
      </p:sp>
      <p:pic>
        <p:nvPicPr>
          <p:cNvPr id="1029" name="Picture 5" descr="Haymarket Martyrs monu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133600"/>
            <a:ext cx="2834640" cy="37795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754880"/>
            <a:ext cx="1560240" cy="21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5855" y="5861088"/>
            <a:ext cx="4297680" cy="97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8757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Monumental Histories: The Police Monument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1889: Chicago Tribune, the city’s leading newspaper, leads fundraising campaign for a police monument</a:t>
            </a:r>
          </a:p>
          <a:p>
            <a:r>
              <a:rPr lang="en-US" dirty="0" smtClean="0"/>
              <a:t>1927: Streetcar crash damages monument. Motorman says he’s "sick of seeing that policeman with his arm raised.”</a:t>
            </a:r>
          </a:p>
          <a:p>
            <a:r>
              <a:rPr lang="en-US" dirty="0" smtClean="0"/>
              <a:t>1969 and 1970: Monument bombed, statue moved to Police Department Headquarters</a:t>
            </a:r>
          </a:p>
          <a:p>
            <a:r>
              <a:rPr lang="en-US" dirty="0" smtClean="0"/>
              <a:t>2007 Monument rededicated near Haymarket Square</a:t>
            </a:r>
          </a:p>
          <a:p>
            <a:endParaRPr lang="en-US" dirty="0"/>
          </a:p>
        </p:txBody>
      </p:sp>
    </p:spTree>
    <p:extLst>
      <p:ext uri="{BB962C8B-B14F-4D97-AF65-F5344CB8AC3E}">
        <p14:creationId xmlns:p14="http://schemas.microsoft.com/office/powerpoint/2010/main" val="1127988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Monuments</a:t>
            </a:r>
            <a:endParaRPr lang="en-US" dirty="0"/>
          </a:p>
        </p:txBody>
      </p:sp>
      <p:sp>
        <p:nvSpPr>
          <p:cNvPr id="4" name="Content Placeholder 3"/>
          <p:cNvSpPr>
            <a:spLocks noGrp="1"/>
          </p:cNvSpPr>
          <p:nvPr>
            <p:ph sz="half" idx="1"/>
          </p:nvPr>
        </p:nvSpPr>
        <p:spPr/>
        <p:txBody>
          <a:bodyPr/>
          <a:lstStyle/>
          <a:p>
            <a:r>
              <a:rPr lang="en-US" dirty="0" smtClean="0"/>
              <a:t>Martyrs’ Monument dedicated 1893 in Waldheim Cemetery. Rededicated 2011 on 125</a:t>
            </a:r>
            <a:r>
              <a:rPr lang="en-US" baseline="30000" dirty="0" smtClean="0"/>
              <a:t>th</a:t>
            </a:r>
            <a:r>
              <a:rPr lang="en-US" dirty="0" smtClean="0"/>
              <a:t> anniversary of the bombing.</a:t>
            </a:r>
            <a:endParaRPr lang="en-US" dirty="0"/>
          </a:p>
        </p:txBody>
      </p:sp>
      <p:sp>
        <p:nvSpPr>
          <p:cNvPr id="5" name="Content Placeholder 4"/>
          <p:cNvSpPr>
            <a:spLocks noGrp="1"/>
          </p:cNvSpPr>
          <p:nvPr>
            <p:ph sz="half" idx="2"/>
          </p:nvPr>
        </p:nvSpPr>
        <p:spPr/>
        <p:txBody>
          <a:bodyPr/>
          <a:lstStyle/>
          <a:p>
            <a:r>
              <a:rPr lang="en-US" dirty="0" smtClean="0"/>
              <a:t>It’s still controversial. Note anarchist graffiti on monument plaque.</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267200"/>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920" y="3044499"/>
            <a:ext cx="4145280" cy="310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256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Memorial: Dedicated 2004</a:t>
            </a:r>
            <a:endParaRPr lang="en-US" dirty="0"/>
          </a:p>
        </p:txBody>
      </p:sp>
      <p:sp>
        <p:nvSpPr>
          <p:cNvPr id="5" name="Content Placeholder 4"/>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7" y="1423534"/>
            <a:ext cx="7058025" cy="4702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6324600"/>
            <a:ext cx="9561818" cy="369332"/>
          </a:xfrm>
          <a:prstGeom prst="rect">
            <a:avLst/>
          </a:prstGeom>
          <a:noFill/>
        </p:spPr>
        <p:txBody>
          <a:bodyPr wrap="square" rtlCol="0">
            <a:spAutoFit/>
          </a:bodyPr>
          <a:lstStyle/>
          <a:p>
            <a:r>
              <a:rPr lang="en-US" b="1" dirty="0" smtClean="0"/>
              <a:t>The New York Times called this “an ambiguous memorial to the Haymarket attack.”</a:t>
            </a:r>
            <a:endParaRPr lang="en-US" b="1" dirty="0"/>
          </a:p>
        </p:txBody>
      </p:sp>
    </p:spTree>
    <p:extLst>
      <p:ext uri="{BB962C8B-B14F-4D97-AF65-F5344CB8AC3E}">
        <p14:creationId xmlns:p14="http://schemas.microsoft.com/office/powerpoint/2010/main" val="3667363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Comments about the New Memorial</a:t>
            </a:r>
            <a:endParaRPr lang="en-US" dirty="0"/>
          </a:p>
        </p:txBody>
      </p:sp>
      <p:sp>
        <p:nvSpPr>
          <p:cNvPr id="3" name="Content Placeholder 2"/>
          <p:cNvSpPr>
            <a:spLocks noGrp="1"/>
          </p:cNvSpPr>
          <p:nvPr>
            <p:ph idx="1"/>
          </p:nvPr>
        </p:nvSpPr>
        <p:spPr>
          <a:xfrm>
            <a:off x="0" y="990600"/>
            <a:ext cx="9144000" cy="5867400"/>
          </a:xfrm>
        </p:spPr>
        <p:txBody>
          <a:bodyPr>
            <a:noAutofit/>
          </a:bodyPr>
          <a:lstStyle/>
          <a:p>
            <a:r>
              <a:rPr lang="en-US" sz="1900" dirty="0" smtClean="0"/>
              <a:t>“I was pretty adamant in my own mind that it would not be useful to depict violence. The violence didn’t seem important, because this event was made up of much bigger ideas than one particular incident….I want to suggest the complexity of truth, but also people’s responsibility for their actions and for the effect of their actions.” –Mary </a:t>
            </a:r>
            <a:r>
              <a:rPr lang="en-US" sz="1900" dirty="0" err="1" smtClean="0"/>
              <a:t>Brogger</a:t>
            </a:r>
            <a:r>
              <a:rPr lang="en-US" sz="1900" dirty="0" smtClean="0"/>
              <a:t>, the sculptor</a:t>
            </a:r>
          </a:p>
          <a:p>
            <a:r>
              <a:rPr lang="en-US" sz="1900" dirty="0"/>
              <a:t>"I can remember that in my own lifetime, not long ago, bringing up the idea of commemorating Haymarket was impossible because it revived emotions that were too strong</a:t>
            </a:r>
            <a:r>
              <a:rPr lang="en-US" sz="1900" dirty="0" smtClean="0"/>
              <a:t>.”—official cultural historian of Chicago</a:t>
            </a:r>
          </a:p>
          <a:p>
            <a:r>
              <a:rPr lang="en-US" sz="1900" dirty="0"/>
              <a:t>"Haymarket represents the beginning of labor rights in this country. It's really about our most important right, which is freedom of speech, freedom to protest. If you don't have that, you're going to be oppressed</a:t>
            </a:r>
            <a:r>
              <a:rPr lang="en-US" sz="1900" dirty="0" smtClean="0"/>
              <a:t>.“—Head of Chicago Federation of Labor</a:t>
            </a:r>
          </a:p>
          <a:p>
            <a:r>
              <a:rPr lang="en-US" sz="1900" dirty="0"/>
              <a:t>"We've come a long </a:t>
            </a:r>
            <a:r>
              <a:rPr lang="en-US" sz="1900" dirty="0" smtClean="0"/>
              <a:t>way. We </a:t>
            </a:r>
            <a:r>
              <a:rPr lang="en-US" sz="1900" dirty="0"/>
              <a:t>recognize that the people who fought for labor rights in the past gave us the protections we have today</a:t>
            </a:r>
            <a:r>
              <a:rPr lang="en-US" sz="1900" dirty="0" smtClean="0"/>
              <a:t>.“—Head of Chicago police union</a:t>
            </a:r>
          </a:p>
          <a:p>
            <a:r>
              <a:rPr lang="en-US" sz="1900" dirty="0"/>
              <a:t>"Those men who were hanged are being presented as social democrats or liberal reformers, when in fact they dedicated their whole lives to anarchy and social </a:t>
            </a:r>
            <a:r>
              <a:rPr lang="en-US" sz="1900" dirty="0" smtClean="0"/>
              <a:t>revolution. If </a:t>
            </a:r>
            <a:r>
              <a:rPr lang="en-US" sz="1900" dirty="0"/>
              <a:t>they were here today, they'd be denouncing this project and everyone involved in it</a:t>
            </a:r>
            <a:r>
              <a:rPr lang="en-US" sz="1900" dirty="0" smtClean="0"/>
              <a:t>.“—anarchist protester at dedication ceremony</a:t>
            </a:r>
            <a:endParaRPr lang="en-US" sz="1900" dirty="0"/>
          </a:p>
          <a:p>
            <a:r>
              <a:rPr lang="en-US" sz="1900" dirty="0" smtClean="0"/>
              <a:t>(From </a:t>
            </a:r>
            <a:r>
              <a:rPr lang="en-US" sz="1900" i="1" dirty="0" smtClean="0">
                <a:hlinkClick r:id="rId3"/>
              </a:rPr>
              <a:t>New York Times</a:t>
            </a:r>
            <a:r>
              <a:rPr lang="en-US" sz="1900" dirty="0" smtClean="0"/>
              <a:t>, September 15, 2004)</a:t>
            </a:r>
            <a:endParaRPr lang="en-US" sz="1900" dirty="0"/>
          </a:p>
        </p:txBody>
      </p:sp>
    </p:spTree>
    <p:extLst>
      <p:ext uri="{BB962C8B-B14F-4D97-AF65-F5344CB8AC3E}">
        <p14:creationId xmlns:p14="http://schemas.microsoft.com/office/powerpoint/2010/main" val="4226237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924</TotalTime>
  <Words>1319</Words>
  <Application>Microsoft Office PowerPoint</Application>
  <PresentationFormat>On-screen Show (4:3)</PresentationFormat>
  <Paragraphs>85</Paragraphs>
  <Slides>15</Slides>
  <Notes>15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Book Antiqua</vt:lpstr>
      <vt:lpstr>Calibri</vt:lpstr>
      <vt:lpstr>Lucida Sans</vt:lpstr>
      <vt:lpstr>Wingdings</vt:lpstr>
      <vt:lpstr>Wingdings 2</vt:lpstr>
      <vt:lpstr>Wingdings 3</vt:lpstr>
      <vt:lpstr>Apex</vt:lpstr>
      <vt:lpstr>Office Theme</vt:lpstr>
      <vt:lpstr>1_Office Theme</vt:lpstr>
      <vt:lpstr>1. Remembering Haymarket 2. A Peep into the Twentieth Century 3. Final Exam Review</vt:lpstr>
      <vt:lpstr>Announcements</vt:lpstr>
      <vt:lpstr>Haymarket Video Clips</vt:lpstr>
      <vt:lpstr>Some Websites of Interest</vt:lpstr>
      <vt:lpstr>The Legacy of Haymarket</vt:lpstr>
      <vt:lpstr>Monumental Histories: The Police Monument</vt:lpstr>
      <vt:lpstr>Labor Monuments</vt:lpstr>
      <vt:lpstr>A New Memorial: Dedicated 2004</vt:lpstr>
      <vt:lpstr>Comments about the New Memorial</vt:lpstr>
      <vt:lpstr>More on Haymarket 2015</vt:lpstr>
      <vt:lpstr>A Souvenir Photograph for You</vt:lpstr>
      <vt:lpstr>Into the Twentieth Century</vt:lpstr>
      <vt:lpstr>How to Study for the Essay Section of the Exam</vt:lpstr>
      <vt:lpstr>How to Take the In-Class Exam</vt:lpstr>
      <vt:lpstr>How to Take the Exam (continued)</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U.S./MEXICO</dc:title>
  <dc:creator>LAS</dc:creator>
  <cp:lastModifiedBy>Daniel Pope</cp:lastModifiedBy>
  <cp:revision>51</cp:revision>
  <cp:lastPrinted>2015-06-02T22:04:21Z</cp:lastPrinted>
  <dcterms:created xsi:type="dcterms:W3CDTF">2015-05-21T19:10:39Z</dcterms:created>
  <dcterms:modified xsi:type="dcterms:W3CDTF">2015-06-04T22:38:39Z</dcterms:modified>
</cp:coreProperties>
</file>