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0"/>
  </p:notes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660"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890D86-D7C0-49F1-98E4-DBFCD1004761}" type="datetimeFigureOut">
              <a:rPr lang="en-US" smtClean="0"/>
              <a:t>4/30/2015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CB0036-FCC4-4A9E-A3BC-45ACB0521379}" type="slidenum">
              <a:rPr lang="en-US" smtClean="0"/>
              <a:t>‹#›</a:t>
            </a:fld>
            <a:endParaRPr lang="en-US"/>
          </a:p>
        </p:txBody>
      </p:sp>
    </p:spTree>
    <p:extLst>
      <p:ext uri="{BB962C8B-B14F-4D97-AF65-F5344CB8AC3E}">
        <p14:creationId xmlns:p14="http://schemas.microsoft.com/office/powerpoint/2010/main" val="28726296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CCB0036-FCC4-4A9E-A3BC-45ACB0521379}" type="slidenum">
              <a:rPr lang="en-US" smtClean="0"/>
              <a:t>1</a:t>
            </a:fld>
            <a:endParaRPr lang="en-US"/>
          </a:p>
        </p:txBody>
      </p:sp>
    </p:spTree>
    <p:extLst>
      <p:ext uri="{BB962C8B-B14F-4D97-AF65-F5344CB8AC3E}">
        <p14:creationId xmlns:p14="http://schemas.microsoft.com/office/powerpoint/2010/main" val="1101386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CCB0036-FCC4-4A9E-A3BC-45ACB0521379}" type="slidenum">
              <a:rPr lang="en-US" smtClean="0"/>
              <a:t>2</a:t>
            </a:fld>
            <a:endParaRPr lang="en-US"/>
          </a:p>
        </p:txBody>
      </p:sp>
    </p:spTree>
    <p:extLst>
      <p:ext uri="{BB962C8B-B14F-4D97-AF65-F5344CB8AC3E}">
        <p14:creationId xmlns:p14="http://schemas.microsoft.com/office/powerpoint/2010/main" val="6033332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CCB0036-FCC4-4A9E-A3BC-45ACB0521379}" type="slidenum">
              <a:rPr lang="en-US" smtClean="0"/>
              <a:t>3</a:t>
            </a:fld>
            <a:endParaRPr lang="en-US"/>
          </a:p>
        </p:txBody>
      </p:sp>
    </p:spTree>
    <p:extLst>
      <p:ext uri="{BB962C8B-B14F-4D97-AF65-F5344CB8AC3E}">
        <p14:creationId xmlns:p14="http://schemas.microsoft.com/office/powerpoint/2010/main" val="38053811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CCB0036-FCC4-4A9E-A3BC-45ACB0521379}" type="slidenum">
              <a:rPr lang="en-US" smtClean="0"/>
              <a:t>4</a:t>
            </a:fld>
            <a:endParaRPr lang="en-US"/>
          </a:p>
        </p:txBody>
      </p:sp>
    </p:spTree>
    <p:extLst>
      <p:ext uri="{BB962C8B-B14F-4D97-AF65-F5344CB8AC3E}">
        <p14:creationId xmlns:p14="http://schemas.microsoft.com/office/powerpoint/2010/main" val="464810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CCB0036-FCC4-4A9E-A3BC-45ACB0521379}" type="slidenum">
              <a:rPr lang="en-US" smtClean="0"/>
              <a:t>5</a:t>
            </a:fld>
            <a:endParaRPr lang="en-US"/>
          </a:p>
        </p:txBody>
      </p:sp>
    </p:spTree>
    <p:extLst>
      <p:ext uri="{BB962C8B-B14F-4D97-AF65-F5344CB8AC3E}">
        <p14:creationId xmlns:p14="http://schemas.microsoft.com/office/powerpoint/2010/main" val="19306422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CCB0036-FCC4-4A9E-A3BC-45ACB0521379}" type="slidenum">
              <a:rPr lang="en-US" smtClean="0"/>
              <a:t>6</a:t>
            </a:fld>
            <a:endParaRPr lang="en-US"/>
          </a:p>
        </p:txBody>
      </p:sp>
    </p:spTree>
    <p:extLst>
      <p:ext uri="{BB962C8B-B14F-4D97-AF65-F5344CB8AC3E}">
        <p14:creationId xmlns:p14="http://schemas.microsoft.com/office/powerpoint/2010/main" val="30784175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CCB0036-FCC4-4A9E-A3BC-45ACB0521379}" type="slidenum">
              <a:rPr lang="en-US" smtClean="0"/>
              <a:t>7</a:t>
            </a:fld>
            <a:endParaRPr lang="en-US"/>
          </a:p>
        </p:txBody>
      </p:sp>
    </p:spTree>
    <p:extLst>
      <p:ext uri="{BB962C8B-B14F-4D97-AF65-F5344CB8AC3E}">
        <p14:creationId xmlns:p14="http://schemas.microsoft.com/office/powerpoint/2010/main" val="19936923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7FA540C-8882-412F-B706-552813CCCAFE}" type="datetimeFigureOut">
              <a:rPr lang="en-US" smtClean="0"/>
              <a:t>4/30/2015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81E3EE-F1B4-4441-BF18-95C5611E4B6C}" type="slidenum">
              <a:rPr lang="en-US" smtClean="0"/>
              <a:t>‹#›</a:t>
            </a:fld>
            <a:endParaRPr lang="en-US"/>
          </a:p>
        </p:txBody>
      </p:sp>
    </p:spTree>
    <p:extLst>
      <p:ext uri="{BB962C8B-B14F-4D97-AF65-F5344CB8AC3E}">
        <p14:creationId xmlns:p14="http://schemas.microsoft.com/office/powerpoint/2010/main" val="2009216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FA540C-8882-412F-B706-552813CCCAFE}" type="datetimeFigureOut">
              <a:rPr lang="en-US" smtClean="0"/>
              <a:t>4/30/2015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81E3EE-F1B4-4441-BF18-95C5611E4B6C}" type="slidenum">
              <a:rPr lang="en-US" smtClean="0"/>
              <a:t>‹#›</a:t>
            </a:fld>
            <a:endParaRPr lang="en-US"/>
          </a:p>
        </p:txBody>
      </p:sp>
    </p:spTree>
    <p:extLst>
      <p:ext uri="{BB962C8B-B14F-4D97-AF65-F5344CB8AC3E}">
        <p14:creationId xmlns:p14="http://schemas.microsoft.com/office/powerpoint/2010/main" val="1303461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FA540C-8882-412F-B706-552813CCCAFE}" type="datetimeFigureOut">
              <a:rPr lang="en-US" smtClean="0"/>
              <a:t>4/30/2015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81E3EE-F1B4-4441-BF18-95C5611E4B6C}" type="slidenum">
              <a:rPr lang="en-US" smtClean="0"/>
              <a:t>‹#›</a:t>
            </a:fld>
            <a:endParaRPr lang="en-US"/>
          </a:p>
        </p:txBody>
      </p:sp>
    </p:spTree>
    <p:extLst>
      <p:ext uri="{BB962C8B-B14F-4D97-AF65-F5344CB8AC3E}">
        <p14:creationId xmlns:p14="http://schemas.microsoft.com/office/powerpoint/2010/main" val="34479410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47FA540C-8882-412F-B706-552813CCCAFE}" type="datetimeFigureOut">
              <a:rPr lang="en-US" smtClean="0"/>
              <a:t>4/30/2015</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7B81E3EE-F1B4-4441-BF18-95C5611E4B6C}"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FA540C-8882-412F-B706-552813CCCAFE}" type="datetimeFigureOut">
              <a:rPr lang="en-US" smtClean="0"/>
              <a:t>4/30/2015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81E3EE-F1B4-4441-BF18-95C5611E4B6C}"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7FA540C-8882-412F-B706-552813CCCAFE}" type="datetimeFigureOut">
              <a:rPr lang="en-US" smtClean="0"/>
              <a:t>4/30/2015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7B81E3EE-F1B4-4441-BF18-95C5611E4B6C}"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7FA540C-8882-412F-B706-552813CCCAFE}" type="datetimeFigureOut">
              <a:rPr lang="en-US" smtClean="0"/>
              <a:t>4/30/2015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81E3EE-F1B4-4441-BF18-95C5611E4B6C}"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7FA540C-8882-412F-B706-552813CCCAFE}" type="datetimeFigureOut">
              <a:rPr lang="en-US" smtClean="0"/>
              <a:t>4/30/2015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81E3EE-F1B4-4441-BF18-95C5611E4B6C}"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7FA540C-8882-412F-B706-552813CCCAFE}" type="datetimeFigureOut">
              <a:rPr lang="en-US" smtClean="0"/>
              <a:t>4/30/2015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81E3EE-F1B4-4441-BF18-95C5611E4B6C}" type="slidenum">
              <a:rPr lang="en-US" smtClean="0"/>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FA540C-8882-412F-B706-552813CCCAFE}" type="datetimeFigureOut">
              <a:rPr lang="en-US" smtClean="0"/>
              <a:t>4/30/2015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81E3EE-F1B4-4441-BF18-95C5611E4B6C}"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7FA540C-8882-412F-B706-552813CCCAFE}" type="datetimeFigureOut">
              <a:rPr lang="en-US" smtClean="0"/>
              <a:t>4/30/2015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81E3EE-F1B4-4441-BF18-95C5611E4B6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FA540C-8882-412F-B706-552813CCCAFE}" type="datetimeFigureOut">
              <a:rPr lang="en-US" smtClean="0"/>
              <a:t>4/30/2015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81E3EE-F1B4-4441-BF18-95C5611E4B6C}" type="slidenum">
              <a:rPr lang="en-US" smtClean="0"/>
              <a:t>‹#›</a:t>
            </a:fld>
            <a:endParaRPr lang="en-US"/>
          </a:p>
        </p:txBody>
      </p:sp>
    </p:spTree>
    <p:extLst>
      <p:ext uri="{BB962C8B-B14F-4D97-AF65-F5344CB8AC3E}">
        <p14:creationId xmlns:p14="http://schemas.microsoft.com/office/powerpoint/2010/main" val="39701847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7FA540C-8882-412F-B706-552813CCCAFE}" type="datetimeFigureOut">
              <a:rPr lang="en-US" smtClean="0"/>
              <a:t>4/30/2015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81E3EE-F1B4-4441-BF18-95C5611E4B6C}" type="slidenum">
              <a:rPr lang="en-US" smtClean="0"/>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FA540C-8882-412F-B706-552813CCCAFE}" type="datetimeFigureOut">
              <a:rPr lang="en-US" smtClean="0"/>
              <a:t>4/30/2015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81E3EE-F1B4-4441-BF18-95C5611E4B6C}"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FA540C-8882-412F-B706-552813CCCAFE}" type="datetimeFigureOut">
              <a:rPr lang="en-US" smtClean="0"/>
              <a:t>4/30/2015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81E3EE-F1B4-4441-BF18-95C5611E4B6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FA540C-8882-412F-B706-552813CCCAFE}" type="datetimeFigureOut">
              <a:rPr lang="en-US" smtClean="0"/>
              <a:t>4/30/2015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81E3EE-F1B4-4441-BF18-95C5611E4B6C}" type="slidenum">
              <a:rPr lang="en-US" smtClean="0"/>
              <a:t>‹#›</a:t>
            </a:fld>
            <a:endParaRPr lang="en-US"/>
          </a:p>
        </p:txBody>
      </p:sp>
    </p:spTree>
    <p:extLst>
      <p:ext uri="{BB962C8B-B14F-4D97-AF65-F5344CB8AC3E}">
        <p14:creationId xmlns:p14="http://schemas.microsoft.com/office/powerpoint/2010/main" val="436967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7FA540C-8882-412F-B706-552813CCCAFE}" type="datetimeFigureOut">
              <a:rPr lang="en-US" smtClean="0"/>
              <a:t>4/30/2015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81E3EE-F1B4-4441-BF18-95C5611E4B6C}" type="slidenum">
              <a:rPr lang="en-US" smtClean="0"/>
              <a:t>‹#›</a:t>
            </a:fld>
            <a:endParaRPr lang="en-US"/>
          </a:p>
        </p:txBody>
      </p:sp>
    </p:spTree>
    <p:extLst>
      <p:ext uri="{BB962C8B-B14F-4D97-AF65-F5344CB8AC3E}">
        <p14:creationId xmlns:p14="http://schemas.microsoft.com/office/powerpoint/2010/main" val="287304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7FA540C-8882-412F-B706-552813CCCAFE}" type="datetimeFigureOut">
              <a:rPr lang="en-US" smtClean="0"/>
              <a:t>4/30/2015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81E3EE-F1B4-4441-BF18-95C5611E4B6C}" type="slidenum">
              <a:rPr lang="en-US" smtClean="0"/>
              <a:t>‹#›</a:t>
            </a:fld>
            <a:endParaRPr lang="en-US"/>
          </a:p>
        </p:txBody>
      </p:sp>
    </p:spTree>
    <p:extLst>
      <p:ext uri="{BB962C8B-B14F-4D97-AF65-F5344CB8AC3E}">
        <p14:creationId xmlns:p14="http://schemas.microsoft.com/office/powerpoint/2010/main" val="4215736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7FA540C-8882-412F-B706-552813CCCAFE}" type="datetimeFigureOut">
              <a:rPr lang="en-US" smtClean="0"/>
              <a:t>4/30/2015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81E3EE-F1B4-4441-BF18-95C5611E4B6C}" type="slidenum">
              <a:rPr lang="en-US" smtClean="0"/>
              <a:t>‹#›</a:t>
            </a:fld>
            <a:endParaRPr lang="en-US"/>
          </a:p>
        </p:txBody>
      </p:sp>
    </p:spTree>
    <p:extLst>
      <p:ext uri="{BB962C8B-B14F-4D97-AF65-F5344CB8AC3E}">
        <p14:creationId xmlns:p14="http://schemas.microsoft.com/office/powerpoint/2010/main" val="361288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FA540C-8882-412F-B706-552813CCCAFE}" type="datetimeFigureOut">
              <a:rPr lang="en-US" smtClean="0"/>
              <a:t>4/30/2015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81E3EE-F1B4-4441-BF18-95C5611E4B6C}" type="slidenum">
              <a:rPr lang="en-US" smtClean="0"/>
              <a:t>‹#›</a:t>
            </a:fld>
            <a:endParaRPr lang="en-US"/>
          </a:p>
        </p:txBody>
      </p:sp>
    </p:spTree>
    <p:extLst>
      <p:ext uri="{BB962C8B-B14F-4D97-AF65-F5344CB8AC3E}">
        <p14:creationId xmlns:p14="http://schemas.microsoft.com/office/powerpoint/2010/main" val="584533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FA540C-8882-412F-B706-552813CCCAFE}" type="datetimeFigureOut">
              <a:rPr lang="en-US" smtClean="0"/>
              <a:t>4/30/2015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81E3EE-F1B4-4441-BF18-95C5611E4B6C}" type="slidenum">
              <a:rPr lang="en-US" smtClean="0"/>
              <a:t>‹#›</a:t>
            </a:fld>
            <a:endParaRPr lang="en-US"/>
          </a:p>
        </p:txBody>
      </p:sp>
    </p:spTree>
    <p:extLst>
      <p:ext uri="{BB962C8B-B14F-4D97-AF65-F5344CB8AC3E}">
        <p14:creationId xmlns:p14="http://schemas.microsoft.com/office/powerpoint/2010/main" val="2224651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FA540C-8882-412F-B706-552813CCCAFE}" type="datetimeFigureOut">
              <a:rPr lang="en-US" smtClean="0"/>
              <a:t>4/30/2015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81E3EE-F1B4-4441-BF18-95C5611E4B6C}" type="slidenum">
              <a:rPr lang="en-US" smtClean="0"/>
              <a:t>‹#›</a:t>
            </a:fld>
            <a:endParaRPr lang="en-US"/>
          </a:p>
        </p:txBody>
      </p:sp>
    </p:spTree>
    <p:extLst>
      <p:ext uri="{BB962C8B-B14F-4D97-AF65-F5344CB8AC3E}">
        <p14:creationId xmlns:p14="http://schemas.microsoft.com/office/powerpoint/2010/main" val="2639191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FA540C-8882-412F-B706-552813CCCAFE}" type="datetimeFigureOut">
              <a:rPr lang="en-US" smtClean="0"/>
              <a:t>4/30/2015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81E3EE-F1B4-4441-BF18-95C5611E4B6C}" type="slidenum">
              <a:rPr lang="en-US" smtClean="0"/>
              <a:t>‹#›</a:t>
            </a:fld>
            <a:endParaRPr lang="en-US"/>
          </a:p>
        </p:txBody>
      </p:sp>
    </p:spTree>
    <p:extLst>
      <p:ext uri="{BB962C8B-B14F-4D97-AF65-F5344CB8AC3E}">
        <p14:creationId xmlns:p14="http://schemas.microsoft.com/office/powerpoint/2010/main" val="646877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47FA540C-8882-412F-B706-552813CCCAFE}" type="datetimeFigureOut">
              <a:rPr lang="en-US" smtClean="0"/>
              <a:t>4/30/2015</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B81E3EE-F1B4-4441-BF18-95C5611E4B6C}"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pages.uoregon.edu/dapope/350midtermessays.ht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i="1" dirty="0" smtClean="0"/>
              <a:t>Nat Turner: A Troublesome Property</a:t>
            </a:r>
            <a:endParaRPr lang="en-US" i="1" dirty="0"/>
          </a:p>
        </p:txBody>
      </p:sp>
      <p:sp>
        <p:nvSpPr>
          <p:cNvPr id="3" name="Subtitle 2"/>
          <p:cNvSpPr>
            <a:spLocks noGrp="1"/>
          </p:cNvSpPr>
          <p:nvPr>
            <p:ph type="subTitle" idx="1"/>
          </p:nvPr>
        </p:nvSpPr>
        <p:spPr/>
        <p:txBody>
          <a:bodyPr/>
          <a:lstStyle/>
          <a:p>
            <a:pPr algn="r"/>
            <a:r>
              <a:rPr lang="en-US" dirty="0" smtClean="0"/>
              <a:t>April 30, 2015</a:t>
            </a:r>
            <a:endParaRPr lang="en-US" dirty="0" smtClean="0"/>
          </a:p>
          <a:p>
            <a:pPr algn="r"/>
            <a:r>
              <a:rPr lang="en-US" dirty="0" smtClean="0"/>
              <a:t>History 350</a:t>
            </a:r>
          </a:p>
          <a:p>
            <a:pPr algn="r"/>
            <a:endParaRPr lang="en-US" dirty="0"/>
          </a:p>
        </p:txBody>
      </p:sp>
    </p:spTree>
    <p:extLst>
      <p:ext uri="{BB962C8B-B14F-4D97-AF65-F5344CB8AC3E}">
        <p14:creationId xmlns:p14="http://schemas.microsoft.com/office/powerpoint/2010/main" val="1965190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Announcements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Today we’ll watch the documentary (or is it really a documentary?) </a:t>
            </a:r>
            <a:r>
              <a:rPr lang="en-US" i="1" dirty="0" smtClean="0"/>
              <a:t>Nat Turner: A Troublesome Property</a:t>
            </a:r>
            <a:r>
              <a:rPr lang="en-US" dirty="0" smtClean="0"/>
              <a:t>. It’s a </a:t>
            </a:r>
            <a:r>
              <a:rPr lang="en-US" dirty="0" smtClean="0"/>
              <a:t>little less than an hour long. I’d like to take a little time at the end for </a:t>
            </a:r>
            <a:r>
              <a:rPr lang="en-US" dirty="0" smtClean="0"/>
              <a:t>questions and comments. </a:t>
            </a:r>
            <a:endParaRPr lang="en-US" dirty="0"/>
          </a:p>
          <a:p>
            <a:pPr lvl="1"/>
            <a:r>
              <a:rPr lang="en-US" dirty="0" smtClean="0"/>
              <a:t>If you missed class today and are reviewing this </a:t>
            </a:r>
            <a:r>
              <a:rPr lang="en-US" dirty="0" smtClean="0"/>
              <a:t>online, I strongly suggest you watch the movie on DVD in the AV room on the third floor of Knight Library.</a:t>
            </a:r>
            <a:endParaRPr lang="en-US" dirty="0" smtClean="0"/>
          </a:p>
          <a:p>
            <a:r>
              <a:rPr lang="en-US" dirty="0" smtClean="0"/>
              <a:t>After the movie, we’ll have an optional midterm exam review. It may run a few minutes past 5:20. Here’s </a:t>
            </a:r>
            <a:r>
              <a:rPr lang="en-US" dirty="0" smtClean="0"/>
              <a:t>the </a:t>
            </a:r>
            <a:r>
              <a:rPr lang="en-US" dirty="0" smtClean="0">
                <a:hlinkClick r:id="rId3"/>
              </a:rPr>
              <a:t>link</a:t>
            </a:r>
            <a:r>
              <a:rPr lang="en-US" dirty="0" smtClean="0"/>
              <a:t> to the midterm essay questions and instructions.</a:t>
            </a:r>
          </a:p>
          <a:p>
            <a:r>
              <a:rPr lang="en-US" dirty="0" smtClean="0"/>
              <a:t>On the next slide are a few questions that the film raises.</a:t>
            </a:r>
            <a:endParaRPr lang="en-US" dirty="0"/>
          </a:p>
        </p:txBody>
      </p:sp>
    </p:spTree>
    <p:extLst>
      <p:ext uri="{BB962C8B-B14F-4D97-AF65-F5344CB8AC3E}">
        <p14:creationId xmlns:p14="http://schemas.microsoft.com/office/powerpoint/2010/main" val="825996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Some Questions on the Documentary</a:t>
            </a:r>
            <a:endParaRPr lang="en-US" dirty="0"/>
          </a:p>
        </p:txBody>
      </p:sp>
      <p:sp>
        <p:nvSpPr>
          <p:cNvPr id="3" name="Content Placeholder 2"/>
          <p:cNvSpPr>
            <a:spLocks noGrp="1"/>
          </p:cNvSpPr>
          <p:nvPr>
            <p:ph idx="1"/>
          </p:nvPr>
        </p:nvSpPr>
        <p:spPr>
          <a:xfrm>
            <a:off x="0" y="1219200"/>
            <a:ext cx="8991600" cy="5410200"/>
          </a:xfrm>
        </p:spPr>
        <p:txBody>
          <a:bodyPr>
            <a:normAutofit fontScale="77500" lnSpcReduction="20000"/>
          </a:bodyPr>
          <a:lstStyle/>
          <a:p>
            <a:r>
              <a:rPr lang="en-US" dirty="0" smtClean="0"/>
              <a:t>What do you think the film makers intended to say in this movie? Do you think they got their message across clearly?</a:t>
            </a:r>
          </a:p>
          <a:p>
            <a:r>
              <a:rPr lang="en-US" dirty="0" smtClean="0"/>
              <a:t>How similar or different is the film from Stephen Oates’s </a:t>
            </a:r>
            <a:r>
              <a:rPr lang="en-US" i="1" dirty="0" smtClean="0"/>
              <a:t>The Fires of Jubilee</a:t>
            </a:r>
            <a:r>
              <a:rPr lang="en-US" dirty="0" smtClean="0"/>
              <a:t>? Which do you prefer? </a:t>
            </a:r>
          </a:p>
          <a:p>
            <a:r>
              <a:rPr lang="en-US" dirty="0" smtClean="0"/>
              <a:t>Henry Louis Gates, one of America’s most distinguished literary critics, says, “There is no Nat Turner back there to be retrieved. You have to go and create Nat Turner.” Do you agree?</a:t>
            </a:r>
          </a:p>
          <a:p>
            <a:r>
              <a:rPr lang="en-US" dirty="0" smtClean="0"/>
              <a:t>Martha </a:t>
            </a:r>
            <a:r>
              <a:rPr lang="en-US" dirty="0" err="1" smtClean="0"/>
              <a:t>Minow</a:t>
            </a:r>
            <a:r>
              <a:rPr lang="en-US" dirty="0" smtClean="0"/>
              <a:t>, </a:t>
            </a:r>
            <a:r>
              <a:rPr lang="en-US" dirty="0" smtClean="0"/>
              <a:t>former Dean </a:t>
            </a:r>
            <a:r>
              <a:rPr lang="en-US" dirty="0" smtClean="0"/>
              <a:t>of Harvard Law School, says she’s worried about going too far toward </a:t>
            </a:r>
            <a:r>
              <a:rPr lang="en-US" dirty="0" smtClean="0"/>
              <a:t>relativism—the notion that </a:t>
            </a:r>
            <a:r>
              <a:rPr lang="en-US" dirty="0" smtClean="0"/>
              <a:t>anyone’s version of Turner is as good as any other. Do you agree?</a:t>
            </a:r>
          </a:p>
          <a:p>
            <a:r>
              <a:rPr lang="en-US" dirty="0" smtClean="0"/>
              <a:t>The film looks at the controversy over William Styron’s novel, </a:t>
            </a:r>
            <a:r>
              <a:rPr lang="en-US" i="1" dirty="0" smtClean="0"/>
              <a:t>The Confessions of Nat Turner. </a:t>
            </a:r>
            <a:r>
              <a:rPr lang="en-US" dirty="0" smtClean="0"/>
              <a:t>What do you think about Styron’s comments in the film? (Note: One of the </a:t>
            </a:r>
            <a:r>
              <a:rPr lang="en-US" dirty="0" smtClean="0"/>
              <a:t>involves </a:t>
            </a:r>
            <a:r>
              <a:rPr lang="en-US" dirty="0" smtClean="0"/>
              <a:t>reading Styron’s novel and </a:t>
            </a:r>
            <a:r>
              <a:rPr lang="en-US" dirty="0" smtClean="0"/>
              <a:t>comparin</a:t>
            </a:r>
            <a:r>
              <a:rPr lang="en-US" dirty="0" smtClean="0"/>
              <a:t>g </a:t>
            </a:r>
            <a:r>
              <a:rPr lang="en-US" dirty="0" smtClean="0"/>
              <a:t>it with </a:t>
            </a:r>
            <a:r>
              <a:rPr lang="en-US" i="1" dirty="0" smtClean="0"/>
              <a:t>The Fires of </a:t>
            </a:r>
            <a:r>
              <a:rPr lang="en-US" i="1" dirty="0" smtClean="0"/>
              <a:t>Jubilee.</a:t>
            </a:r>
            <a:r>
              <a:rPr lang="en-US" dirty="0" smtClean="0"/>
              <a:t>)</a:t>
            </a:r>
            <a:endParaRPr lang="en-US" i="1" dirty="0"/>
          </a:p>
        </p:txBody>
      </p:sp>
    </p:spTree>
    <p:extLst>
      <p:ext uri="{BB962C8B-B14F-4D97-AF65-F5344CB8AC3E}">
        <p14:creationId xmlns:p14="http://schemas.microsoft.com/office/powerpoint/2010/main" val="2290971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to Study for the Identification Items</a:t>
            </a:r>
            <a:endParaRPr lang="en-US" dirty="0"/>
          </a:p>
        </p:txBody>
      </p:sp>
      <p:sp>
        <p:nvSpPr>
          <p:cNvPr id="3" name="Content Placeholder 2"/>
          <p:cNvSpPr>
            <a:spLocks noGrp="1"/>
          </p:cNvSpPr>
          <p:nvPr>
            <p:ph sz="half" idx="1"/>
          </p:nvPr>
        </p:nvSpPr>
        <p:spPr>
          <a:xfrm>
            <a:off x="457200" y="1600200"/>
            <a:ext cx="5410200" cy="5257800"/>
          </a:xfrm>
        </p:spPr>
        <p:txBody>
          <a:bodyPr>
            <a:normAutofit fontScale="85000" lnSpcReduction="10000"/>
          </a:bodyPr>
          <a:lstStyle/>
          <a:p>
            <a:r>
              <a:rPr lang="en-US" sz="4700" dirty="0" smtClean="0"/>
              <a:t>Don’t.</a:t>
            </a:r>
          </a:p>
          <a:p>
            <a:pPr lvl="1"/>
            <a:r>
              <a:rPr lang="en-US" dirty="0" smtClean="0"/>
              <a:t>As I’ve mentioned, I really think you’re better off preparing to write a variety of well-informed, factually grounded essays answers than listing possible IDs and memorizing information out of context.</a:t>
            </a:r>
          </a:p>
          <a:p>
            <a:pPr lvl="1"/>
            <a:r>
              <a:rPr lang="en-US" dirty="0" smtClean="0"/>
              <a:t>Dates in particular are best learned in context. It’s more important to know that Turner’s rebellion closely followed the publication of David Walker’s </a:t>
            </a:r>
            <a:r>
              <a:rPr lang="en-US" i="1" dirty="0" smtClean="0"/>
              <a:t>Appeal</a:t>
            </a:r>
            <a:r>
              <a:rPr lang="en-US" dirty="0" smtClean="0"/>
              <a:t> and Garrison’s </a:t>
            </a:r>
            <a:r>
              <a:rPr lang="en-US" dirty="0" err="1" smtClean="0"/>
              <a:t>immediatist</a:t>
            </a:r>
            <a:r>
              <a:rPr lang="en-US" dirty="0" smtClean="0"/>
              <a:t> abolitionist newspaper, The Liberator, than to know that it started on August 21, 1831.</a:t>
            </a:r>
          </a:p>
          <a:p>
            <a:pPr lvl="1"/>
            <a:r>
              <a:rPr lang="en-US" dirty="0"/>
              <a:t>You’ll pick five items out of nine or ten I’ll give you at the time of the exam. A short (two or three sentence) paragraph for each is sufficient</a:t>
            </a:r>
            <a:r>
              <a:rPr lang="en-US" dirty="0" smtClean="0"/>
              <a:t>.</a:t>
            </a:r>
            <a:endParaRPr lang="en-US" dirty="0"/>
          </a:p>
        </p:txBody>
      </p:sp>
      <p:pic>
        <p:nvPicPr>
          <p:cNvPr id="5" name="Content Placeholder 4"/>
          <p:cNvPicPr>
            <a:picLocks noGrp="1" noChangeAspect="1"/>
          </p:cNvPicPr>
          <p:nvPr>
            <p:ph sz="half" idx="2"/>
          </p:nvPr>
        </p:nvPicPr>
        <p:blipFill>
          <a:blip r:embed="rId3"/>
          <a:stretch>
            <a:fillRect/>
          </a:stretch>
        </p:blipFill>
        <p:spPr>
          <a:xfrm>
            <a:off x="5968663" y="1607024"/>
            <a:ext cx="3153728" cy="3953161"/>
          </a:xfrm>
          <a:prstGeom prst="rect">
            <a:avLst/>
          </a:prstGeom>
        </p:spPr>
      </p:pic>
    </p:spTree>
    <p:extLst>
      <p:ext uri="{BB962C8B-B14F-4D97-AF65-F5344CB8AC3E}">
        <p14:creationId xmlns:p14="http://schemas.microsoft.com/office/powerpoint/2010/main" val="2342656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to Study for the Essay Section of the Midterm</a:t>
            </a:r>
            <a:endParaRPr lang="en-US" dirty="0"/>
          </a:p>
        </p:txBody>
      </p:sp>
      <p:sp>
        <p:nvSpPr>
          <p:cNvPr id="3" name="Content Placeholder 2"/>
          <p:cNvSpPr>
            <a:spLocks noGrp="1"/>
          </p:cNvSpPr>
          <p:nvPr>
            <p:ph idx="1"/>
          </p:nvPr>
        </p:nvSpPr>
        <p:spPr>
          <a:xfrm>
            <a:off x="152400" y="1600200"/>
            <a:ext cx="8991600" cy="5029200"/>
          </a:xfrm>
        </p:spPr>
        <p:txBody>
          <a:bodyPr>
            <a:normAutofit fontScale="70000" lnSpcReduction="20000"/>
          </a:bodyPr>
          <a:lstStyle/>
          <a:p>
            <a:r>
              <a:rPr lang="en-US" dirty="0" smtClean="0"/>
              <a:t>Read the question. Think about what it’s asking you to do—Respond to a quotation? Analyze a document? Compare? Explain the causes of an event? . . .</a:t>
            </a:r>
          </a:p>
          <a:p>
            <a:r>
              <a:rPr lang="en-US" dirty="0" smtClean="0"/>
              <a:t>Most of these questions ask you to do more than one thing. For example, all of the quotation questions make several assertions. Be sure to prepare to respond to all aspects of the quote.</a:t>
            </a:r>
          </a:p>
          <a:p>
            <a:r>
              <a:rPr lang="en-US" dirty="0" smtClean="0"/>
              <a:t>After you’ve read the question, think about what resources—book, online reading assignments, material on Blackboard, PowerPoints and lecture notes, etc.—could help you prepare to answer the question. You’re not expected to go beyond the assigned readings. To give a specific example, Wikipedia has many virtues, but reading the Wikipedia entry on Tom Paine or Nat Turner or the Declaration of Independence is no substitute for doing the assigned reading and probably not very helpful as a supplement to assigned reading.</a:t>
            </a:r>
          </a:p>
          <a:p>
            <a:r>
              <a:rPr lang="en-US" dirty="0" smtClean="0"/>
              <a:t>Just a reminder that the syllabus is in the Course Documents section of Blackboard. From there, or from the posting below the syllabus, you can link to the PowerPoints and get to other reading assignments.</a:t>
            </a:r>
          </a:p>
          <a:p>
            <a:endParaRPr lang="en-US" dirty="0"/>
          </a:p>
        </p:txBody>
      </p:sp>
    </p:spTree>
    <p:extLst>
      <p:ext uri="{BB962C8B-B14F-4D97-AF65-F5344CB8AC3E}">
        <p14:creationId xmlns:p14="http://schemas.microsoft.com/office/powerpoint/2010/main" val="3088065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Take the Exam</a:t>
            </a:r>
            <a:endParaRPr lang="en-US" dirty="0"/>
          </a:p>
        </p:txBody>
      </p:sp>
      <p:sp>
        <p:nvSpPr>
          <p:cNvPr id="3" name="Content Placeholder 2"/>
          <p:cNvSpPr>
            <a:spLocks noGrp="1"/>
          </p:cNvSpPr>
          <p:nvPr>
            <p:ph sz="half" idx="1"/>
          </p:nvPr>
        </p:nvSpPr>
        <p:spPr>
          <a:xfrm>
            <a:off x="457200" y="1600200"/>
            <a:ext cx="5486400" cy="5105400"/>
          </a:xfrm>
        </p:spPr>
        <p:txBody>
          <a:bodyPr>
            <a:normAutofit fontScale="92500"/>
          </a:bodyPr>
          <a:lstStyle/>
          <a:p>
            <a:r>
              <a:rPr lang="en-US" dirty="0" smtClean="0"/>
              <a:t>Please read/listen to instructions given at the time of the exam.</a:t>
            </a:r>
          </a:p>
          <a:p>
            <a:r>
              <a:rPr lang="en-US" dirty="0" smtClean="0"/>
              <a:t>Pace yourself. The essay is worth two-thirds of the exam. It makes sense to spend most of your time on that part of the test. You’ll have eighty minutes for the exam. Most people will finish with time to spare. You’re of course welcome to hand in your test and depart at that point.</a:t>
            </a:r>
          </a:p>
          <a:p>
            <a:r>
              <a:rPr lang="en-US" dirty="0" smtClean="0"/>
              <a:t>I don’t care if you do the essay first or the IDs first. </a:t>
            </a:r>
            <a:endParaRPr lang="en-US" dirty="0"/>
          </a:p>
        </p:txBody>
      </p:sp>
      <p:pic>
        <p:nvPicPr>
          <p:cNvPr id="5" name="Content Placeholder 4"/>
          <p:cNvPicPr>
            <a:picLocks noGrp="1" noChangeAspect="1"/>
          </p:cNvPicPr>
          <p:nvPr>
            <p:ph sz="half" idx="2"/>
          </p:nvPr>
        </p:nvPicPr>
        <p:blipFill>
          <a:blip r:embed="rId3"/>
          <a:stretch>
            <a:fillRect/>
          </a:stretch>
        </p:blipFill>
        <p:spPr>
          <a:xfrm>
            <a:off x="6248400" y="2209800"/>
            <a:ext cx="2762250" cy="2857500"/>
          </a:xfrm>
          <a:prstGeom prst="rect">
            <a:avLst/>
          </a:prstGeom>
        </p:spPr>
      </p:pic>
    </p:spTree>
    <p:extLst>
      <p:ext uri="{BB962C8B-B14F-4D97-AF65-F5344CB8AC3E}">
        <p14:creationId xmlns:p14="http://schemas.microsoft.com/office/powerpoint/2010/main" val="608982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90600"/>
          </a:xfrm>
        </p:spPr>
        <p:txBody>
          <a:bodyPr/>
          <a:lstStyle/>
          <a:p>
            <a:r>
              <a:rPr lang="en-US" dirty="0"/>
              <a:t>How to Take the </a:t>
            </a:r>
            <a:r>
              <a:rPr lang="en-US" dirty="0" smtClean="0"/>
              <a:t>Exam (continued)</a:t>
            </a:r>
            <a:endParaRPr lang="en-US" dirty="0"/>
          </a:p>
        </p:txBody>
      </p:sp>
      <p:sp>
        <p:nvSpPr>
          <p:cNvPr id="3" name="Content Placeholder 2"/>
          <p:cNvSpPr>
            <a:spLocks noGrp="1"/>
          </p:cNvSpPr>
          <p:nvPr>
            <p:ph idx="1"/>
          </p:nvPr>
        </p:nvSpPr>
        <p:spPr>
          <a:xfrm>
            <a:off x="457200" y="1143000"/>
            <a:ext cx="8229600" cy="5562600"/>
          </a:xfrm>
        </p:spPr>
        <p:txBody>
          <a:bodyPr>
            <a:noAutofit/>
          </a:bodyPr>
          <a:lstStyle/>
          <a:p>
            <a:r>
              <a:rPr lang="en-US" sz="2400" dirty="0" smtClean="0"/>
              <a:t>Before you start writing your essay, read the question again and be sure you know what you want to do to answer it.</a:t>
            </a:r>
          </a:p>
          <a:p>
            <a:r>
              <a:rPr lang="en-US" sz="2400" dirty="0" smtClean="0"/>
              <a:t>Organize your essay. Nothing fancy is needed. An introduction, some paragraphs of development and a summary/conclusion will generally make for a well-structured essay.</a:t>
            </a:r>
          </a:p>
          <a:p>
            <a:r>
              <a:rPr lang="en-US" sz="2400" dirty="0" smtClean="0"/>
              <a:t>Don’t sweat the small stuff: If you can’t remember someone’s first name or the exact date of an event, it’s probably not crucial. Find a way to tell us what you know, not what you don’t recall.</a:t>
            </a:r>
          </a:p>
          <a:p>
            <a:r>
              <a:rPr lang="en-US" sz="2400" dirty="0" smtClean="0"/>
              <a:t>We don’t grade on the basis of writing skills--grammar, spelling, etc.--but a clearly-stated essay will convey what you know and believe better than one that’s written sloppily or one that strives to impress with fancy language.</a:t>
            </a:r>
            <a:endParaRPr lang="en-US" sz="2400" dirty="0"/>
          </a:p>
        </p:txBody>
      </p:sp>
    </p:spTree>
    <p:extLst>
      <p:ext uri="{BB962C8B-B14F-4D97-AF65-F5344CB8AC3E}">
        <p14:creationId xmlns:p14="http://schemas.microsoft.com/office/powerpoint/2010/main" val="3449870728"/>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TotalTime>
  <Words>880</Words>
  <Application>Microsoft Office PowerPoint</Application>
  <PresentationFormat>On-screen Show (4:3)</PresentationFormat>
  <Paragraphs>40</Paragraphs>
  <Slides>7</Slides>
  <Notes>7</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7</vt:i4>
      </vt:variant>
    </vt:vector>
  </HeadingPairs>
  <TitlesOfParts>
    <vt:vector size="16" baseType="lpstr">
      <vt:lpstr>Arial</vt:lpstr>
      <vt:lpstr>Book Antiqua</vt:lpstr>
      <vt:lpstr>Calibri</vt:lpstr>
      <vt:lpstr>Lucida Sans</vt:lpstr>
      <vt:lpstr>Wingdings</vt:lpstr>
      <vt:lpstr>Wingdings 2</vt:lpstr>
      <vt:lpstr>Wingdings 3</vt:lpstr>
      <vt:lpstr>Office Theme</vt:lpstr>
      <vt:lpstr>Apex</vt:lpstr>
      <vt:lpstr>Nat Turner: A Troublesome Property</vt:lpstr>
      <vt:lpstr>Announcements</vt:lpstr>
      <vt:lpstr>Some Questions on the Documentary</vt:lpstr>
      <vt:lpstr>How to Study for the Identification Items</vt:lpstr>
      <vt:lpstr>How to Study for the Essay Section of the Midterm</vt:lpstr>
      <vt:lpstr>How to Take the Exam</vt:lpstr>
      <vt:lpstr>How to Take the Exam (continued)</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 Turner: A Troublesome Property</dc:title>
  <dc:creator>Daniel</dc:creator>
  <cp:lastModifiedBy>Daniel Pope</cp:lastModifiedBy>
  <cp:revision>12</cp:revision>
  <dcterms:created xsi:type="dcterms:W3CDTF">2013-05-01T21:14:51Z</dcterms:created>
  <dcterms:modified xsi:type="dcterms:W3CDTF">2015-04-30T21:22:42Z</dcterms:modified>
</cp:coreProperties>
</file>