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84" r:id="rId4"/>
    <p:sldId id="289" r:id="rId5"/>
    <p:sldId id="277" r:id="rId6"/>
    <p:sldId id="278" r:id="rId7"/>
    <p:sldId id="279" r:id="rId8"/>
    <p:sldId id="280" r:id="rId9"/>
    <p:sldId id="281" r:id="rId10"/>
    <p:sldId id="282" r:id="rId11"/>
    <p:sldId id="283" r:id="rId12"/>
    <p:sldId id="268" r:id="rId13"/>
    <p:sldId id="285" r:id="rId14"/>
    <p:sldId id="257" r:id="rId15"/>
    <p:sldId id="258" r:id="rId16"/>
    <p:sldId id="261" r:id="rId17"/>
    <p:sldId id="259" r:id="rId18"/>
    <p:sldId id="260" r:id="rId19"/>
    <p:sldId id="262" r:id="rId20"/>
    <p:sldId id="263" r:id="rId21"/>
    <p:sldId id="264" r:id="rId22"/>
    <p:sldId id="286" r:id="rId23"/>
    <p:sldId id="287" r:id="rId24"/>
    <p:sldId id="288" r:id="rId25"/>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67" autoAdjust="0"/>
    <p:restoredTop sz="94660"/>
  </p:normalViewPr>
  <p:slideViewPr>
    <p:cSldViewPr>
      <p:cViewPr varScale="1">
        <p:scale>
          <a:sx n="70" d="100"/>
          <a:sy n="70" d="100"/>
        </p:scale>
        <p:origin x="76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CBFA8F8B-F26E-44E2-B076-D30BC8E565BF}" type="datetimeFigureOut">
              <a:rPr lang="en-US" smtClean="0"/>
              <a:t>4/9/2015</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C830B73C-4E8D-4F10-9975-E40FEEE7623D}" type="slidenum">
              <a:rPr lang="en-US" smtClean="0"/>
              <a:t>‹#›</a:t>
            </a:fld>
            <a:endParaRPr lang="en-US"/>
          </a:p>
        </p:txBody>
      </p:sp>
    </p:spTree>
    <p:extLst>
      <p:ext uri="{BB962C8B-B14F-4D97-AF65-F5344CB8AC3E}">
        <p14:creationId xmlns:p14="http://schemas.microsoft.com/office/powerpoint/2010/main" val="3978289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CCFD96BA-5563-41E8-A14B-9720E7DFCBA4}" type="datetimeFigureOut">
              <a:rPr lang="en-US" smtClean="0"/>
              <a:t>4/9/2015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185D334F-B886-441D-991E-5CFA6AA5D674}" type="slidenum">
              <a:rPr lang="en-US" smtClean="0"/>
              <a:t>‹#›</a:t>
            </a:fld>
            <a:endParaRPr lang="en-US"/>
          </a:p>
        </p:txBody>
      </p:sp>
    </p:spTree>
    <p:extLst>
      <p:ext uri="{BB962C8B-B14F-4D97-AF65-F5344CB8AC3E}">
        <p14:creationId xmlns:p14="http://schemas.microsoft.com/office/powerpoint/2010/main" val="310711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a:t>
            </a:fld>
            <a:endParaRPr lang="en-US"/>
          </a:p>
        </p:txBody>
      </p:sp>
    </p:spTree>
    <p:extLst>
      <p:ext uri="{BB962C8B-B14F-4D97-AF65-F5344CB8AC3E}">
        <p14:creationId xmlns:p14="http://schemas.microsoft.com/office/powerpoint/2010/main" val="184691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10</a:t>
            </a:fld>
            <a:endParaRPr lang="en-US"/>
          </a:p>
        </p:txBody>
      </p:sp>
    </p:spTree>
    <p:extLst>
      <p:ext uri="{BB962C8B-B14F-4D97-AF65-F5344CB8AC3E}">
        <p14:creationId xmlns:p14="http://schemas.microsoft.com/office/powerpoint/2010/main" val="415812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11</a:t>
            </a:fld>
            <a:endParaRPr lang="en-US"/>
          </a:p>
        </p:txBody>
      </p:sp>
    </p:spTree>
    <p:extLst>
      <p:ext uri="{BB962C8B-B14F-4D97-AF65-F5344CB8AC3E}">
        <p14:creationId xmlns:p14="http://schemas.microsoft.com/office/powerpoint/2010/main" val="208925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12</a:t>
            </a:fld>
            <a:endParaRPr lang="en-US"/>
          </a:p>
        </p:txBody>
      </p:sp>
    </p:spTree>
    <p:extLst>
      <p:ext uri="{BB962C8B-B14F-4D97-AF65-F5344CB8AC3E}">
        <p14:creationId xmlns:p14="http://schemas.microsoft.com/office/powerpoint/2010/main" val="133576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13</a:t>
            </a:fld>
            <a:endParaRPr lang="en-US"/>
          </a:p>
        </p:txBody>
      </p:sp>
    </p:spTree>
    <p:extLst>
      <p:ext uri="{BB962C8B-B14F-4D97-AF65-F5344CB8AC3E}">
        <p14:creationId xmlns:p14="http://schemas.microsoft.com/office/powerpoint/2010/main" val="55651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14</a:t>
            </a:fld>
            <a:endParaRPr lang="en-US"/>
          </a:p>
        </p:txBody>
      </p:sp>
    </p:spTree>
    <p:extLst>
      <p:ext uri="{BB962C8B-B14F-4D97-AF65-F5344CB8AC3E}">
        <p14:creationId xmlns:p14="http://schemas.microsoft.com/office/powerpoint/2010/main" val="377264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15</a:t>
            </a:fld>
            <a:endParaRPr lang="en-US"/>
          </a:p>
        </p:txBody>
      </p:sp>
    </p:spTree>
    <p:extLst>
      <p:ext uri="{BB962C8B-B14F-4D97-AF65-F5344CB8AC3E}">
        <p14:creationId xmlns:p14="http://schemas.microsoft.com/office/powerpoint/2010/main" val="192260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16</a:t>
            </a:fld>
            <a:endParaRPr lang="en-US"/>
          </a:p>
        </p:txBody>
      </p:sp>
    </p:spTree>
    <p:extLst>
      <p:ext uri="{BB962C8B-B14F-4D97-AF65-F5344CB8AC3E}">
        <p14:creationId xmlns:p14="http://schemas.microsoft.com/office/powerpoint/2010/main" val="33606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17</a:t>
            </a:fld>
            <a:endParaRPr lang="en-US"/>
          </a:p>
        </p:txBody>
      </p:sp>
    </p:spTree>
    <p:extLst>
      <p:ext uri="{BB962C8B-B14F-4D97-AF65-F5344CB8AC3E}">
        <p14:creationId xmlns:p14="http://schemas.microsoft.com/office/powerpoint/2010/main" val="96454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18</a:t>
            </a:fld>
            <a:endParaRPr lang="en-US"/>
          </a:p>
        </p:txBody>
      </p:sp>
    </p:spTree>
    <p:extLst>
      <p:ext uri="{BB962C8B-B14F-4D97-AF65-F5344CB8AC3E}">
        <p14:creationId xmlns:p14="http://schemas.microsoft.com/office/powerpoint/2010/main" val="275296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19</a:t>
            </a:fld>
            <a:endParaRPr lang="en-US"/>
          </a:p>
        </p:txBody>
      </p:sp>
    </p:spTree>
    <p:extLst>
      <p:ext uri="{BB962C8B-B14F-4D97-AF65-F5344CB8AC3E}">
        <p14:creationId xmlns:p14="http://schemas.microsoft.com/office/powerpoint/2010/main" val="57500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425359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D334F-B886-441D-991E-5CFA6AA5D674}" type="slidenum">
              <a:rPr lang="en-US" smtClean="0"/>
              <a:t>20</a:t>
            </a:fld>
            <a:endParaRPr lang="en-US"/>
          </a:p>
        </p:txBody>
      </p:sp>
    </p:spTree>
    <p:extLst>
      <p:ext uri="{BB962C8B-B14F-4D97-AF65-F5344CB8AC3E}">
        <p14:creationId xmlns:p14="http://schemas.microsoft.com/office/powerpoint/2010/main" val="360164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21</a:t>
            </a:fld>
            <a:endParaRPr lang="en-US"/>
          </a:p>
        </p:txBody>
      </p:sp>
    </p:spTree>
    <p:extLst>
      <p:ext uri="{BB962C8B-B14F-4D97-AF65-F5344CB8AC3E}">
        <p14:creationId xmlns:p14="http://schemas.microsoft.com/office/powerpoint/2010/main" val="271977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22</a:t>
            </a:fld>
            <a:endParaRPr lang="en-US"/>
          </a:p>
        </p:txBody>
      </p:sp>
    </p:spTree>
    <p:extLst>
      <p:ext uri="{BB962C8B-B14F-4D97-AF65-F5344CB8AC3E}">
        <p14:creationId xmlns:p14="http://schemas.microsoft.com/office/powerpoint/2010/main" val="114153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23</a:t>
            </a:fld>
            <a:endParaRPr lang="en-US"/>
          </a:p>
        </p:txBody>
      </p:sp>
    </p:spTree>
    <p:extLst>
      <p:ext uri="{BB962C8B-B14F-4D97-AF65-F5344CB8AC3E}">
        <p14:creationId xmlns:p14="http://schemas.microsoft.com/office/powerpoint/2010/main" val="261880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3</a:t>
            </a:fld>
            <a:endParaRPr lang="en-US"/>
          </a:p>
        </p:txBody>
      </p:sp>
    </p:spTree>
    <p:extLst>
      <p:ext uri="{BB962C8B-B14F-4D97-AF65-F5344CB8AC3E}">
        <p14:creationId xmlns:p14="http://schemas.microsoft.com/office/powerpoint/2010/main" val="335214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4</a:t>
            </a:fld>
            <a:endParaRPr lang="en-US"/>
          </a:p>
        </p:txBody>
      </p:sp>
    </p:spTree>
    <p:extLst>
      <p:ext uri="{BB962C8B-B14F-4D97-AF65-F5344CB8AC3E}">
        <p14:creationId xmlns:p14="http://schemas.microsoft.com/office/powerpoint/2010/main" val="224889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5</a:t>
            </a:fld>
            <a:endParaRPr lang="en-US"/>
          </a:p>
        </p:txBody>
      </p:sp>
    </p:spTree>
    <p:extLst>
      <p:ext uri="{BB962C8B-B14F-4D97-AF65-F5344CB8AC3E}">
        <p14:creationId xmlns:p14="http://schemas.microsoft.com/office/powerpoint/2010/main" val="312998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6</a:t>
            </a:fld>
            <a:endParaRPr lang="en-US"/>
          </a:p>
        </p:txBody>
      </p:sp>
    </p:spTree>
    <p:extLst>
      <p:ext uri="{BB962C8B-B14F-4D97-AF65-F5344CB8AC3E}">
        <p14:creationId xmlns:p14="http://schemas.microsoft.com/office/powerpoint/2010/main" val="413048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7</a:t>
            </a:fld>
            <a:endParaRPr lang="en-US"/>
          </a:p>
        </p:txBody>
      </p:sp>
    </p:spTree>
    <p:extLst>
      <p:ext uri="{BB962C8B-B14F-4D97-AF65-F5344CB8AC3E}">
        <p14:creationId xmlns:p14="http://schemas.microsoft.com/office/powerpoint/2010/main" val="342464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t>8</a:t>
            </a:fld>
            <a:endParaRPr lang="en-US"/>
          </a:p>
        </p:txBody>
      </p:sp>
    </p:spTree>
    <p:extLst>
      <p:ext uri="{BB962C8B-B14F-4D97-AF65-F5344CB8AC3E}">
        <p14:creationId xmlns:p14="http://schemas.microsoft.com/office/powerpoint/2010/main" val="97049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20C50-E116-4DC3-94E7-87D5E7285B0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7859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349591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139732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97813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C93D3B6-57E7-46A2-893A-E6864C02F074}" type="datetimeFigureOut">
              <a:rPr lang="en-US" smtClean="0"/>
              <a:t>4/9/2015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3FCA6D0-CC12-400C-A47A-5932C3150C6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3FCA6D0-CC12-400C-A47A-5932C3150C6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93D3B6-57E7-46A2-893A-E6864C02F074}"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93D3B6-57E7-46A2-893A-E6864C02F074}"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93D3B6-57E7-46A2-893A-E6864C02F074}"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3D3B6-57E7-46A2-893A-E6864C02F074}"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93D3B6-57E7-46A2-893A-E6864C02F074}"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169509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93D3B6-57E7-46A2-893A-E6864C02F074}"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3D3B6-57E7-46A2-893A-E6864C02F074}"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360356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93D3B6-57E7-46A2-893A-E6864C02F074}"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307655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93D3B6-57E7-46A2-893A-E6864C02F074}"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257947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3D3B6-57E7-46A2-893A-E6864C02F074}"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334805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3D3B6-57E7-46A2-893A-E6864C02F074}"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241653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3D3B6-57E7-46A2-893A-E6864C02F074}"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358045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3D3B6-57E7-46A2-893A-E6864C02F074}"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6D0-CC12-400C-A47A-5932C3150C6C}" type="slidenum">
              <a:rPr lang="en-US" smtClean="0"/>
              <a:t>‹#›</a:t>
            </a:fld>
            <a:endParaRPr lang="en-US"/>
          </a:p>
        </p:txBody>
      </p:sp>
    </p:spTree>
    <p:extLst>
      <p:ext uri="{BB962C8B-B14F-4D97-AF65-F5344CB8AC3E}">
        <p14:creationId xmlns:p14="http://schemas.microsoft.com/office/powerpoint/2010/main" val="230364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3D3B6-57E7-46A2-893A-E6864C02F074}" type="datetimeFigureOut">
              <a:rPr lang="en-US" smtClean="0"/>
              <a:t>4/9/2015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CA6D0-CC12-400C-A47A-5932C3150C6C}" type="slidenum">
              <a:rPr lang="en-US" smtClean="0"/>
              <a:t>‹#›</a:t>
            </a:fld>
            <a:endParaRPr lang="en-US"/>
          </a:p>
        </p:txBody>
      </p:sp>
    </p:spTree>
    <p:extLst>
      <p:ext uri="{BB962C8B-B14F-4D97-AF65-F5344CB8AC3E}">
        <p14:creationId xmlns:p14="http://schemas.microsoft.com/office/powerpoint/2010/main" val="70456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C93D3B6-57E7-46A2-893A-E6864C02F074}" type="datetimeFigureOut">
              <a:rPr lang="en-US" smtClean="0"/>
              <a:t>4/9/2015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FCA6D0-CC12-400C-A47A-5932C3150C6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vindicatingthefounders.com/library/jeffersons-draf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classicliberal.tripod.com/paine/" TargetMode="External"/><Relationship Id="rId7" Type="http://schemas.openxmlformats.org/officeDocument/2006/relationships/hyperlink" Target="http://www.newyorker.com/magazine/2006/10/16/the-sharpened-quil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truthdig.com/avbooth/item/glenn_beck_calls_thomas_paine_the_glenn_beck_of_revolutionary_america_20100/" TargetMode="External"/><Relationship Id="rId5" Type="http://schemas.openxmlformats.org/officeDocument/2006/relationships/hyperlink" Target="http://www.thetimes.co.uk/tto/opinion/columnists/benmacintyre/article2044846.ece" TargetMode="External"/><Relationship Id="rId4" Type="http://schemas.openxmlformats.org/officeDocument/2006/relationships/hyperlink" Target="http://tpnha.keybrick.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3048000"/>
          </a:xfrm>
        </p:spPr>
        <p:txBody>
          <a:bodyPr>
            <a:noAutofit/>
          </a:bodyPr>
          <a:lstStyle/>
          <a:p>
            <a:r>
              <a:rPr lang="en-US" sz="4000" dirty="0" smtClean="0"/>
              <a:t>1) How Revolutionary was the revolution?</a:t>
            </a:r>
            <a:br>
              <a:rPr lang="en-US" sz="4000" dirty="0" smtClean="0"/>
            </a:br>
            <a:r>
              <a:rPr lang="en-US" sz="4000" dirty="0" smtClean="0"/>
              <a:t>2) Tom Paine—British Failure and International Revolutionary</a:t>
            </a:r>
            <a:endParaRPr lang="en-US" sz="4000" dirty="0"/>
          </a:p>
        </p:txBody>
      </p:sp>
      <p:sp>
        <p:nvSpPr>
          <p:cNvPr id="3" name="Subtitle 2"/>
          <p:cNvSpPr>
            <a:spLocks noGrp="1"/>
          </p:cNvSpPr>
          <p:nvPr>
            <p:ph type="subTitle" idx="1"/>
          </p:nvPr>
        </p:nvSpPr>
        <p:spPr>
          <a:xfrm>
            <a:off x="1447800" y="4419600"/>
            <a:ext cx="6400800" cy="1274298"/>
          </a:xfrm>
        </p:spPr>
        <p:txBody>
          <a:bodyPr/>
          <a:lstStyle/>
          <a:p>
            <a:pPr algn="r"/>
            <a:r>
              <a:rPr lang="en-US" dirty="0" smtClean="0"/>
              <a:t>History 350</a:t>
            </a:r>
          </a:p>
          <a:p>
            <a:pPr algn="r"/>
            <a:r>
              <a:rPr lang="en-US" dirty="0" smtClean="0"/>
              <a:t>April 9, 2015</a:t>
            </a:r>
          </a:p>
          <a:p>
            <a:pPr algn="r"/>
            <a:endParaRPr lang="en-US" dirty="0"/>
          </a:p>
        </p:txBody>
      </p:sp>
    </p:spTree>
    <p:extLst>
      <p:ext uri="{BB962C8B-B14F-4D97-AF65-F5344CB8AC3E}">
        <p14:creationId xmlns:p14="http://schemas.microsoft.com/office/powerpoint/2010/main" val="100486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Revolution Change?</a:t>
            </a:r>
            <a:endParaRPr lang="en-US" dirty="0"/>
          </a:p>
        </p:txBody>
      </p:sp>
      <p:sp>
        <p:nvSpPr>
          <p:cNvPr id="3" name="Content Placeholder 2"/>
          <p:cNvSpPr>
            <a:spLocks noGrp="1"/>
          </p:cNvSpPr>
          <p:nvPr>
            <p:ph idx="1"/>
          </p:nvPr>
        </p:nvSpPr>
        <p:spPr/>
        <p:txBody>
          <a:bodyPr/>
          <a:lstStyle/>
          <a:p>
            <a:r>
              <a:rPr lang="en-US" dirty="0" smtClean="0"/>
              <a:t>Democracy? </a:t>
            </a:r>
          </a:p>
          <a:p>
            <a:pPr lvl="1"/>
            <a:r>
              <a:rPr lang="en-US" dirty="0" smtClean="0"/>
              <a:t>Popular </a:t>
            </a:r>
            <a:r>
              <a:rPr lang="en-US" dirty="0"/>
              <a:t>Sovereignty--End to </a:t>
            </a:r>
            <a:r>
              <a:rPr lang="en-US" dirty="0" smtClean="0"/>
              <a:t>Monarchy	</a:t>
            </a:r>
            <a:endParaRPr lang="en-US" dirty="0"/>
          </a:p>
          <a:p>
            <a:pPr lvl="1"/>
            <a:r>
              <a:rPr lang="en-US" dirty="0"/>
              <a:t>Constitution to </a:t>
            </a:r>
            <a:r>
              <a:rPr lang="en-US" i="1" dirty="0"/>
              <a:t>Guarantee</a:t>
            </a:r>
            <a:r>
              <a:rPr lang="en-US" dirty="0"/>
              <a:t> Rights, not to </a:t>
            </a:r>
            <a:r>
              <a:rPr lang="en-US" i="1" dirty="0"/>
              <a:t>Grant</a:t>
            </a:r>
            <a:r>
              <a:rPr lang="en-US" dirty="0"/>
              <a:t> Rights</a:t>
            </a:r>
          </a:p>
          <a:p>
            <a:pPr lvl="1"/>
            <a:r>
              <a:rPr lang="en-US" dirty="0"/>
              <a:t>From Deference to Individualism?</a:t>
            </a:r>
          </a:p>
          <a:p>
            <a:r>
              <a:rPr lang="en-US" dirty="0" smtClean="0"/>
              <a:t>Limited social-economic change</a:t>
            </a:r>
          </a:p>
        </p:txBody>
      </p:sp>
    </p:spTree>
    <p:extLst>
      <p:ext uri="{BB962C8B-B14F-4D97-AF65-F5344CB8AC3E}">
        <p14:creationId xmlns:p14="http://schemas.microsoft.com/office/powerpoint/2010/main" val="376265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Won? Who Lost?</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For white men: Extension of voting rights and rights to hold public office</a:t>
            </a:r>
          </a:p>
          <a:p>
            <a:r>
              <a:rPr lang="en-US" dirty="0" smtClean="0"/>
              <a:t>Westward expansion</a:t>
            </a:r>
          </a:p>
          <a:p>
            <a:r>
              <a:rPr lang="en-US" dirty="0" smtClean="0"/>
              <a:t>The </a:t>
            </a:r>
            <a:r>
              <a:rPr lang="en-US" dirty="0"/>
              <a:t>Revolution and African Americans:</a:t>
            </a:r>
          </a:p>
          <a:p>
            <a:pPr lvl="1"/>
            <a:r>
              <a:rPr lang="en-US" dirty="0"/>
              <a:t>Gradual emancipation in the North</a:t>
            </a:r>
          </a:p>
          <a:p>
            <a:pPr lvl="1"/>
            <a:r>
              <a:rPr lang="en-US" dirty="0"/>
              <a:t>Expansion of slavery in the plantation South</a:t>
            </a:r>
          </a:p>
          <a:p>
            <a:pPr lvl="2"/>
            <a:r>
              <a:rPr lang="en-US" dirty="0"/>
              <a:t>Jefferson’s </a:t>
            </a:r>
            <a:r>
              <a:rPr lang="en-US" dirty="0">
                <a:hlinkClick r:id="rId3"/>
              </a:rPr>
              <a:t>criticism of the slave trade</a:t>
            </a:r>
            <a:r>
              <a:rPr lang="en-US" dirty="0"/>
              <a:t>, deleted from his draft of the Declaration of Independence</a:t>
            </a:r>
          </a:p>
          <a:p>
            <a:r>
              <a:rPr lang="en-US" dirty="0" smtClean="0"/>
              <a:t>Native Americans and the European American onslaught</a:t>
            </a:r>
          </a:p>
          <a:p>
            <a:r>
              <a:rPr lang="en-US" dirty="0" smtClean="0"/>
              <a:t>Limited advances for white women</a:t>
            </a:r>
            <a:endParaRPr lang="en-US" dirty="0"/>
          </a:p>
        </p:txBody>
      </p:sp>
    </p:spTree>
    <p:extLst>
      <p:ext uri="{BB962C8B-B14F-4D97-AF65-F5344CB8AC3E}">
        <p14:creationId xmlns:p14="http://schemas.microsoft.com/office/powerpoint/2010/main" val="3041972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85999"/>
            <a:ext cx="9144000" cy="2758440"/>
          </a:xfrm>
          <a:prstGeom prst="rect">
            <a:avLst/>
          </a:prstGeom>
        </p:spPr>
      </p:pic>
    </p:spTree>
    <p:extLst>
      <p:ext uri="{BB962C8B-B14F-4D97-AF65-F5344CB8AC3E}">
        <p14:creationId xmlns:p14="http://schemas.microsoft.com/office/powerpoint/2010/main" val="172931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Paradoxes of Paine</a:t>
            </a:r>
            <a:endParaRPr lang="en-US" dirty="0"/>
          </a:p>
        </p:txBody>
      </p:sp>
      <p:sp>
        <p:nvSpPr>
          <p:cNvPr id="3" name="Content Placeholder 2"/>
          <p:cNvSpPr>
            <a:spLocks noGrp="1"/>
          </p:cNvSpPr>
          <p:nvPr>
            <p:ph sz="half" idx="1"/>
          </p:nvPr>
        </p:nvSpPr>
        <p:spPr/>
        <p:txBody>
          <a:bodyPr>
            <a:normAutofit lnSpcReduction="10000"/>
          </a:bodyPr>
          <a:lstStyle/>
          <a:p>
            <a:r>
              <a:rPr lang="en-US" sz="3600" dirty="0" smtClean="0"/>
              <a:t>Failure and Fame</a:t>
            </a:r>
          </a:p>
          <a:p>
            <a:r>
              <a:rPr lang="en-US" sz="3600" dirty="0" smtClean="0"/>
              <a:t>American nationalist and international revolutionary</a:t>
            </a:r>
          </a:p>
          <a:p>
            <a:r>
              <a:rPr lang="en-US" sz="3600" dirty="0" smtClean="0"/>
              <a:t>Radical and "advocate for commerce"</a:t>
            </a:r>
          </a:p>
          <a:p>
            <a:endParaRPr lang="en-US" dirty="0"/>
          </a:p>
        </p:txBody>
      </p:sp>
      <p:pic>
        <p:nvPicPr>
          <p:cNvPr id="5" name="Content Placeholder 4" descr="Description: 350paine"/>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1834896" cy="1944624"/>
          </a:xfrm>
          <a:prstGeom prst="rect">
            <a:avLst/>
          </a:prstGeom>
          <a:noFill/>
          <a:ln>
            <a:noFill/>
          </a:ln>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4419599" y="1496291"/>
            <a:ext cx="4754880" cy="504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473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Life of Disappointments 1737-1774</a:t>
            </a:r>
            <a:endParaRPr lang="en-US" dirty="0"/>
          </a:p>
        </p:txBody>
      </p:sp>
      <p:sp>
        <p:nvSpPr>
          <p:cNvPr id="3" name="Content Placeholder 2"/>
          <p:cNvSpPr>
            <a:spLocks noGrp="1"/>
          </p:cNvSpPr>
          <p:nvPr>
            <p:ph idx="1"/>
          </p:nvPr>
        </p:nvSpPr>
        <p:spPr/>
        <p:txBody>
          <a:bodyPr/>
          <a:lstStyle/>
          <a:p>
            <a:r>
              <a:rPr lang="en-US" sz="2800" dirty="0" smtClean="0"/>
              <a:t>A conflicted childhood</a:t>
            </a:r>
          </a:p>
          <a:p>
            <a:r>
              <a:rPr lang="en-US" sz="2800" dirty="0" smtClean="0"/>
              <a:t>Limited formal education</a:t>
            </a:r>
          </a:p>
          <a:p>
            <a:r>
              <a:rPr lang="en-US" sz="2800" dirty="0" smtClean="0"/>
              <a:t>A </a:t>
            </a:r>
            <a:r>
              <a:rPr lang="en-US" sz="2800" dirty="0" err="1" smtClean="0"/>
              <a:t>Staymaker’s</a:t>
            </a:r>
            <a:r>
              <a:rPr lang="en-US" sz="2800" dirty="0" smtClean="0"/>
              <a:t> Life?</a:t>
            </a:r>
          </a:p>
          <a:p>
            <a:r>
              <a:rPr lang="en-US" sz="2800" dirty="0" smtClean="0"/>
              <a:t>A widower and a divorcé</a:t>
            </a:r>
          </a:p>
          <a:p>
            <a:r>
              <a:rPr lang="en-US" sz="2800" dirty="0" smtClean="0"/>
              <a:t>Working for the Man: Paine as</a:t>
            </a:r>
          </a:p>
          <a:p>
            <a:pPr marL="0" indent="0">
              <a:buNone/>
            </a:pPr>
            <a:r>
              <a:rPr lang="en-US" sz="2800" dirty="0"/>
              <a:t> </a:t>
            </a:r>
            <a:r>
              <a:rPr lang="en-US" sz="2800" dirty="0" smtClean="0"/>
              <a:t>    tax collector</a:t>
            </a:r>
          </a:p>
          <a:p>
            <a:pPr marL="0" indent="0">
              <a:buNone/>
            </a:pPr>
            <a:endParaRPr lang="en-US" sz="2800" dirty="0"/>
          </a:p>
          <a:p>
            <a:pPr marL="0" indent="0">
              <a:buNone/>
            </a:pPr>
            <a:r>
              <a:rPr lang="en-US" sz="2400" dirty="0" smtClean="0"/>
              <a:t>Engraving of a </a:t>
            </a:r>
            <a:r>
              <a:rPr lang="en-US" sz="2400" dirty="0" err="1" smtClean="0"/>
              <a:t>staymaker</a:t>
            </a:r>
            <a:r>
              <a:rPr lang="en-US" sz="2400" dirty="0" smtClean="0"/>
              <a:t> at work, 1782</a:t>
            </a:r>
          </a:p>
          <a:p>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412" y="3832167"/>
            <a:ext cx="359295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08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Paine Commemorated in Lewes, England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09420"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06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Paine Complains</a:t>
            </a:r>
            <a:endParaRPr lang="en-US" dirty="0"/>
          </a:p>
        </p:txBody>
      </p:sp>
      <p:pic>
        <p:nvPicPr>
          <p:cNvPr id="4" name="Content Placeholder 3"/>
          <p:cNvPicPr>
            <a:picLocks noGrp="1" noChangeAspect="1"/>
          </p:cNvPicPr>
          <p:nvPr>
            <p:ph idx="1"/>
          </p:nvPr>
        </p:nvPicPr>
        <p:blipFill>
          <a:blip r:embed="rId3"/>
          <a:stretch>
            <a:fillRect/>
          </a:stretch>
        </p:blipFill>
        <p:spPr>
          <a:xfrm>
            <a:off x="2633662" y="919639"/>
            <a:ext cx="3876675" cy="5938361"/>
          </a:xfrm>
          <a:prstGeom prst="rect">
            <a:avLst/>
          </a:prstGeom>
        </p:spPr>
      </p:pic>
    </p:spTree>
    <p:extLst>
      <p:ext uri="{BB962C8B-B14F-4D97-AF65-F5344CB8AC3E}">
        <p14:creationId xmlns:p14="http://schemas.microsoft.com/office/powerpoint/2010/main" val="39241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America 1774</a:t>
            </a:r>
            <a:endParaRPr lang="en-US" dirty="0"/>
          </a:p>
        </p:txBody>
      </p:sp>
      <p:sp>
        <p:nvSpPr>
          <p:cNvPr id="3" name="Content Placeholder 2"/>
          <p:cNvSpPr>
            <a:spLocks noGrp="1"/>
          </p:cNvSpPr>
          <p:nvPr>
            <p:ph sz="half" idx="1"/>
          </p:nvPr>
        </p:nvSpPr>
        <p:spPr>
          <a:xfrm>
            <a:off x="457200" y="1143000"/>
            <a:ext cx="8229600" cy="2819401"/>
          </a:xfrm>
        </p:spPr>
        <p:txBody>
          <a:bodyPr>
            <a:normAutofit/>
          </a:bodyPr>
          <a:lstStyle/>
          <a:p>
            <a:r>
              <a:rPr lang="en-US" dirty="0" smtClean="0"/>
              <a:t>A letter of recommendation from Ben Franklin for work as a tutor, clerk or assistant surveyor</a:t>
            </a:r>
          </a:p>
          <a:p>
            <a:r>
              <a:rPr lang="en-US" dirty="0" smtClean="0"/>
              <a:t>A sickening voyage</a:t>
            </a:r>
          </a:p>
          <a:p>
            <a:r>
              <a:rPr lang="en-US" dirty="0" smtClean="0"/>
              <a:t>Paine’s Philadelphia</a:t>
            </a:r>
          </a:p>
          <a:p>
            <a:r>
              <a:rPr lang="en-US" dirty="0" smtClean="0"/>
              <a:t>Editing the </a:t>
            </a:r>
            <a:r>
              <a:rPr lang="en-US" i="1" dirty="0" smtClean="0"/>
              <a:t>Pennsylvania Magazine</a:t>
            </a:r>
          </a:p>
          <a:p>
            <a:endParaRPr lang="en-US" dirty="0"/>
          </a:p>
        </p:txBody>
      </p:sp>
      <p:sp>
        <p:nvSpPr>
          <p:cNvPr id="4" name="Content Placeholder 3"/>
          <p:cNvSpPr>
            <a:spLocks noGrp="1"/>
          </p:cNvSpPr>
          <p:nvPr>
            <p:ph sz="half" idx="2"/>
          </p:nvPr>
        </p:nvSpPr>
        <p:spPr>
          <a:xfrm>
            <a:off x="228600" y="4191000"/>
            <a:ext cx="8458200" cy="1935163"/>
          </a:xfrm>
        </p:spPr>
        <p:txBody>
          <a:bodyPr>
            <a:normAutofit/>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50673"/>
            <a:ext cx="497055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02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Common Sense</a:t>
            </a:r>
            <a:endParaRPr lang="en-US" i="1" dirty="0"/>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a:xfrm>
            <a:off x="4648200" y="1600200"/>
            <a:ext cx="4343400" cy="4876800"/>
          </a:xfrm>
        </p:spPr>
        <p:txBody>
          <a:bodyPr>
            <a:normAutofit fontScale="92500" lnSpcReduction="10000"/>
          </a:bodyPr>
          <a:lstStyle/>
          <a:p>
            <a:r>
              <a:rPr lang="en-US" dirty="0" smtClean="0"/>
              <a:t>From “Plain Truth” to </a:t>
            </a:r>
            <a:r>
              <a:rPr lang="en-US" i="1" dirty="0" smtClean="0"/>
              <a:t>Common Sense</a:t>
            </a:r>
          </a:p>
          <a:p>
            <a:r>
              <a:rPr lang="en-US" dirty="0" smtClean="0"/>
              <a:t>Publication January 1776 </a:t>
            </a:r>
          </a:p>
          <a:p>
            <a:r>
              <a:rPr lang="en-US" dirty="0" smtClean="0"/>
              <a:t>Popularity—100,000 (?) sold in first year</a:t>
            </a:r>
          </a:p>
          <a:p>
            <a:pPr lvl="1"/>
            <a:r>
              <a:rPr lang="en-US" dirty="0" smtClean="0"/>
              <a:t>George Washington: Common Sense is “working a powerful change…in the Minds of many Men.”</a:t>
            </a:r>
            <a:endParaRPr lang="en-US" dirty="0"/>
          </a:p>
          <a:p>
            <a:r>
              <a:rPr lang="en-US" dirty="0" smtClean="0"/>
              <a:t>Criticisms: John Adams calls it </a:t>
            </a:r>
            <a:r>
              <a:rPr lang="en-US" dirty="0"/>
              <a:t>“a poor, ignorant, malicious, short-sighted crapulous </a:t>
            </a:r>
            <a:r>
              <a:rPr lang="en-US" dirty="0" smtClean="0"/>
              <a:t>mass</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599"/>
            <a:ext cx="4664543"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954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and Style: Reason and Rage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Language</a:t>
            </a:r>
            <a:r>
              <a:rPr lang="en-US" dirty="0"/>
              <a:t>: “As it is my design to make those that can scarcely read understand, I shall avoid every literary ornament and put it in language as plain as the alphabet</a:t>
            </a:r>
            <a:r>
              <a:rPr lang="en-US" dirty="0" smtClean="0"/>
              <a:t>.”</a:t>
            </a:r>
          </a:p>
          <a:p>
            <a:pPr lvl="1"/>
            <a:r>
              <a:rPr lang="en-US" dirty="0" smtClean="0"/>
              <a:t>“Plain truth. . . in plain terms”</a:t>
            </a:r>
          </a:p>
          <a:p>
            <a:r>
              <a:rPr lang="en-US" dirty="0" smtClean="0"/>
              <a:t>Biblical References</a:t>
            </a:r>
          </a:p>
          <a:p>
            <a:r>
              <a:rPr lang="en-US" dirty="0" smtClean="0"/>
              <a:t>First person plural “What is it that </a:t>
            </a:r>
            <a:r>
              <a:rPr lang="en-US" i="1" dirty="0" smtClean="0"/>
              <a:t>we</a:t>
            </a:r>
            <a:r>
              <a:rPr lang="en-US" b="1" i="1" dirty="0" smtClean="0"/>
              <a:t> </a:t>
            </a:r>
            <a:r>
              <a:rPr lang="en-US" dirty="0" smtClean="0"/>
              <a:t>want?”</a:t>
            </a:r>
            <a:endParaRPr lang="en-US" i="1" dirty="0" smtClean="0"/>
          </a:p>
          <a:p>
            <a:r>
              <a:rPr lang="en-US" dirty="0" smtClean="0"/>
              <a:t>Personifying the enemy: King George III as a “royal brute”</a:t>
            </a:r>
          </a:p>
          <a:p>
            <a:r>
              <a:rPr lang="en-US" dirty="0" smtClean="0"/>
              <a:t>Demanding immediate action</a:t>
            </a:r>
          </a:p>
          <a:p>
            <a:endParaRPr lang="en-US" dirty="0" smtClean="0"/>
          </a:p>
          <a:p>
            <a:endParaRPr lang="en-US" dirty="0"/>
          </a:p>
        </p:txBody>
      </p:sp>
    </p:spTree>
    <p:extLst>
      <p:ext uri="{BB962C8B-B14F-4D97-AF65-F5344CB8AC3E}">
        <p14:creationId xmlns:p14="http://schemas.microsoft.com/office/powerpoint/2010/main" val="28937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 and Announcements</a:t>
            </a:r>
            <a:endParaRPr lang="en-US" dirty="0"/>
          </a:p>
        </p:txBody>
      </p:sp>
      <p:sp>
        <p:nvSpPr>
          <p:cNvPr id="5" name="Content Placeholder 4"/>
          <p:cNvSpPr>
            <a:spLocks noGrp="1"/>
          </p:cNvSpPr>
          <p:nvPr>
            <p:ph idx="1"/>
          </p:nvPr>
        </p:nvSpPr>
        <p:spPr>
          <a:xfrm>
            <a:off x="457200" y="1219200"/>
            <a:ext cx="8229600" cy="5334000"/>
          </a:xfrm>
          <a:noFill/>
        </p:spPr>
        <p:txBody>
          <a:bodyPr>
            <a:normAutofit fontScale="85000" lnSpcReduction="20000"/>
          </a:bodyPr>
          <a:lstStyle/>
          <a:p>
            <a:r>
              <a:rPr lang="en-US" dirty="0" smtClean="0"/>
              <a:t>Navigating around History 350</a:t>
            </a:r>
          </a:p>
          <a:p>
            <a:pPr lvl="1"/>
            <a:r>
              <a:rPr lang="en-US" dirty="0" smtClean="0"/>
              <a:t>Syllabus is the first item in Blackboard Documents</a:t>
            </a:r>
          </a:p>
          <a:p>
            <a:pPr lvl="1"/>
            <a:r>
              <a:rPr lang="en-US" dirty="0" smtClean="0"/>
              <a:t>Links to PowerPoints will be posted before each class. </a:t>
            </a:r>
          </a:p>
          <a:p>
            <a:pPr lvl="1"/>
            <a:r>
              <a:rPr lang="en-US" dirty="0" smtClean="0"/>
              <a:t>Discussion Forum requirement: In left-hand Blackboard menu, go to </a:t>
            </a:r>
            <a:r>
              <a:rPr lang="en-US" dirty="0" err="1" smtClean="0"/>
              <a:t>Tools</a:t>
            </a:r>
            <a:r>
              <a:rPr lang="en-US" dirty="0" err="1" smtClean="0">
                <a:sym typeface="Wingdings" panose="05000000000000000000" pitchFamily="2" charset="2"/>
              </a:rPr>
              <a:t>Discussion</a:t>
            </a:r>
            <a:r>
              <a:rPr lang="en-US" dirty="0" smtClean="0">
                <a:sym typeface="Wingdings" panose="05000000000000000000" pitchFamily="2" charset="2"/>
              </a:rPr>
              <a:t> </a:t>
            </a:r>
            <a:r>
              <a:rPr lang="en-US" dirty="0" err="1" smtClean="0">
                <a:sym typeface="Wingdings" panose="05000000000000000000" pitchFamily="2" charset="2"/>
              </a:rPr>
              <a:t>BoardRead</a:t>
            </a:r>
            <a:r>
              <a:rPr lang="en-US" dirty="0" smtClean="0">
                <a:sym typeface="Wingdings" panose="05000000000000000000" pitchFamily="2" charset="2"/>
              </a:rPr>
              <a:t> Instructions and First Forum </a:t>
            </a:r>
            <a:r>
              <a:rPr lang="en-US" dirty="0" err="1" smtClean="0">
                <a:sym typeface="Wingdings" panose="05000000000000000000" pitchFamily="2" charset="2"/>
              </a:rPr>
              <a:t>QuestionTo</a:t>
            </a:r>
            <a:r>
              <a:rPr lang="en-US" dirty="0" smtClean="0">
                <a:sym typeface="Wingdings" panose="05000000000000000000" pitchFamily="2" charset="2"/>
              </a:rPr>
              <a:t> post, click on link in upper left “Discussion Forum Instructions and Question #1: Tom </a:t>
            </a:r>
            <a:r>
              <a:rPr lang="en-US" dirty="0" err="1" smtClean="0">
                <a:sym typeface="Wingdings" panose="05000000000000000000" pitchFamily="2" charset="2"/>
              </a:rPr>
              <a:t>Paine”Click</a:t>
            </a:r>
            <a:r>
              <a:rPr lang="en-US" dirty="0" smtClean="0">
                <a:sym typeface="Wingdings" panose="05000000000000000000" pitchFamily="2" charset="2"/>
              </a:rPr>
              <a:t> on “Create Thread” or respond to an earlier poster. Give your post a subject title and remember to click “submit” when you’re done.</a:t>
            </a:r>
          </a:p>
          <a:p>
            <a:pPr lvl="1"/>
            <a:r>
              <a:rPr lang="en-US" dirty="0" smtClean="0">
                <a:sym typeface="Wingdings" panose="05000000000000000000" pitchFamily="2" charset="2"/>
              </a:rPr>
              <a:t>Instructions and options for the short paper due May 26 are in the Assignments section of Blackboard. I recommend that you look them over fairly soon.</a:t>
            </a:r>
          </a:p>
          <a:p>
            <a:r>
              <a:rPr lang="en-US" dirty="0" smtClean="0">
                <a:sym typeface="Wingdings" panose="05000000000000000000" pitchFamily="2" charset="2"/>
              </a:rPr>
              <a:t>My office hours are 1:00-2:30 Tuesdays and Thursdays in 366 McKenzie. I won’t be able to keep office hours next Tuesday, April 14.</a:t>
            </a:r>
          </a:p>
        </p:txBody>
      </p:sp>
    </p:spTree>
    <p:extLst>
      <p:ext uri="{BB962C8B-B14F-4D97-AF65-F5344CB8AC3E}">
        <p14:creationId xmlns:p14="http://schemas.microsoft.com/office/powerpoint/2010/main" val="2157211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 The Message</a:t>
            </a:r>
            <a:endParaRPr lang="en-US" dirty="0"/>
          </a:p>
        </p:txBody>
      </p:sp>
      <p:sp>
        <p:nvSpPr>
          <p:cNvPr id="3" name="Content Placeholder 2"/>
          <p:cNvSpPr>
            <a:spLocks noGrp="1"/>
          </p:cNvSpPr>
          <p:nvPr>
            <p:ph idx="1"/>
          </p:nvPr>
        </p:nvSpPr>
        <p:spPr/>
        <p:txBody>
          <a:bodyPr/>
          <a:lstStyle/>
          <a:p>
            <a:r>
              <a:rPr lang="en-US" dirty="0" smtClean="0"/>
              <a:t>Independence</a:t>
            </a:r>
          </a:p>
          <a:p>
            <a:r>
              <a:rPr lang="en-US" dirty="0" smtClean="0"/>
              <a:t>Republican Government</a:t>
            </a:r>
          </a:p>
          <a:p>
            <a:r>
              <a:rPr lang="en-US" smtClean="0"/>
              <a:t>American Nationalism</a:t>
            </a:r>
            <a:endParaRPr lang="en-US" dirty="0" smtClean="0"/>
          </a:p>
          <a:p>
            <a:endParaRPr lang="en-US" dirty="0"/>
          </a:p>
        </p:txBody>
      </p:sp>
    </p:spTree>
    <p:extLst>
      <p:ext uri="{BB962C8B-B14F-4D97-AF65-F5344CB8AC3E}">
        <p14:creationId xmlns:p14="http://schemas.microsoft.com/office/powerpoint/2010/main" val="37403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Paine as War Correspondent</a:t>
            </a:r>
            <a:endParaRPr lang="en-US" dirty="0"/>
          </a:p>
        </p:txBody>
      </p:sp>
      <p:sp>
        <p:nvSpPr>
          <p:cNvPr id="3" name="Content Placeholder 2"/>
          <p:cNvSpPr>
            <a:spLocks noGrp="1"/>
          </p:cNvSpPr>
          <p:nvPr>
            <p:ph idx="1"/>
          </p:nvPr>
        </p:nvSpPr>
        <p:spPr/>
        <p:txBody>
          <a:bodyPr/>
          <a:lstStyle/>
          <a:p>
            <a:r>
              <a:rPr lang="en-US" i="1" dirty="0" smtClean="0"/>
              <a:t>The American Crisis</a:t>
            </a:r>
            <a:endParaRPr lang="en-US" dirty="0" smtClean="0"/>
          </a:p>
          <a:p>
            <a:pPr lvl="1"/>
            <a:r>
              <a:rPr lang="en-US" dirty="0" smtClean="0"/>
              <a:t>An immigrant’s patriotism: “THESE are the times that try men's souls. The summer soldier and the sunshine patriot will, in this crisis, shrink from the service of their country; but he that stands by it now, deserves the love and thanks of man and woman. </a:t>
            </a:r>
            <a:r>
              <a:rPr lang="en-US" smtClean="0"/>
              <a:t>Tyranny, like hell, is not easily conquered; yet we have this consolation with us, that the harder the conflict, the more glorious the triumph.”</a:t>
            </a:r>
            <a:endParaRPr lang="en-US" dirty="0"/>
          </a:p>
        </p:txBody>
      </p:sp>
    </p:spTree>
    <p:extLst>
      <p:ext uri="{BB962C8B-B14F-4D97-AF65-F5344CB8AC3E}">
        <p14:creationId xmlns:p14="http://schemas.microsoft.com/office/powerpoint/2010/main" val="2447858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Paine and the New Nation</a:t>
            </a:r>
            <a:endParaRPr lang="en-US" dirty="0"/>
          </a:p>
        </p:txBody>
      </p:sp>
      <p:sp>
        <p:nvSpPr>
          <p:cNvPr id="3" name="Content Placeholder 2"/>
          <p:cNvSpPr>
            <a:spLocks noGrp="1"/>
          </p:cNvSpPr>
          <p:nvPr>
            <p:ph idx="1"/>
          </p:nvPr>
        </p:nvSpPr>
        <p:spPr/>
        <p:txBody>
          <a:bodyPr/>
          <a:lstStyle/>
          <a:p>
            <a:r>
              <a:rPr lang="en-US" dirty="0" smtClean="0"/>
              <a:t>Diplomacy and finance</a:t>
            </a:r>
          </a:p>
          <a:p>
            <a:r>
              <a:rPr lang="en-US" dirty="0" smtClean="0"/>
              <a:t>Negotiations with Native Americans: “Among the Indians of North American, there is not…any of those spectacles of human misery which poverty and want present to our eyes in all the towns and streets in Europe.”</a:t>
            </a:r>
            <a:endParaRPr lang="en-US" dirty="0"/>
          </a:p>
        </p:txBody>
      </p:sp>
    </p:spTree>
    <p:extLst>
      <p:ext uri="{BB962C8B-B14F-4D97-AF65-F5344CB8AC3E}">
        <p14:creationId xmlns:p14="http://schemas.microsoft.com/office/powerpoint/2010/main" val="3778352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008313" cy="1162050"/>
          </a:xfrm>
        </p:spPr>
        <p:txBody>
          <a:bodyPr>
            <a:normAutofit/>
          </a:bodyPr>
          <a:lstStyle/>
          <a:p>
            <a:pPr algn="ctr"/>
            <a:r>
              <a:rPr lang="en-US" sz="3200" dirty="0" smtClean="0"/>
              <a:t>Paine the Bridge-Builder</a:t>
            </a:r>
            <a:endParaRPr lang="en-US" sz="3200" dirty="0"/>
          </a:p>
        </p:txBody>
      </p:sp>
      <p:sp>
        <p:nvSpPr>
          <p:cNvPr id="3" name="Content Placeholder 2"/>
          <p:cNvSpPr>
            <a:spLocks noGrp="1"/>
          </p:cNvSpPr>
          <p:nvPr>
            <p:ph idx="1"/>
          </p:nvPr>
        </p:nvSpPr>
        <p:spPr>
          <a:xfrm>
            <a:off x="4297680" y="273050"/>
            <a:ext cx="4846320" cy="5853113"/>
          </a:xfrm>
        </p:spPr>
        <p:txBody>
          <a:bodyPr/>
          <a:lstStyle/>
          <a:p>
            <a:r>
              <a:rPr lang="en-US" dirty="0" smtClean="0"/>
              <a:t>Designing a single-arch iron bridge</a:t>
            </a:r>
          </a:p>
          <a:p>
            <a:r>
              <a:rPr lang="en-US" dirty="0" smtClean="0"/>
              <a:t>Thomas Jefferson: “</a:t>
            </a:r>
            <a:r>
              <a:rPr lang="en-US" dirty="0" err="1" smtClean="0"/>
              <a:t>Mr</a:t>
            </a:r>
            <a:r>
              <a:rPr lang="en-US" dirty="0" smtClean="0"/>
              <a:t> </a:t>
            </a:r>
            <a:r>
              <a:rPr lang="en-US" dirty="0"/>
              <a:t>Paine, the author of </a:t>
            </a:r>
            <a:r>
              <a:rPr lang="en-US" i="1" dirty="0"/>
              <a:t>Common Sense</a:t>
            </a:r>
            <a:r>
              <a:rPr lang="en-US" dirty="0"/>
              <a:t>, has invented an iron bridge, which promises to be cheaper by a great deal than stone, and to admit of a much greater arch</a:t>
            </a:r>
            <a:r>
              <a:rPr lang="en-US" dirty="0" smtClean="0"/>
              <a:t>.”</a:t>
            </a:r>
            <a:endParaRPr lang="en-US" dirty="0"/>
          </a:p>
        </p:txBody>
      </p:sp>
      <p:sp>
        <p:nvSpPr>
          <p:cNvPr id="4" name="Text Placeholder 3"/>
          <p:cNvSpPr>
            <a:spLocks noGrp="1"/>
          </p:cNvSpPr>
          <p:nvPr>
            <p:ph type="body" sz="half" idx="2"/>
          </p:nvPr>
        </p:nvSpPr>
        <p:spPr/>
        <p:txBody>
          <a:bodyPr/>
          <a:lstStyle/>
          <a:p>
            <a:endParaRPr lang="en-US" sz="2000" dirty="0" smtClean="0"/>
          </a:p>
          <a:p>
            <a:r>
              <a:rPr lang="en-US" sz="2000" dirty="0" smtClean="0"/>
              <a:t>Bridge over River Wear, England, using some of the iron from the model Paine had constructed in London:</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6187"/>
            <a:ext cx="4355211" cy="252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70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hlinkClick r:id="rId3"/>
              </a:rPr>
              <a:t>Links </a:t>
            </a:r>
            <a:r>
              <a:rPr lang="en-US" dirty="0" smtClean="0"/>
              <a:t>to Paine’s other major writings: </a:t>
            </a:r>
            <a:r>
              <a:rPr lang="en-US" i="1" dirty="0" smtClean="0"/>
              <a:t>The American Crisis, The Rights of </a:t>
            </a:r>
            <a:r>
              <a:rPr lang="en-US" i="1" dirty="0" smtClean="0"/>
              <a:t>Man, The </a:t>
            </a:r>
            <a:r>
              <a:rPr lang="en-US" i="1" dirty="0" smtClean="0"/>
              <a:t>Age of Reason </a:t>
            </a:r>
            <a:r>
              <a:rPr lang="en-US" dirty="0" smtClean="0"/>
              <a:t>and </a:t>
            </a:r>
            <a:r>
              <a:rPr lang="en-US" i="1" dirty="0" smtClean="0"/>
              <a:t>Agrarian Justice</a:t>
            </a:r>
            <a:endParaRPr lang="en-US" dirty="0" smtClean="0"/>
          </a:p>
          <a:p>
            <a:r>
              <a:rPr lang="en-US" dirty="0" smtClean="0"/>
              <a:t>The Thomas Paine National Historical Association </a:t>
            </a:r>
            <a:r>
              <a:rPr lang="en-US" dirty="0" smtClean="0">
                <a:hlinkClick r:id="rId4"/>
              </a:rPr>
              <a:t>website</a:t>
            </a:r>
            <a:endParaRPr lang="en-US" dirty="0" smtClean="0"/>
          </a:p>
          <a:p>
            <a:r>
              <a:rPr lang="en-US" dirty="0" smtClean="0"/>
              <a:t>A </a:t>
            </a:r>
            <a:r>
              <a:rPr lang="en-US" dirty="0" smtClean="0"/>
              <a:t>British journalist finds </a:t>
            </a:r>
            <a:r>
              <a:rPr lang="en-US" dirty="0" smtClean="0">
                <a:hlinkClick r:id="rId5"/>
              </a:rPr>
              <a:t>echoes of Paine </a:t>
            </a:r>
            <a:r>
              <a:rPr lang="en-US" dirty="0" smtClean="0"/>
              <a:t>in Obama’s first inaugural address.</a:t>
            </a:r>
          </a:p>
          <a:p>
            <a:r>
              <a:rPr lang="en-US" dirty="0" smtClean="0"/>
              <a:t>Glenn Beck says Tom Paine was </a:t>
            </a:r>
            <a:r>
              <a:rPr lang="en-US" dirty="0" smtClean="0">
                <a:hlinkClick r:id="rId6"/>
              </a:rPr>
              <a:t>the Glenn Beck of his day</a:t>
            </a:r>
            <a:r>
              <a:rPr lang="en-US" dirty="0" smtClean="0"/>
              <a:t>.</a:t>
            </a:r>
          </a:p>
          <a:p>
            <a:r>
              <a:rPr lang="en-US" dirty="0" smtClean="0">
                <a:hlinkClick r:id="rId7"/>
              </a:rPr>
              <a:t>New Yorker article </a:t>
            </a:r>
            <a:r>
              <a:rPr lang="en-US" dirty="0" smtClean="0"/>
              <a:t>, “The Sharpened Quill”, on Paine, by a leading American historian, Jill </a:t>
            </a:r>
            <a:r>
              <a:rPr lang="en-US" dirty="0" err="1" smtClean="0"/>
              <a:t>Lepore</a:t>
            </a:r>
            <a:r>
              <a:rPr lang="en-US" dirty="0" smtClean="0"/>
              <a:t>.</a:t>
            </a:r>
            <a:endParaRPr lang="en-US" dirty="0" smtClean="0"/>
          </a:p>
        </p:txBody>
      </p:sp>
    </p:spTree>
    <p:extLst>
      <p:ext uri="{BB962C8B-B14F-4D97-AF65-F5344CB8AC3E}">
        <p14:creationId xmlns:p14="http://schemas.microsoft.com/office/powerpoint/2010/main" val="1594295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Colonial America on the Eve of Revolution: Negative Developments</a:t>
            </a:r>
            <a:endParaRPr lang="en-US" dirty="0"/>
          </a:p>
        </p:txBody>
      </p:sp>
      <p:sp>
        <p:nvSpPr>
          <p:cNvPr id="3" name="Content Placeholder 2"/>
          <p:cNvSpPr>
            <a:spLocks noGrp="1"/>
          </p:cNvSpPr>
          <p:nvPr>
            <p:ph idx="1"/>
          </p:nvPr>
        </p:nvSpPr>
        <p:spPr/>
        <p:txBody>
          <a:bodyPr/>
          <a:lstStyle/>
          <a:p>
            <a:r>
              <a:rPr lang="en-US" dirty="0" smtClean="0"/>
              <a:t>A “land-population-wealth” crisis brewing</a:t>
            </a:r>
          </a:p>
          <a:p>
            <a:r>
              <a:rPr lang="en-US" dirty="0" smtClean="0"/>
              <a:t>Growing inequality in towns</a:t>
            </a:r>
          </a:p>
          <a:p>
            <a:r>
              <a:rPr lang="en-US" dirty="0" smtClean="0"/>
              <a:t>Greed and fear among western settlers</a:t>
            </a:r>
          </a:p>
          <a:p>
            <a:r>
              <a:rPr lang="en-US" dirty="0" smtClean="0"/>
              <a:t>Southern planters and growing debt</a:t>
            </a:r>
          </a:p>
          <a:p>
            <a:r>
              <a:rPr lang="en-US" dirty="0" smtClean="0"/>
              <a:t>The “Europeanization” of Revolutionary Era America? </a:t>
            </a:r>
            <a:endParaRPr lang="en-US" dirty="0"/>
          </a:p>
        </p:txBody>
      </p:sp>
    </p:spTree>
    <p:extLst>
      <p:ext uri="{BB962C8B-B14F-4D97-AF65-F5344CB8AC3E}">
        <p14:creationId xmlns:p14="http://schemas.microsoft.com/office/powerpoint/2010/main" val="283937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as Millennium</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Evangelical Religion and Political Change</a:t>
            </a:r>
          </a:p>
          <a:p>
            <a:r>
              <a:rPr lang="en-US" dirty="0" smtClean="0"/>
              <a:t>The Great Awakening 1730s and 1740s</a:t>
            </a:r>
          </a:p>
          <a:p>
            <a:pPr lvl="1"/>
            <a:r>
              <a:rPr lang="en-US" dirty="0" smtClean="0"/>
              <a:t>Democratizing Religion?</a:t>
            </a:r>
          </a:p>
          <a:p>
            <a:pPr lvl="1"/>
            <a:r>
              <a:rPr lang="en-US" dirty="0" smtClean="0"/>
              <a:t>Expanding political participation?</a:t>
            </a:r>
          </a:p>
          <a:p>
            <a:r>
              <a:rPr lang="en-US" dirty="0" smtClean="0"/>
              <a:t>The Revolution as “God’s own cause.”</a:t>
            </a:r>
          </a:p>
          <a:p>
            <a:r>
              <a:rPr lang="en-US" dirty="0" smtClean="0"/>
              <a:t>Revolution to change the whole world from “a vale of tears into a paradise of God.”</a:t>
            </a:r>
          </a:p>
          <a:p>
            <a:endParaRPr lang="en-US" dirty="0" smtClean="0"/>
          </a:p>
          <a:p>
            <a:pPr marL="0" indent="0">
              <a:buNone/>
            </a:pPr>
            <a:endParaRPr lang="en-US" dirty="0"/>
          </a:p>
        </p:txBody>
      </p:sp>
      <p:sp>
        <p:nvSpPr>
          <p:cNvPr id="6" name="Content Placeholder 5"/>
          <p:cNvSpPr>
            <a:spLocks noGrp="1"/>
          </p:cNvSpPr>
          <p:nvPr>
            <p:ph sz="half" idx="2"/>
          </p:nvPr>
        </p:nvSpPr>
        <p:spPr/>
        <p:txBody>
          <a:bodyPr>
            <a:normAutofit fontScale="92500" lnSpcReduction="20000"/>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620979"/>
            <a:ext cx="4477226" cy="334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12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as Consumer Protest</a:t>
            </a:r>
            <a:endParaRPr lang="en-US" dirty="0"/>
          </a:p>
        </p:txBody>
      </p:sp>
      <p:sp>
        <p:nvSpPr>
          <p:cNvPr id="5" name="Content Placeholder 4"/>
          <p:cNvSpPr>
            <a:spLocks noGrp="1"/>
          </p:cNvSpPr>
          <p:nvPr>
            <p:ph idx="1"/>
          </p:nvPr>
        </p:nvSpPr>
        <p:spPr/>
        <p:txBody>
          <a:bodyPr/>
          <a:lstStyle/>
          <a:p>
            <a:r>
              <a:rPr lang="en-US" dirty="0" smtClean="0"/>
              <a:t>Imported luxuries as threats to personal independence and integrity</a:t>
            </a:r>
          </a:p>
          <a:p>
            <a:r>
              <a:rPr lang="en-US" dirty="0" smtClean="0"/>
              <a:t>Non-importation as an organizing strategy</a:t>
            </a:r>
          </a:p>
          <a:p>
            <a:endParaRPr lang="en-US" dirty="0"/>
          </a:p>
        </p:txBody>
      </p:sp>
    </p:spTree>
    <p:extLst>
      <p:ext uri="{BB962C8B-B14F-4D97-AF65-F5344CB8AC3E}">
        <p14:creationId xmlns:p14="http://schemas.microsoft.com/office/powerpoint/2010/main" val="2791322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755407"/>
            <a:ext cx="6248400" cy="5078313"/>
          </a:xfrm>
          <a:prstGeom prst="rect">
            <a:avLst/>
          </a:prstGeom>
        </p:spPr>
        <p:txBody>
          <a:bodyPr wrap="square">
            <a:spAutoFit/>
          </a:bodyPr>
          <a:lstStyle/>
          <a:p>
            <a:r>
              <a:rPr lang="en-US" b="1" dirty="0"/>
              <a:t>Address to the LADIES.</a:t>
            </a:r>
            <a:r>
              <a:rPr lang="en-US" dirty="0"/>
              <a:t> </a:t>
            </a:r>
          </a:p>
          <a:p>
            <a:r>
              <a:rPr lang="en-US" i="1" dirty="0"/>
              <a:t>Young ladies in town, and those that live round, </a:t>
            </a:r>
            <a:endParaRPr lang="en-US" dirty="0"/>
          </a:p>
          <a:p>
            <a:r>
              <a:rPr lang="en-US" i="1" dirty="0"/>
              <a:t>Let a friend at this season advise you : </a:t>
            </a:r>
            <a:endParaRPr lang="en-US" dirty="0"/>
          </a:p>
          <a:p>
            <a:r>
              <a:rPr lang="en-US" i="1" dirty="0"/>
              <a:t>Since money's so scarce, and times growing worse </a:t>
            </a:r>
            <a:endParaRPr lang="en-US" dirty="0"/>
          </a:p>
          <a:p>
            <a:r>
              <a:rPr lang="en-US" i="1" dirty="0"/>
              <a:t>Strange things may soon hap and </a:t>
            </a:r>
            <a:r>
              <a:rPr lang="en-US" i="1" dirty="0" err="1"/>
              <a:t>surprize</a:t>
            </a:r>
            <a:r>
              <a:rPr lang="en-US" i="1" dirty="0"/>
              <a:t> you : </a:t>
            </a:r>
            <a:endParaRPr lang="en-US" dirty="0"/>
          </a:p>
          <a:p>
            <a:r>
              <a:rPr lang="en-US" i="1" dirty="0"/>
              <a:t>First then, throw aside your high top knots of pride </a:t>
            </a:r>
            <a:endParaRPr lang="en-US" dirty="0"/>
          </a:p>
          <a:p>
            <a:r>
              <a:rPr lang="en-US" i="1" dirty="0"/>
              <a:t>Wear none but your own country </a:t>
            </a:r>
            <a:r>
              <a:rPr lang="en-US" i="1" dirty="0" err="1"/>
              <a:t>linnen</a:t>
            </a:r>
            <a:r>
              <a:rPr lang="en-US" i="1" dirty="0"/>
              <a:t> ; </a:t>
            </a:r>
            <a:endParaRPr lang="en-US" dirty="0"/>
          </a:p>
          <a:p>
            <a:r>
              <a:rPr lang="en-US" i="1" dirty="0"/>
              <a:t>of </a:t>
            </a:r>
            <a:r>
              <a:rPr lang="en-US" i="1" dirty="0" err="1"/>
              <a:t>Oeconomy</a:t>
            </a:r>
            <a:r>
              <a:rPr lang="en-US" i="1" dirty="0"/>
              <a:t> boast, let your pride be the most </a:t>
            </a:r>
            <a:endParaRPr lang="en-US" dirty="0"/>
          </a:p>
          <a:p>
            <a:r>
              <a:rPr lang="en-US" i="1" dirty="0"/>
              <a:t>What, if homespun they say is not quite so gay</a:t>
            </a:r>
            <a:r>
              <a:rPr lang="en-US" dirty="0"/>
              <a:t> </a:t>
            </a:r>
          </a:p>
          <a:p>
            <a:r>
              <a:rPr lang="en-US" i="1" dirty="0"/>
              <a:t>As brocades, yet be not in a passion, </a:t>
            </a:r>
            <a:endParaRPr lang="en-US" dirty="0"/>
          </a:p>
          <a:p>
            <a:r>
              <a:rPr lang="en-US" i="1" dirty="0"/>
              <a:t>For when once it is known this is much wore in town,</a:t>
            </a:r>
            <a:r>
              <a:rPr lang="en-US" dirty="0"/>
              <a:t> </a:t>
            </a:r>
          </a:p>
          <a:p>
            <a:r>
              <a:rPr lang="en-US" i="1" dirty="0"/>
              <a:t>One and all will cry out, 'tis the fashion !</a:t>
            </a:r>
            <a:r>
              <a:rPr lang="en-US" dirty="0"/>
              <a:t> </a:t>
            </a:r>
          </a:p>
          <a:p>
            <a:r>
              <a:rPr lang="en-US" i="1" dirty="0"/>
              <a:t>And as one, all agree that you'll not married be </a:t>
            </a:r>
            <a:endParaRPr lang="en-US" dirty="0"/>
          </a:p>
          <a:p>
            <a:r>
              <a:rPr lang="en-US" i="1" dirty="0"/>
              <a:t>To such as will wear </a:t>
            </a:r>
            <a:r>
              <a:rPr lang="en-US" dirty="0"/>
              <a:t>London</a:t>
            </a:r>
            <a:r>
              <a:rPr lang="en-US" i="1" dirty="0"/>
              <a:t> </a:t>
            </a:r>
            <a:r>
              <a:rPr lang="en-US" i="1" dirty="0" err="1"/>
              <a:t>Fact'ry</a:t>
            </a:r>
            <a:r>
              <a:rPr lang="en-US" i="1" dirty="0"/>
              <a:t> :</a:t>
            </a:r>
            <a:r>
              <a:rPr lang="en-US" dirty="0"/>
              <a:t> </a:t>
            </a:r>
          </a:p>
          <a:p>
            <a:r>
              <a:rPr lang="en-US" i="1" dirty="0"/>
              <a:t>But at first sight refuse, </a:t>
            </a:r>
            <a:r>
              <a:rPr lang="en-US" i="1" dirty="0" err="1"/>
              <a:t>tell'em</a:t>
            </a:r>
            <a:r>
              <a:rPr lang="en-US" i="1" dirty="0"/>
              <a:t> such you do </a:t>
            </a:r>
            <a:r>
              <a:rPr lang="en-US" i="1" dirty="0" err="1"/>
              <a:t>chuse</a:t>
            </a:r>
            <a:r>
              <a:rPr lang="en-US" dirty="0"/>
              <a:t> </a:t>
            </a:r>
          </a:p>
          <a:p>
            <a:r>
              <a:rPr lang="en-US" i="1" dirty="0"/>
              <a:t>As encourage our own </a:t>
            </a:r>
            <a:r>
              <a:rPr lang="en-US" i="1" dirty="0" err="1"/>
              <a:t>Manufact'ry</a:t>
            </a:r>
            <a:r>
              <a:rPr lang="en-US" i="1" dirty="0"/>
              <a:t>.</a:t>
            </a:r>
            <a:r>
              <a:rPr lang="en-US" dirty="0"/>
              <a:t> </a:t>
            </a:r>
          </a:p>
          <a:p>
            <a:r>
              <a:rPr lang="en-US" i="1" dirty="0"/>
              <a:t>No more Ribbons wear, nor in rich dress appear,</a:t>
            </a:r>
            <a:r>
              <a:rPr lang="en-US" dirty="0"/>
              <a:t> </a:t>
            </a:r>
          </a:p>
          <a:p>
            <a:r>
              <a:rPr lang="en-US" b="1" i="1" dirty="0"/>
              <a:t>Love your country much better than fine </a:t>
            </a:r>
            <a:r>
              <a:rPr lang="en-US" b="1" i="1" dirty="0" smtClean="0"/>
              <a:t>things</a:t>
            </a:r>
            <a:endParaRPr lang="en-US" b="1" dirty="0"/>
          </a:p>
        </p:txBody>
      </p:sp>
      <p:sp>
        <p:nvSpPr>
          <p:cNvPr id="5" name="Title 4"/>
          <p:cNvSpPr>
            <a:spLocks noGrp="1"/>
          </p:cNvSpPr>
          <p:nvPr>
            <p:ph type="title"/>
          </p:nvPr>
        </p:nvSpPr>
        <p:spPr/>
        <p:txBody>
          <a:bodyPr>
            <a:normAutofit fontScale="90000"/>
          </a:bodyPr>
          <a:lstStyle/>
          <a:p>
            <a:r>
              <a:rPr lang="en-US" dirty="0" smtClean="0"/>
              <a:t>“Address to the Ladies” 1767 Boston</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653073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Revolutionary Revolution?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Even before the Revolution, some in the upper classes worried about its possible impact</a:t>
            </a:r>
          </a:p>
          <a:p>
            <a:pPr lvl="1"/>
            <a:r>
              <a:rPr lang="en-US" sz="3300" dirty="0" smtClean="0"/>
              <a:t>“When the pot boils, the scum will rise.”—James Otis, a leading Boston opponent of British policies</a:t>
            </a:r>
          </a:p>
          <a:p>
            <a:r>
              <a:rPr lang="en-US" dirty="0" smtClean="0"/>
              <a:t>1776: John Adams worries about the threat to social order: “</a:t>
            </a:r>
            <a:r>
              <a:rPr lang="en-US" dirty="0"/>
              <a:t>We have been told that </a:t>
            </a:r>
            <a:r>
              <a:rPr lang="en-US" dirty="0" smtClean="0"/>
              <a:t>our struggle </a:t>
            </a:r>
            <a:r>
              <a:rPr lang="en-US" dirty="0"/>
              <a:t>has loosened the bonds of government everywhere; that children and apprentices were </a:t>
            </a:r>
            <a:r>
              <a:rPr lang="en-US" dirty="0" smtClean="0"/>
              <a:t>disobedient</a:t>
            </a:r>
            <a:r>
              <a:rPr lang="en-US" dirty="0"/>
              <a:t>; that schools and colleges were grown turbulent; that Indians slighted their </a:t>
            </a:r>
            <a:r>
              <a:rPr lang="en-US" dirty="0" smtClean="0"/>
              <a:t>guardians</a:t>
            </a:r>
            <a:r>
              <a:rPr lang="en-US" dirty="0"/>
              <a:t>, and negroes grew insolent to their masters</a:t>
            </a:r>
            <a:r>
              <a:rPr lang="en-US" dirty="0" smtClean="0"/>
              <a:t>.”</a:t>
            </a:r>
          </a:p>
          <a:p>
            <a:pPr marL="0" indent="0">
              <a:buNone/>
            </a:pPr>
            <a:endParaRPr lang="en-US" dirty="0"/>
          </a:p>
        </p:txBody>
      </p:sp>
    </p:spTree>
    <p:extLst>
      <p:ext uri="{BB962C8B-B14F-4D97-AF65-F5344CB8AC3E}">
        <p14:creationId xmlns:p14="http://schemas.microsoft.com/office/powerpoint/2010/main" val="1623658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endParaRPr lang="en-US" dirty="0"/>
          </a:p>
        </p:txBody>
      </p:sp>
      <p:sp>
        <p:nvSpPr>
          <p:cNvPr id="3" name="Content Placeholder 2"/>
          <p:cNvSpPr>
            <a:spLocks noGrp="1"/>
          </p:cNvSpPr>
          <p:nvPr>
            <p:ph sz="half" idx="4294967295"/>
          </p:nvPr>
        </p:nvSpPr>
        <p:spPr>
          <a:xfrm>
            <a:off x="0" y="1447800"/>
            <a:ext cx="8382000" cy="2057400"/>
          </a:xfrm>
        </p:spPr>
        <p:txBody>
          <a:bodyPr>
            <a:normAutofit/>
          </a:bodyPr>
          <a:lstStyle/>
          <a:p>
            <a:pPr marL="0" indent="0">
              <a:buNone/>
            </a:pPr>
            <a:endParaRPr lang="en-US" dirty="0"/>
          </a:p>
        </p:txBody>
      </p:sp>
      <p:pic>
        <p:nvPicPr>
          <p:cNvPr id="205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28600" y="0"/>
            <a:ext cx="8693284" cy="608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9000" y="6134034"/>
            <a:ext cx="2895600" cy="646331"/>
          </a:xfrm>
          <a:prstGeom prst="rect">
            <a:avLst/>
          </a:prstGeom>
          <a:noFill/>
        </p:spPr>
        <p:txBody>
          <a:bodyPr wrap="square" rtlCol="0">
            <a:spAutoFit/>
          </a:bodyPr>
          <a:lstStyle/>
          <a:p>
            <a:r>
              <a:rPr lang="en-US" dirty="0" smtClean="0">
                <a:solidFill>
                  <a:prstClr val="black"/>
                </a:solidFill>
              </a:rPr>
              <a:t>New Yorkers pull down  a statue of King George III.</a:t>
            </a:r>
            <a:endParaRPr lang="en-US" dirty="0">
              <a:solidFill>
                <a:prstClr val="black"/>
              </a:solidFill>
            </a:endParaRPr>
          </a:p>
        </p:txBody>
      </p:sp>
    </p:spTree>
    <p:extLst>
      <p:ext uri="{BB962C8B-B14F-4D97-AF65-F5344CB8AC3E}">
        <p14:creationId xmlns:p14="http://schemas.microsoft.com/office/powerpoint/2010/main" val="14394103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TotalTime>
  <Words>1190</Words>
  <Application>Microsoft Office PowerPoint</Application>
  <PresentationFormat>On-screen Show (4:3)</PresentationFormat>
  <Paragraphs>142</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Book Antiqua</vt:lpstr>
      <vt:lpstr>Calibri</vt:lpstr>
      <vt:lpstr>Lucida Sans</vt:lpstr>
      <vt:lpstr>Wingdings</vt:lpstr>
      <vt:lpstr>Wingdings 2</vt:lpstr>
      <vt:lpstr>Wingdings 3</vt:lpstr>
      <vt:lpstr>Office Theme</vt:lpstr>
      <vt:lpstr>Apex</vt:lpstr>
      <vt:lpstr>1) How Revolutionary was the revolution? 2) Tom Paine—British Failure and International Revolutionary</vt:lpstr>
      <vt:lpstr>Reminders and Announcements</vt:lpstr>
      <vt:lpstr>Some Websites of Interest</vt:lpstr>
      <vt:lpstr>Colonial America on the Eve of Revolution: Negative Developments</vt:lpstr>
      <vt:lpstr>Revolution as Millennium</vt:lpstr>
      <vt:lpstr>Revolution as Consumer Protest</vt:lpstr>
      <vt:lpstr>“Address to the Ladies” 1767 Boston</vt:lpstr>
      <vt:lpstr>A Revolutionary Revolution?</vt:lpstr>
      <vt:lpstr>PowerPoint Presentation</vt:lpstr>
      <vt:lpstr>What Did the Revolution Change?</vt:lpstr>
      <vt:lpstr>Who Won? Who Lost?</vt:lpstr>
      <vt:lpstr>PowerPoint Presentation</vt:lpstr>
      <vt:lpstr>Paradoxes of Paine</vt:lpstr>
      <vt:lpstr>A Life of Disappointments 1737-1774</vt:lpstr>
      <vt:lpstr>Paine Commemorated in Lewes, England</vt:lpstr>
      <vt:lpstr>Paine Complains</vt:lpstr>
      <vt:lpstr>To America 1774</vt:lpstr>
      <vt:lpstr>Common Sense</vt:lpstr>
      <vt:lpstr>Tone and Style: Reason and Rage</vt:lpstr>
      <vt:lpstr>Common Sense: The Message</vt:lpstr>
      <vt:lpstr>Paine as War Correspondent</vt:lpstr>
      <vt:lpstr>Paine and the New Nation</vt:lpstr>
      <vt:lpstr>Paine the Bridge-Builder</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Paine—British Failure and International Revolutionary</dc:title>
  <dc:creator>Daniel</dc:creator>
  <cp:lastModifiedBy>Daniel Pope</cp:lastModifiedBy>
  <cp:revision>35</cp:revision>
  <cp:lastPrinted>2013-04-10T19:30:15Z</cp:lastPrinted>
  <dcterms:created xsi:type="dcterms:W3CDTF">2013-04-05T23:37:48Z</dcterms:created>
  <dcterms:modified xsi:type="dcterms:W3CDTF">2015-04-09T21:43:37Z</dcterms:modified>
</cp:coreProperties>
</file>