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278" r:id="rId4"/>
    <p:sldId id="268" r:id="rId5"/>
    <p:sldId id="257" r:id="rId6"/>
    <p:sldId id="271" r:id="rId7"/>
    <p:sldId id="272" r:id="rId8"/>
    <p:sldId id="263" r:id="rId9"/>
    <p:sldId id="273" r:id="rId10"/>
    <p:sldId id="274" r:id="rId11"/>
    <p:sldId id="275" r:id="rId12"/>
    <p:sldId id="276" r:id="rId13"/>
    <p:sldId id="277" r:id="rId14"/>
    <p:sldId id="264" r:id="rId15"/>
    <p:sldId id="265" r:id="rId16"/>
    <p:sldId id="267" r:id="rId17"/>
    <p:sldId id="269" r:id="rId18"/>
    <p:sldId id="281"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72D01-7178-40D4-A6EF-C7EE19F8035F}"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20C50-E116-4DC3-94E7-87D5E7285B0E}" type="slidenum">
              <a:rPr lang="en-US" smtClean="0"/>
              <a:t>‹#›</a:t>
            </a:fld>
            <a:endParaRPr lang="en-US"/>
          </a:p>
        </p:txBody>
      </p:sp>
    </p:spTree>
    <p:extLst>
      <p:ext uri="{BB962C8B-B14F-4D97-AF65-F5344CB8AC3E}">
        <p14:creationId xmlns:p14="http://schemas.microsoft.com/office/powerpoint/2010/main" val="304252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a:t>
            </a:fld>
            <a:endParaRPr lang="en-US"/>
          </a:p>
        </p:txBody>
      </p:sp>
    </p:spTree>
    <p:extLst>
      <p:ext uri="{BB962C8B-B14F-4D97-AF65-F5344CB8AC3E}">
        <p14:creationId xmlns:p14="http://schemas.microsoft.com/office/powerpoint/2010/main" val="256212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10</a:t>
            </a:fld>
            <a:endParaRPr lang="en-US"/>
          </a:p>
        </p:txBody>
      </p:sp>
    </p:spTree>
    <p:extLst>
      <p:ext uri="{BB962C8B-B14F-4D97-AF65-F5344CB8AC3E}">
        <p14:creationId xmlns:p14="http://schemas.microsoft.com/office/powerpoint/2010/main" val="88935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11</a:t>
            </a:fld>
            <a:endParaRPr lang="en-US"/>
          </a:p>
        </p:txBody>
      </p:sp>
    </p:spTree>
    <p:extLst>
      <p:ext uri="{BB962C8B-B14F-4D97-AF65-F5344CB8AC3E}">
        <p14:creationId xmlns:p14="http://schemas.microsoft.com/office/powerpoint/2010/main" val="239121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12</a:t>
            </a:fld>
            <a:endParaRPr lang="en-US"/>
          </a:p>
        </p:txBody>
      </p:sp>
    </p:spTree>
    <p:extLst>
      <p:ext uri="{BB962C8B-B14F-4D97-AF65-F5344CB8AC3E}">
        <p14:creationId xmlns:p14="http://schemas.microsoft.com/office/powerpoint/2010/main" val="248523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13</a:t>
            </a:fld>
            <a:endParaRPr lang="en-US"/>
          </a:p>
        </p:txBody>
      </p:sp>
    </p:spTree>
    <p:extLst>
      <p:ext uri="{BB962C8B-B14F-4D97-AF65-F5344CB8AC3E}">
        <p14:creationId xmlns:p14="http://schemas.microsoft.com/office/powerpoint/2010/main" val="115384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14</a:t>
            </a:fld>
            <a:endParaRPr lang="en-US"/>
          </a:p>
        </p:txBody>
      </p:sp>
    </p:spTree>
    <p:extLst>
      <p:ext uri="{BB962C8B-B14F-4D97-AF65-F5344CB8AC3E}">
        <p14:creationId xmlns:p14="http://schemas.microsoft.com/office/powerpoint/2010/main" val="287012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15</a:t>
            </a:fld>
            <a:endParaRPr lang="en-US"/>
          </a:p>
        </p:txBody>
      </p:sp>
    </p:spTree>
    <p:extLst>
      <p:ext uri="{BB962C8B-B14F-4D97-AF65-F5344CB8AC3E}">
        <p14:creationId xmlns:p14="http://schemas.microsoft.com/office/powerpoint/2010/main" val="82270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16</a:t>
            </a:fld>
            <a:endParaRPr lang="en-US"/>
          </a:p>
        </p:txBody>
      </p:sp>
    </p:spTree>
    <p:extLst>
      <p:ext uri="{BB962C8B-B14F-4D97-AF65-F5344CB8AC3E}">
        <p14:creationId xmlns:p14="http://schemas.microsoft.com/office/powerpoint/2010/main" val="42864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5213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18</a:t>
            </a:fld>
            <a:endParaRPr lang="en-US"/>
          </a:p>
        </p:txBody>
      </p:sp>
    </p:spTree>
    <p:extLst>
      <p:ext uri="{BB962C8B-B14F-4D97-AF65-F5344CB8AC3E}">
        <p14:creationId xmlns:p14="http://schemas.microsoft.com/office/powerpoint/2010/main" val="143290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89854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3</a:t>
            </a:fld>
            <a:endParaRPr lang="en-US"/>
          </a:p>
        </p:txBody>
      </p:sp>
    </p:spTree>
    <p:extLst>
      <p:ext uri="{BB962C8B-B14F-4D97-AF65-F5344CB8AC3E}">
        <p14:creationId xmlns:p14="http://schemas.microsoft.com/office/powerpoint/2010/main" val="349527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4</a:t>
            </a:fld>
            <a:endParaRPr lang="en-US"/>
          </a:p>
        </p:txBody>
      </p:sp>
    </p:spTree>
    <p:extLst>
      <p:ext uri="{BB962C8B-B14F-4D97-AF65-F5344CB8AC3E}">
        <p14:creationId xmlns:p14="http://schemas.microsoft.com/office/powerpoint/2010/main" val="367563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5</a:t>
            </a:fld>
            <a:endParaRPr lang="en-US"/>
          </a:p>
        </p:txBody>
      </p:sp>
    </p:spTree>
    <p:extLst>
      <p:ext uri="{BB962C8B-B14F-4D97-AF65-F5344CB8AC3E}">
        <p14:creationId xmlns:p14="http://schemas.microsoft.com/office/powerpoint/2010/main" val="194814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6</a:t>
            </a:fld>
            <a:endParaRPr lang="en-US"/>
          </a:p>
        </p:txBody>
      </p:sp>
    </p:spTree>
    <p:extLst>
      <p:ext uri="{BB962C8B-B14F-4D97-AF65-F5344CB8AC3E}">
        <p14:creationId xmlns:p14="http://schemas.microsoft.com/office/powerpoint/2010/main" val="351161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7</a:t>
            </a:fld>
            <a:endParaRPr lang="en-US"/>
          </a:p>
        </p:txBody>
      </p:sp>
    </p:spTree>
    <p:extLst>
      <p:ext uri="{BB962C8B-B14F-4D97-AF65-F5344CB8AC3E}">
        <p14:creationId xmlns:p14="http://schemas.microsoft.com/office/powerpoint/2010/main" val="46087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8</a:t>
            </a:fld>
            <a:endParaRPr lang="en-US"/>
          </a:p>
        </p:txBody>
      </p:sp>
    </p:spTree>
    <p:extLst>
      <p:ext uri="{BB962C8B-B14F-4D97-AF65-F5344CB8AC3E}">
        <p14:creationId xmlns:p14="http://schemas.microsoft.com/office/powerpoint/2010/main" val="769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9</a:t>
            </a:fld>
            <a:endParaRPr lang="en-US"/>
          </a:p>
        </p:txBody>
      </p:sp>
    </p:spTree>
    <p:extLst>
      <p:ext uri="{BB962C8B-B14F-4D97-AF65-F5344CB8AC3E}">
        <p14:creationId xmlns:p14="http://schemas.microsoft.com/office/powerpoint/2010/main" val="162029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FAAD218-FF51-4410-A620-16794A793D51}" type="datetimeFigureOut">
              <a:rPr lang="en-US" smtClean="0"/>
              <a:t>4/6/2015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73C8FF6-B048-45A1-B4BB-1BF97107544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35251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85006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19974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20500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AD218-FF51-4410-A620-16794A793D51}"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73916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AD218-FF51-4410-A620-16794A793D51}"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9116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AD218-FF51-4410-A620-16794A793D51}"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621210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124401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113924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352430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C8FF6-B048-45A1-B4BB-1BF97107544F}" type="slidenum">
              <a:rPr lang="en-US" smtClean="0"/>
              <a:t>‹#›</a:t>
            </a:fld>
            <a:endParaRPr lang="en-US"/>
          </a:p>
        </p:txBody>
      </p:sp>
    </p:spTree>
    <p:extLst>
      <p:ext uri="{BB962C8B-B14F-4D97-AF65-F5344CB8AC3E}">
        <p14:creationId xmlns:p14="http://schemas.microsoft.com/office/powerpoint/2010/main" val="238149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AAD218-FF51-4410-A620-16794A793D51}"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73C8FF6-B048-45A1-B4BB-1BF9710754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AAD218-FF51-4410-A620-16794A793D51}"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AAD218-FF51-4410-A620-16794A793D51}"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AD218-FF51-4410-A620-16794A793D51}"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AAD218-FF51-4410-A620-16794A793D51}"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C8FF6-B048-45A1-B4BB-1BF9710754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AAD218-FF51-4410-A620-16794A793D51}" type="datetimeFigureOut">
              <a:rPr lang="en-US" smtClean="0"/>
              <a:t>4/6/2015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73C8FF6-B048-45A1-B4BB-1BF9710754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AD218-FF51-4410-A620-16794A793D51}" type="datetimeFigureOut">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C8FF6-B048-45A1-B4BB-1BF97107544F}" type="slidenum">
              <a:rPr lang="en-US" smtClean="0"/>
              <a:t>‹#›</a:t>
            </a:fld>
            <a:endParaRPr lang="en-US"/>
          </a:p>
        </p:txBody>
      </p:sp>
    </p:spTree>
    <p:extLst>
      <p:ext uri="{BB962C8B-B14F-4D97-AF65-F5344CB8AC3E}">
        <p14:creationId xmlns:p14="http://schemas.microsoft.com/office/powerpoint/2010/main" val="4099820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ages.uoregon.edu/dapope/350realwhigs.htm"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masshist.org/revolution/index.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avalon.law.yale.edu/subject_menus/amerrev.asp" TargetMode="External"/><Relationship Id="rId5" Type="http://schemas.openxmlformats.org/officeDocument/2006/relationships/hyperlink" Target="http://dig.lib.niu.edu/amarch/contents.php" TargetMode="External"/><Relationship Id="rId4" Type="http://schemas.openxmlformats.org/officeDocument/2006/relationships/hyperlink" Target="http://history.org/foundation/journal/autumn12/millennialism_slidesho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mericancivicliteracy.org/2006/major_findings.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huffingtonpost.com/2013/06/07/slaves-posthumous-freedom_n_3404021.html"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teachingamericanhistory.org/library/index.asp?document=944"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Rights, Wrongs and Revolution</a:t>
            </a:r>
            <a:endParaRPr lang="en-US" dirty="0"/>
          </a:p>
        </p:txBody>
      </p:sp>
      <p:sp>
        <p:nvSpPr>
          <p:cNvPr id="3" name="Subtitle 2"/>
          <p:cNvSpPr>
            <a:spLocks noGrp="1"/>
          </p:cNvSpPr>
          <p:nvPr>
            <p:ph type="subTitle" idx="1"/>
          </p:nvPr>
        </p:nvSpPr>
        <p:spPr/>
        <p:txBody>
          <a:bodyPr/>
          <a:lstStyle/>
          <a:p>
            <a:pPr algn="r"/>
            <a:r>
              <a:rPr lang="en-US" dirty="0" smtClean="0"/>
              <a:t>History 350</a:t>
            </a:r>
          </a:p>
          <a:p>
            <a:pPr algn="r"/>
            <a:r>
              <a:rPr lang="en-US" smtClean="0"/>
              <a:t>April 7, 2015</a:t>
            </a:r>
            <a:endParaRPr lang="en-US" dirty="0"/>
          </a:p>
        </p:txBody>
      </p:sp>
    </p:spTree>
    <p:extLst>
      <p:ext uri="{BB962C8B-B14F-4D97-AF65-F5344CB8AC3E}">
        <p14:creationId xmlns:p14="http://schemas.microsoft.com/office/powerpoint/2010/main" val="1489505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Vigilance or Conspiracy Theory? The Radical Whig Heritage</a:t>
            </a:r>
            <a:endParaRPr lang="en-US" dirty="0"/>
          </a:p>
        </p:txBody>
      </p:sp>
      <p:sp>
        <p:nvSpPr>
          <p:cNvPr id="4" name="Content Placeholder 3"/>
          <p:cNvSpPr>
            <a:spLocks noGrp="1"/>
          </p:cNvSpPr>
          <p:nvPr>
            <p:ph sz="half" idx="1"/>
          </p:nvPr>
        </p:nvSpPr>
        <p:spPr>
          <a:xfrm>
            <a:off x="457200" y="1600200"/>
            <a:ext cx="3657600" cy="4525963"/>
          </a:xfrm>
        </p:spPr>
        <p:txBody>
          <a:bodyPr>
            <a:normAutofit/>
          </a:bodyPr>
          <a:lstStyle/>
          <a:p>
            <a:endParaRPr lang="en-US" dirty="0"/>
          </a:p>
        </p:txBody>
      </p:sp>
      <p:sp>
        <p:nvSpPr>
          <p:cNvPr id="5" name="Content Placeholder 4"/>
          <p:cNvSpPr>
            <a:spLocks noGrp="1"/>
          </p:cNvSpPr>
          <p:nvPr>
            <p:ph sz="half" idx="2"/>
          </p:nvPr>
        </p:nvSpPr>
        <p:spPr>
          <a:xfrm>
            <a:off x="4191000" y="1600200"/>
            <a:ext cx="4495800" cy="5257800"/>
          </a:xfrm>
        </p:spPr>
        <p:txBody>
          <a:bodyPr>
            <a:normAutofit/>
          </a:bodyPr>
          <a:lstStyle/>
          <a:p>
            <a:r>
              <a:rPr lang="en-US" sz="2400" dirty="0" smtClean="0"/>
              <a:t>“Radical Whig” thought: Power vs. Liberty </a:t>
            </a:r>
            <a:r>
              <a:rPr lang="en-US" sz="2000" dirty="0" smtClean="0">
                <a:hlinkClick r:id="rId3"/>
              </a:rPr>
              <a:t>(excerpts here)</a:t>
            </a:r>
            <a:endParaRPr lang="en-US" sz="2400" dirty="0" smtClean="0"/>
          </a:p>
          <a:p>
            <a:r>
              <a:rPr lang="en-US" sz="2400" dirty="0" smtClean="0"/>
              <a:t>Fringe figures in Britain, heroes in the colonies</a:t>
            </a:r>
          </a:p>
          <a:p>
            <a:r>
              <a:rPr lang="en-US" sz="2400" dirty="0" smtClean="0"/>
              <a:t>Power as aggression</a:t>
            </a:r>
          </a:p>
          <a:p>
            <a:r>
              <a:rPr lang="en-US" sz="2400" dirty="0" smtClean="0"/>
              <a:t>Threats to liberty</a:t>
            </a:r>
          </a:p>
          <a:p>
            <a:pPr lvl="1"/>
            <a:r>
              <a:rPr lang="en-US" sz="2000" dirty="0" smtClean="0"/>
              <a:t>Taxation</a:t>
            </a:r>
          </a:p>
          <a:p>
            <a:pPr lvl="1"/>
            <a:r>
              <a:rPr lang="en-US" sz="2000" dirty="0" smtClean="0"/>
              <a:t>Standing armies</a:t>
            </a:r>
          </a:p>
          <a:p>
            <a:pPr lvl="1"/>
            <a:r>
              <a:rPr lang="en-US" sz="2000" dirty="0" smtClean="0"/>
              <a:t>Denial of free speech and press</a:t>
            </a:r>
          </a:p>
          <a:p>
            <a:pPr lvl="1"/>
            <a:r>
              <a:rPr lang="en-US" sz="2000" dirty="0" smtClean="0"/>
              <a:t>Threats to property rights</a:t>
            </a:r>
          </a:p>
          <a:p>
            <a:r>
              <a:rPr lang="en-US" sz="2400" dirty="0" smtClean="0"/>
              <a:t>Resistance as duty</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38100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019800"/>
            <a:ext cx="4572000" cy="369332"/>
          </a:xfrm>
          <a:prstGeom prst="rect">
            <a:avLst/>
          </a:prstGeom>
          <a:noFill/>
        </p:spPr>
        <p:txBody>
          <a:bodyPr wrap="square" rtlCol="0">
            <a:spAutoFit/>
          </a:bodyPr>
          <a:lstStyle/>
          <a:p>
            <a:r>
              <a:rPr lang="en-US" dirty="0" smtClean="0"/>
              <a:t>John </a:t>
            </a:r>
            <a:r>
              <a:rPr lang="en-US" dirty="0" err="1" smtClean="0"/>
              <a:t>Trenchard</a:t>
            </a:r>
            <a:r>
              <a:rPr lang="en-US" dirty="0" smtClean="0"/>
              <a:t> and Thomas Gordon’s essays. </a:t>
            </a:r>
            <a:endParaRPr lang="en-US" dirty="0"/>
          </a:p>
        </p:txBody>
      </p:sp>
    </p:spTree>
    <p:extLst>
      <p:ext uri="{BB962C8B-B14F-4D97-AF65-F5344CB8AC3E}">
        <p14:creationId xmlns:p14="http://schemas.microsoft.com/office/powerpoint/2010/main" val="311822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Real Were Colonial Grievances?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Colonial America as a “smiling country”?</a:t>
            </a:r>
          </a:p>
          <a:p>
            <a:pPr lvl="1"/>
            <a:r>
              <a:rPr lang="en-US" dirty="0"/>
              <a:t>“It is not composed, as in Europe, of great lords who possess every thing and of a herd of people who have nothing. Here are no </a:t>
            </a:r>
            <a:r>
              <a:rPr lang="en-US" dirty="0" err="1"/>
              <a:t>aristocratical</a:t>
            </a:r>
            <a:r>
              <a:rPr lang="en-US" dirty="0"/>
              <a:t> families, no courts, no kings, no </a:t>
            </a:r>
            <a:r>
              <a:rPr lang="en-US" dirty="0" smtClean="0"/>
              <a:t>bishops….; </a:t>
            </a:r>
            <a:r>
              <a:rPr lang="en-US" dirty="0"/>
              <a:t>no great manufacturers employing thousands, no great refinements of luxury. The rich and the poor are not so far removed from each other as they are in Europe. </a:t>
            </a:r>
            <a:r>
              <a:rPr lang="en-US" dirty="0" smtClean="0"/>
              <a:t>We are…united </a:t>
            </a:r>
            <a:r>
              <a:rPr lang="en-US" dirty="0"/>
              <a:t>by the silken bands of mild government, all respecting the laws, without dreading their power, because they are equitable</a:t>
            </a:r>
            <a:r>
              <a:rPr lang="en-US" dirty="0" smtClean="0"/>
              <a:t>.” – </a:t>
            </a:r>
            <a:r>
              <a:rPr lang="en-US" i="1" dirty="0" smtClean="0"/>
              <a:t>Letters from an American Farmer</a:t>
            </a:r>
            <a:r>
              <a:rPr lang="en-US" dirty="0" smtClean="0"/>
              <a:t>, written </a:t>
            </a:r>
            <a:r>
              <a:rPr lang="en-US" u="sng" dirty="0" smtClean="0"/>
              <a:t>before</a:t>
            </a:r>
            <a:r>
              <a:rPr lang="en-US" dirty="0" smtClean="0"/>
              <a:t> the War for Independence</a:t>
            </a:r>
            <a:endParaRPr lang="en-US" i="1" u="sng" dirty="0"/>
          </a:p>
        </p:txBody>
      </p:sp>
    </p:spTree>
    <p:extLst>
      <p:ext uri="{BB962C8B-B14F-4D97-AF65-F5344CB8AC3E}">
        <p14:creationId xmlns:p14="http://schemas.microsoft.com/office/powerpoint/2010/main" val="3828418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Colonial America on the Eve of Revolution: Negative Developments</a:t>
            </a:r>
            <a:endParaRPr lang="en-US" dirty="0"/>
          </a:p>
        </p:txBody>
      </p:sp>
      <p:sp>
        <p:nvSpPr>
          <p:cNvPr id="3" name="Content Placeholder 2"/>
          <p:cNvSpPr>
            <a:spLocks noGrp="1"/>
          </p:cNvSpPr>
          <p:nvPr>
            <p:ph idx="1"/>
          </p:nvPr>
        </p:nvSpPr>
        <p:spPr/>
        <p:txBody>
          <a:bodyPr/>
          <a:lstStyle/>
          <a:p>
            <a:r>
              <a:rPr lang="en-US" dirty="0" smtClean="0"/>
              <a:t>A “land-population-wealth” crisis brewing</a:t>
            </a:r>
          </a:p>
          <a:p>
            <a:r>
              <a:rPr lang="en-US" dirty="0" smtClean="0"/>
              <a:t>Growing inequality in towns</a:t>
            </a:r>
          </a:p>
          <a:p>
            <a:r>
              <a:rPr lang="en-US" dirty="0" smtClean="0"/>
              <a:t>Greed and fear among western settlers</a:t>
            </a:r>
          </a:p>
          <a:p>
            <a:r>
              <a:rPr lang="en-US" dirty="0" smtClean="0"/>
              <a:t>Southern planters and growing debt</a:t>
            </a:r>
          </a:p>
          <a:p>
            <a:r>
              <a:rPr lang="en-US" dirty="0" smtClean="0"/>
              <a:t>The “Europeanization” of Revolutionary Era America? </a:t>
            </a:r>
            <a:endParaRPr lang="en-US" dirty="0"/>
          </a:p>
        </p:txBody>
      </p:sp>
    </p:spTree>
    <p:extLst>
      <p:ext uri="{BB962C8B-B14F-4D97-AF65-F5344CB8AC3E}">
        <p14:creationId xmlns:p14="http://schemas.microsoft.com/office/powerpoint/2010/main" val="2522178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as Millennium</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Evangelical Religion and Political Change</a:t>
            </a:r>
          </a:p>
          <a:p>
            <a:r>
              <a:rPr lang="en-US" dirty="0" smtClean="0"/>
              <a:t>The Great Awakening 1730s and 1740s</a:t>
            </a:r>
          </a:p>
          <a:p>
            <a:pPr lvl="1"/>
            <a:r>
              <a:rPr lang="en-US" dirty="0" smtClean="0"/>
              <a:t>Democratizing Religion?</a:t>
            </a:r>
          </a:p>
          <a:p>
            <a:pPr lvl="1"/>
            <a:r>
              <a:rPr lang="en-US" dirty="0" smtClean="0"/>
              <a:t>Expanding political participation?</a:t>
            </a:r>
          </a:p>
          <a:p>
            <a:r>
              <a:rPr lang="en-US" dirty="0" smtClean="0"/>
              <a:t>The Revolution as “God’s own cause.”</a:t>
            </a:r>
          </a:p>
          <a:p>
            <a:r>
              <a:rPr lang="en-US" dirty="0" smtClean="0"/>
              <a:t>Revolution to change the whole world from “a vale of tears into a paradise of God.”</a:t>
            </a:r>
          </a:p>
          <a:p>
            <a:endParaRPr lang="en-US" dirty="0" smtClean="0"/>
          </a:p>
          <a:p>
            <a:pPr marL="0" indent="0">
              <a:buNone/>
            </a:pPr>
            <a:endParaRPr lang="en-US" dirty="0"/>
          </a:p>
        </p:txBody>
      </p:sp>
      <p:sp>
        <p:nvSpPr>
          <p:cNvPr id="6" name="Content Placeholder 5"/>
          <p:cNvSpPr>
            <a:spLocks noGrp="1"/>
          </p:cNvSpPr>
          <p:nvPr>
            <p:ph sz="half" idx="2"/>
          </p:nvPr>
        </p:nvSpPr>
        <p:spPr/>
        <p:txBody>
          <a:bodyPr>
            <a:normAutofit fontScale="92500" lnSpcReduction="20000"/>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20981"/>
            <a:ext cx="4162846"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6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as Consumer Protest</a:t>
            </a:r>
            <a:endParaRPr lang="en-US" dirty="0"/>
          </a:p>
        </p:txBody>
      </p:sp>
      <p:sp>
        <p:nvSpPr>
          <p:cNvPr id="5" name="Content Placeholder 4"/>
          <p:cNvSpPr>
            <a:spLocks noGrp="1"/>
          </p:cNvSpPr>
          <p:nvPr>
            <p:ph idx="1"/>
          </p:nvPr>
        </p:nvSpPr>
        <p:spPr/>
        <p:txBody>
          <a:bodyPr/>
          <a:lstStyle/>
          <a:p>
            <a:r>
              <a:rPr lang="en-US" dirty="0" smtClean="0"/>
              <a:t>Imported luxuries as threats to personal independence and integrity</a:t>
            </a:r>
          </a:p>
          <a:p>
            <a:r>
              <a:rPr lang="en-US" dirty="0" smtClean="0"/>
              <a:t>Non-importation as an organizing strategy</a:t>
            </a:r>
          </a:p>
          <a:p>
            <a:endParaRPr lang="en-US" dirty="0"/>
          </a:p>
        </p:txBody>
      </p:sp>
    </p:spTree>
    <p:extLst>
      <p:ext uri="{BB962C8B-B14F-4D97-AF65-F5344CB8AC3E}">
        <p14:creationId xmlns:p14="http://schemas.microsoft.com/office/powerpoint/2010/main" val="3054948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755407"/>
            <a:ext cx="6248400" cy="5078313"/>
          </a:xfrm>
          <a:prstGeom prst="rect">
            <a:avLst/>
          </a:prstGeom>
        </p:spPr>
        <p:txBody>
          <a:bodyPr wrap="square">
            <a:spAutoFit/>
          </a:bodyPr>
          <a:lstStyle/>
          <a:p>
            <a:r>
              <a:rPr lang="en-US" b="1" dirty="0"/>
              <a:t>Address to the LADIES.</a:t>
            </a:r>
            <a:r>
              <a:rPr lang="en-US" dirty="0"/>
              <a:t> </a:t>
            </a:r>
          </a:p>
          <a:p>
            <a:r>
              <a:rPr lang="en-US" i="1" dirty="0"/>
              <a:t>Young ladies in town, and those that live round, </a:t>
            </a:r>
            <a:endParaRPr lang="en-US" dirty="0"/>
          </a:p>
          <a:p>
            <a:r>
              <a:rPr lang="en-US" i="1" dirty="0"/>
              <a:t>Let a friend at this season advise you : </a:t>
            </a:r>
            <a:endParaRPr lang="en-US" dirty="0"/>
          </a:p>
          <a:p>
            <a:r>
              <a:rPr lang="en-US" i="1" dirty="0"/>
              <a:t>Since money's so scarce, and times growing worse </a:t>
            </a:r>
            <a:endParaRPr lang="en-US" dirty="0"/>
          </a:p>
          <a:p>
            <a:r>
              <a:rPr lang="en-US" i="1" dirty="0"/>
              <a:t>Strange things may soon hap and </a:t>
            </a:r>
            <a:r>
              <a:rPr lang="en-US" i="1" dirty="0" err="1"/>
              <a:t>surprize</a:t>
            </a:r>
            <a:r>
              <a:rPr lang="en-US" i="1" dirty="0"/>
              <a:t> you : </a:t>
            </a:r>
            <a:endParaRPr lang="en-US" dirty="0"/>
          </a:p>
          <a:p>
            <a:r>
              <a:rPr lang="en-US" i="1" dirty="0"/>
              <a:t>First then, throw aside your high top knots of pride </a:t>
            </a:r>
            <a:endParaRPr lang="en-US" dirty="0"/>
          </a:p>
          <a:p>
            <a:r>
              <a:rPr lang="en-US" i="1" dirty="0"/>
              <a:t>Wear none but your own country </a:t>
            </a:r>
            <a:r>
              <a:rPr lang="en-US" i="1" dirty="0" err="1"/>
              <a:t>linnen</a:t>
            </a:r>
            <a:r>
              <a:rPr lang="en-US" i="1" dirty="0"/>
              <a:t> ; </a:t>
            </a:r>
            <a:endParaRPr lang="en-US" dirty="0"/>
          </a:p>
          <a:p>
            <a:r>
              <a:rPr lang="en-US" i="1" dirty="0"/>
              <a:t>of </a:t>
            </a:r>
            <a:r>
              <a:rPr lang="en-US" i="1" dirty="0" err="1"/>
              <a:t>Oeconomy</a:t>
            </a:r>
            <a:r>
              <a:rPr lang="en-US" i="1" dirty="0"/>
              <a:t> boast, let your pride be the most </a:t>
            </a:r>
            <a:endParaRPr lang="en-US" dirty="0"/>
          </a:p>
          <a:p>
            <a:r>
              <a:rPr lang="en-US" i="1" dirty="0"/>
              <a:t>What, if homespun they say is not quite so gay</a:t>
            </a:r>
            <a:r>
              <a:rPr lang="en-US" dirty="0"/>
              <a:t> </a:t>
            </a:r>
          </a:p>
          <a:p>
            <a:r>
              <a:rPr lang="en-US" i="1" dirty="0"/>
              <a:t>As brocades, yet be not in a passion, </a:t>
            </a:r>
            <a:endParaRPr lang="en-US" dirty="0"/>
          </a:p>
          <a:p>
            <a:r>
              <a:rPr lang="en-US" i="1" dirty="0"/>
              <a:t>For when once it is known this is much wore in town,</a:t>
            </a:r>
            <a:r>
              <a:rPr lang="en-US" dirty="0"/>
              <a:t> </a:t>
            </a:r>
          </a:p>
          <a:p>
            <a:r>
              <a:rPr lang="en-US" i="1" dirty="0"/>
              <a:t>One and all will cry out, 'tis the fashion !</a:t>
            </a:r>
            <a:r>
              <a:rPr lang="en-US" dirty="0"/>
              <a:t> </a:t>
            </a:r>
          </a:p>
          <a:p>
            <a:r>
              <a:rPr lang="en-US" i="1" dirty="0"/>
              <a:t>And as one, all agree that you'll not married be </a:t>
            </a:r>
            <a:endParaRPr lang="en-US" dirty="0"/>
          </a:p>
          <a:p>
            <a:r>
              <a:rPr lang="en-US" i="1" dirty="0"/>
              <a:t>To such as will wear </a:t>
            </a:r>
            <a:r>
              <a:rPr lang="en-US" dirty="0"/>
              <a:t>London</a:t>
            </a:r>
            <a:r>
              <a:rPr lang="en-US" i="1" dirty="0"/>
              <a:t> </a:t>
            </a:r>
            <a:r>
              <a:rPr lang="en-US" i="1" dirty="0" err="1"/>
              <a:t>Fact'ry</a:t>
            </a:r>
            <a:r>
              <a:rPr lang="en-US" i="1" dirty="0"/>
              <a:t> :</a:t>
            </a:r>
            <a:r>
              <a:rPr lang="en-US" dirty="0"/>
              <a:t> </a:t>
            </a:r>
          </a:p>
          <a:p>
            <a:r>
              <a:rPr lang="en-US" i="1" dirty="0"/>
              <a:t>But at first sight refuse, </a:t>
            </a:r>
            <a:r>
              <a:rPr lang="en-US" i="1" dirty="0" err="1"/>
              <a:t>tell'em</a:t>
            </a:r>
            <a:r>
              <a:rPr lang="en-US" i="1" dirty="0"/>
              <a:t> such you do </a:t>
            </a:r>
            <a:r>
              <a:rPr lang="en-US" i="1" dirty="0" err="1"/>
              <a:t>chuse</a:t>
            </a:r>
            <a:r>
              <a:rPr lang="en-US" dirty="0"/>
              <a:t> </a:t>
            </a:r>
          </a:p>
          <a:p>
            <a:r>
              <a:rPr lang="en-US" i="1" dirty="0"/>
              <a:t>As encourage our own </a:t>
            </a:r>
            <a:r>
              <a:rPr lang="en-US" i="1" dirty="0" err="1"/>
              <a:t>Manufact'ry</a:t>
            </a:r>
            <a:r>
              <a:rPr lang="en-US" i="1" dirty="0"/>
              <a:t>.</a:t>
            </a:r>
            <a:r>
              <a:rPr lang="en-US" dirty="0"/>
              <a:t> </a:t>
            </a:r>
          </a:p>
          <a:p>
            <a:r>
              <a:rPr lang="en-US" i="1" dirty="0"/>
              <a:t>No more Ribbons wear, nor in rich dress appear,</a:t>
            </a:r>
            <a:r>
              <a:rPr lang="en-US" dirty="0"/>
              <a:t> </a:t>
            </a:r>
          </a:p>
          <a:p>
            <a:r>
              <a:rPr lang="en-US" b="1" i="1" dirty="0"/>
              <a:t>Love your country much better than fine </a:t>
            </a:r>
            <a:r>
              <a:rPr lang="en-US" b="1" i="1" dirty="0" smtClean="0"/>
              <a:t>things</a:t>
            </a:r>
            <a:endParaRPr lang="en-US" b="1" dirty="0"/>
          </a:p>
        </p:txBody>
      </p:sp>
      <p:sp>
        <p:nvSpPr>
          <p:cNvPr id="5" name="Title 4"/>
          <p:cNvSpPr>
            <a:spLocks noGrp="1"/>
          </p:cNvSpPr>
          <p:nvPr>
            <p:ph type="title"/>
          </p:nvPr>
        </p:nvSpPr>
        <p:spPr/>
        <p:txBody>
          <a:bodyPr>
            <a:normAutofit fontScale="90000"/>
          </a:bodyPr>
          <a:lstStyle/>
          <a:p>
            <a:r>
              <a:rPr lang="en-US" dirty="0" smtClean="0"/>
              <a:t>“Address to the Ladies” 1767 Boston</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67355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Revolutionary Revolution?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Even before the Revolution, some in the upper classes worried about its possible impact</a:t>
            </a:r>
          </a:p>
          <a:p>
            <a:pPr lvl="1"/>
            <a:r>
              <a:rPr lang="en-US" sz="3300" dirty="0" smtClean="0"/>
              <a:t>“When the pot boils, the scum will rise.”—James Otis, a leading Boston opponent of British policies</a:t>
            </a:r>
          </a:p>
          <a:p>
            <a:r>
              <a:rPr lang="en-US" dirty="0" smtClean="0"/>
              <a:t>1776: John Adams worries abou</a:t>
            </a:r>
            <a:r>
              <a:rPr lang="en-US" dirty="0" smtClean="0"/>
              <a:t>t the threat to social order: “</a:t>
            </a:r>
            <a:r>
              <a:rPr lang="en-US" dirty="0"/>
              <a:t>We have been told that </a:t>
            </a:r>
            <a:r>
              <a:rPr lang="en-US" dirty="0" smtClean="0"/>
              <a:t>our struggle </a:t>
            </a:r>
            <a:r>
              <a:rPr lang="en-US" dirty="0"/>
              <a:t>has loosened the bonds of government everywhere; that children and apprentices were </a:t>
            </a:r>
            <a:r>
              <a:rPr lang="en-US" dirty="0" smtClean="0"/>
              <a:t>disobedient</a:t>
            </a:r>
            <a:r>
              <a:rPr lang="en-US" dirty="0"/>
              <a:t>; that schools and colleges were grown turbulent; that Indians slighted their </a:t>
            </a:r>
            <a:r>
              <a:rPr lang="en-US" dirty="0" smtClean="0"/>
              <a:t>guardians</a:t>
            </a:r>
            <a:r>
              <a:rPr lang="en-US" dirty="0"/>
              <a:t>, and negroes grew insolent to their masters</a:t>
            </a:r>
            <a:r>
              <a:rPr lang="en-US" dirty="0" smtClean="0"/>
              <a:t>.”</a:t>
            </a:r>
            <a:endParaRPr lang="en-US" dirty="0" smtClean="0"/>
          </a:p>
          <a:p>
            <a:pPr marL="0" indent="0">
              <a:buNone/>
            </a:pPr>
            <a:endParaRPr lang="en-US" dirty="0"/>
          </a:p>
        </p:txBody>
      </p:sp>
    </p:spTree>
    <p:extLst>
      <p:ext uri="{BB962C8B-B14F-4D97-AF65-F5344CB8AC3E}">
        <p14:creationId xmlns:p14="http://schemas.microsoft.com/office/powerpoint/2010/main" val="3220499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lang="en-US" dirty="0"/>
          </a:p>
        </p:txBody>
      </p:sp>
      <p:sp>
        <p:nvSpPr>
          <p:cNvPr id="3" name="Content Placeholder 2"/>
          <p:cNvSpPr>
            <a:spLocks noGrp="1"/>
          </p:cNvSpPr>
          <p:nvPr>
            <p:ph sz="half" idx="4294967295"/>
          </p:nvPr>
        </p:nvSpPr>
        <p:spPr>
          <a:xfrm>
            <a:off x="0" y="1447800"/>
            <a:ext cx="8382000" cy="2057400"/>
          </a:xfrm>
        </p:spPr>
        <p:txBody>
          <a:bodyPr>
            <a:normAutofit/>
          </a:bodyPr>
          <a:lstStyle/>
          <a:p>
            <a:pPr marL="0" indent="0">
              <a:buNone/>
            </a:pPr>
            <a:endParaRPr lang="en-US" dirty="0"/>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28600" y="0"/>
            <a:ext cx="8693284" cy="608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000" y="6134034"/>
            <a:ext cx="2895600" cy="646331"/>
          </a:xfrm>
          <a:prstGeom prst="rect">
            <a:avLst/>
          </a:prstGeom>
          <a:noFill/>
        </p:spPr>
        <p:txBody>
          <a:bodyPr wrap="square" rtlCol="0">
            <a:spAutoFit/>
          </a:bodyPr>
          <a:lstStyle/>
          <a:p>
            <a:r>
              <a:rPr lang="en-US" dirty="0" smtClean="0">
                <a:solidFill>
                  <a:prstClr val="black"/>
                </a:solidFill>
              </a:rPr>
              <a:t>New Yorkers pull down  a statue of King George III.</a:t>
            </a:r>
            <a:endParaRPr lang="en-US" dirty="0">
              <a:solidFill>
                <a:prstClr val="black"/>
              </a:solidFill>
            </a:endParaRPr>
          </a:p>
        </p:txBody>
      </p:sp>
    </p:spTree>
    <p:extLst>
      <p:ext uri="{BB962C8B-B14F-4D97-AF65-F5344CB8AC3E}">
        <p14:creationId xmlns:p14="http://schemas.microsoft.com/office/powerpoint/2010/main" val="113947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Revolution Change?</a:t>
            </a:r>
            <a:endParaRPr lang="en-US" dirty="0"/>
          </a:p>
        </p:txBody>
      </p:sp>
      <p:sp>
        <p:nvSpPr>
          <p:cNvPr id="3" name="Content Placeholder 2"/>
          <p:cNvSpPr>
            <a:spLocks noGrp="1"/>
          </p:cNvSpPr>
          <p:nvPr>
            <p:ph idx="1"/>
          </p:nvPr>
        </p:nvSpPr>
        <p:spPr/>
        <p:txBody>
          <a:bodyPr/>
          <a:lstStyle/>
          <a:p>
            <a:r>
              <a:rPr lang="en-US" dirty="0"/>
              <a:t>Popular Sovereignty--End to Monarchy</a:t>
            </a:r>
          </a:p>
          <a:p>
            <a:r>
              <a:rPr lang="en-US" dirty="0"/>
              <a:t>Constitution to </a:t>
            </a:r>
            <a:r>
              <a:rPr lang="en-US" i="1" dirty="0"/>
              <a:t>Guarantee</a:t>
            </a:r>
            <a:r>
              <a:rPr lang="en-US" dirty="0"/>
              <a:t> Rights, not to </a:t>
            </a:r>
            <a:r>
              <a:rPr lang="en-US" i="1" dirty="0"/>
              <a:t>Grant</a:t>
            </a:r>
            <a:r>
              <a:rPr lang="en-US" dirty="0"/>
              <a:t> Rights</a:t>
            </a:r>
          </a:p>
          <a:p>
            <a:r>
              <a:rPr lang="en-US" dirty="0"/>
              <a:t>From Deference to Individualism?</a:t>
            </a:r>
          </a:p>
          <a:p>
            <a:r>
              <a:rPr lang="en-US" dirty="0" smtClean="0"/>
              <a:t>Limited social-economic change</a:t>
            </a:r>
          </a:p>
          <a:p>
            <a:r>
              <a:rPr lang="en-US" dirty="0" smtClean="0"/>
              <a:t>Gradual end of slavery in the North but slavery generally strengthened in the South</a:t>
            </a:r>
            <a:endParaRPr lang="en-US" dirty="0"/>
          </a:p>
        </p:txBody>
      </p:sp>
    </p:spTree>
    <p:extLst>
      <p:ext uri="{BB962C8B-B14F-4D97-AF65-F5344CB8AC3E}">
        <p14:creationId xmlns:p14="http://schemas.microsoft.com/office/powerpoint/2010/main" val="3914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 and Announcements</a:t>
            </a:r>
            <a:endParaRPr lang="en-US" dirty="0"/>
          </a:p>
        </p:txBody>
      </p:sp>
      <p:sp>
        <p:nvSpPr>
          <p:cNvPr id="5" name="Content Placeholder 4"/>
          <p:cNvSpPr>
            <a:spLocks noGrp="1"/>
          </p:cNvSpPr>
          <p:nvPr>
            <p:ph idx="1"/>
          </p:nvPr>
        </p:nvSpPr>
        <p:spPr>
          <a:xfrm>
            <a:off x="457200" y="1219200"/>
            <a:ext cx="8229600" cy="5334000"/>
          </a:xfrm>
        </p:spPr>
        <p:txBody>
          <a:bodyPr>
            <a:normAutofit fontScale="85000" lnSpcReduction="20000"/>
          </a:bodyPr>
          <a:lstStyle/>
          <a:p>
            <a:r>
              <a:rPr lang="en-US" dirty="0" smtClean="0"/>
              <a:t>Navigating around History 350</a:t>
            </a:r>
          </a:p>
          <a:p>
            <a:pPr lvl="1"/>
            <a:r>
              <a:rPr lang="en-US" dirty="0" smtClean="0"/>
              <a:t>Syllabus is the first item in Blackboard Documents</a:t>
            </a:r>
          </a:p>
          <a:p>
            <a:pPr lvl="1"/>
            <a:r>
              <a:rPr lang="en-US" dirty="0" smtClean="0"/>
              <a:t>Links to PowerPoints will be posted before each class. </a:t>
            </a:r>
          </a:p>
          <a:p>
            <a:pPr lvl="1"/>
            <a:r>
              <a:rPr lang="en-US" dirty="0" smtClean="0"/>
              <a:t>Discussion Forum requirement: In left-hand Blackboard menu, go to </a:t>
            </a:r>
            <a:r>
              <a:rPr lang="en-US" dirty="0" err="1" smtClean="0"/>
              <a:t>Tools</a:t>
            </a:r>
            <a:r>
              <a:rPr lang="en-US" dirty="0" err="1" smtClean="0">
                <a:sym typeface="Wingdings" panose="05000000000000000000" pitchFamily="2" charset="2"/>
              </a:rPr>
              <a:t>Discussion</a:t>
            </a:r>
            <a:r>
              <a:rPr lang="en-US" dirty="0" smtClean="0">
                <a:sym typeface="Wingdings" panose="05000000000000000000" pitchFamily="2" charset="2"/>
              </a:rPr>
              <a:t> </a:t>
            </a:r>
            <a:r>
              <a:rPr lang="en-US" dirty="0" err="1" smtClean="0">
                <a:sym typeface="Wingdings" panose="05000000000000000000" pitchFamily="2" charset="2"/>
              </a:rPr>
              <a:t>BoardRead</a:t>
            </a:r>
            <a:r>
              <a:rPr lang="en-US" dirty="0" smtClean="0">
                <a:sym typeface="Wingdings" panose="05000000000000000000" pitchFamily="2" charset="2"/>
              </a:rPr>
              <a:t> Instructions and First Forum </a:t>
            </a:r>
            <a:r>
              <a:rPr lang="en-US" dirty="0" err="1" smtClean="0">
                <a:sym typeface="Wingdings" panose="05000000000000000000" pitchFamily="2" charset="2"/>
              </a:rPr>
              <a:t>QuestionTo</a:t>
            </a:r>
            <a:r>
              <a:rPr lang="en-US" dirty="0" smtClean="0">
                <a:sym typeface="Wingdings" panose="05000000000000000000" pitchFamily="2" charset="2"/>
              </a:rPr>
              <a:t> post, click on link in upper left “Discussion Forum Instructions and Question #1: Tom </a:t>
            </a:r>
            <a:r>
              <a:rPr lang="en-US" dirty="0" err="1" smtClean="0">
                <a:sym typeface="Wingdings" panose="05000000000000000000" pitchFamily="2" charset="2"/>
              </a:rPr>
              <a:t>Paine”Click</a:t>
            </a:r>
            <a:r>
              <a:rPr lang="en-US" dirty="0" smtClean="0">
                <a:sym typeface="Wingdings" panose="05000000000000000000" pitchFamily="2" charset="2"/>
              </a:rPr>
              <a:t> on “Create Thread” or respond to an earlier poster. Give your post a subject title and remember to click “submit” when you’re done.</a:t>
            </a:r>
          </a:p>
          <a:p>
            <a:pPr lvl="1"/>
            <a:r>
              <a:rPr lang="en-US" dirty="0" smtClean="0">
                <a:sym typeface="Wingdings" panose="05000000000000000000" pitchFamily="2" charset="2"/>
              </a:rPr>
              <a:t>Instructions and options for the short paper due May 26 are in the Assignments section of Blackboard. I recommend that you look them over fairly soon.</a:t>
            </a:r>
          </a:p>
          <a:p>
            <a:r>
              <a:rPr lang="en-US" dirty="0" smtClean="0">
                <a:sym typeface="Wingdings" panose="05000000000000000000" pitchFamily="2" charset="2"/>
              </a:rPr>
              <a:t>My office hours are 1:00-2:30 Tuesdays and Thursdays in 366 McKenzie. I won’t be able to keep office hours next Tuesday, April 14.</a:t>
            </a:r>
            <a:endParaRPr lang="en-US" dirty="0"/>
          </a:p>
        </p:txBody>
      </p:sp>
    </p:spTree>
    <p:extLst>
      <p:ext uri="{BB962C8B-B14F-4D97-AF65-F5344CB8AC3E}">
        <p14:creationId xmlns:p14="http://schemas.microsoft.com/office/powerpoint/2010/main" val="67482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lstStyle/>
          <a:p>
            <a:r>
              <a:rPr lang="en-US" dirty="0" smtClean="0"/>
              <a:t>Online </a:t>
            </a:r>
            <a:r>
              <a:rPr lang="en-US" dirty="0" smtClean="0">
                <a:hlinkClick r:id="rId3"/>
              </a:rPr>
              <a:t>exhibit </a:t>
            </a:r>
            <a:r>
              <a:rPr lang="en-US" dirty="0" smtClean="0"/>
              <a:t>on the coming of the Revolution—good documents</a:t>
            </a:r>
          </a:p>
          <a:p>
            <a:r>
              <a:rPr lang="en-US" dirty="0" smtClean="0"/>
              <a:t>Slide show on 18</a:t>
            </a:r>
            <a:r>
              <a:rPr lang="en-US" baseline="30000" dirty="0" smtClean="0"/>
              <a:t>th</a:t>
            </a:r>
            <a:r>
              <a:rPr lang="en-US" dirty="0" smtClean="0"/>
              <a:t> century </a:t>
            </a:r>
            <a:r>
              <a:rPr lang="en-US" dirty="0" smtClean="0">
                <a:hlinkClick r:id="rId4"/>
              </a:rPr>
              <a:t>millennialism</a:t>
            </a:r>
            <a:r>
              <a:rPr lang="en-US" dirty="0" smtClean="0"/>
              <a:t>.</a:t>
            </a:r>
          </a:p>
          <a:p>
            <a:r>
              <a:rPr lang="en-US" dirty="0" smtClean="0"/>
              <a:t>Large collection of Revolutionary-era </a:t>
            </a:r>
            <a:r>
              <a:rPr lang="en-US" dirty="0" smtClean="0">
                <a:hlinkClick r:id="rId5"/>
              </a:rPr>
              <a:t>documents</a:t>
            </a:r>
            <a:endParaRPr lang="en-US" dirty="0" smtClean="0"/>
          </a:p>
          <a:p>
            <a:r>
              <a:rPr lang="en-US" dirty="0" smtClean="0"/>
              <a:t>Another broad </a:t>
            </a:r>
            <a:r>
              <a:rPr lang="en-US" dirty="0" smtClean="0">
                <a:hlinkClick r:id="rId6"/>
              </a:rPr>
              <a:t>documentary collection</a:t>
            </a:r>
            <a:endParaRPr lang="en-US" dirty="0"/>
          </a:p>
        </p:txBody>
      </p:sp>
    </p:spTree>
    <p:extLst>
      <p:ext uri="{BB962C8B-B14F-4D97-AF65-F5344CB8AC3E}">
        <p14:creationId xmlns:p14="http://schemas.microsoft.com/office/powerpoint/2010/main" val="148957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Factoid of the Day</a:t>
            </a:r>
            <a:endParaRPr lang="en-US" dirty="0"/>
          </a:p>
        </p:txBody>
      </p:sp>
      <p:sp>
        <p:nvSpPr>
          <p:cNvPr id="3" name="Content Placeholder 2"/>
          <p:cNvSpPr>
            <a:spLocks noGrp="1"/>
          </p:cNvSpPr>
          <p:nvPr>
            <p:ph idx="1"/>
          </p:nvPr>
        </p:nvSpPr>
        <p:spPr/>
        <p:txBody>
          <a:bodyPr/>
          <a:lstStyle/>
          <a:p>
            <a:pPr marL="0" indent="0">
              <a:buNone/>
            </a:pPr>
            <a:r>
              <a:rPr lang="en-US" dirty="0" smtClean="0"/>
              <a:t>From </a:t>
            </a:r>
            <a:r>
              <a:rPr lang="en-US" dirty="0"/>
              <a:t>a </a:t>
            </a:r>
            <a:r>
              <a:rPr lang="en-US" u="sng" dirty="0">
                <a:hlinkClick r:id="rId3"/>
              </a:rPr>
              <a:t>report</a:t>
            </a:r>
            <a:r>
              <a:rPr lang="en-US" dirty="0">
                <a:hlinkClick r:id="rId3"/>
              </a:rPr>
              <a:t> </a:t>
            </a:r>
            <a:r>
              <a:rPr lang="en-US" dirty="0"/>
              <a:t>issued in 2006 by a conservative research group on "civic literacy": "College seniors are also ignorant of America's founding documents. Fewer than half, 47.9 percent, recognized that the line 'We hold these truths to be self-evident, that all men are created equal,' is from the Declaration of Independence."</a:t>
            </a:r>
          </a:p>
          <a:p>
            <a:pPr marL="0" indent="0">
              <a:buNone/>
            </a:pPr>
            <a:endParaRPr lang="en-US" dirty="0"/>
          </a:p>
        </p:txBody>
      </p:sp>
    </p:spTree>
    <p:extLst>
      <p:ext uri="{BB962C8B-B14F-4D97-AF65-F5344CB8AC3E}">
        <p14:creationId xmlns:p14="http://schemas.microsoft.com/office/powerpoint/2010/main" val="2895786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Asserting Rights</a:t>
            </a:r>
            <a:endParaRPr lang="en-US" dirty="0"/>
          </a:p>
        </p:txBody>
      </p:sp>
      <p:sp>
        <p:nvSpPr>
          <p:cNvPr id="5" name="Content Placeholder 4"/>
          <p:cNvSpPr>
            <a:spLocks noGrp="1"/>
          </p:cNvSpPr>
          <p:nvPr>
            <p:ph sz="half" idx="1"/>
          </p:nvPr>
        </p:nvSpPr>
        <p:spPr>
          <a:xfrm>
            <a:off x="0" y="1219200"/>
            <a:ext cx="6272212" cy="5562600"/>
          </a:xfrm>
        </p:spPr>
        <p:txBody>
          <a:bodyPr>
            <a:normAutofit lnSpcReduction="10000"/>
          </a:bodyPr>
          <a:lstStyle/>
          <a:p>
            <a:r>
              <a:rPr lang="en-US" dirty="0" smtClean="0"/>
              <a:t>What is a right? A </a:t>
            </a:r>
            <a:r>
              <a:rPr lang="en-US" i="1" dirty="0" smtClean="0"/>
              <a:t>natural</a:t>
            </a:r>
            <a:r>
              <a:rPr lang="en-US" dirty="0" smtClean="0"/>
              <a:t> right? An </a:t>
            </a:r>
            <a:r>
              <a:rPr lang="en-US" i="1" dirty="0" smtClean="0"/>
              <a:t>unalienable</a:t>
            </a:r>
            <a:r>
              <a:rPr lang="en-US" dirty="0" smtClean="0"/>
              <a:t> right?</a:t>
            </a:r>
          </a:p>
          <a:p>
            <a:r>
              <a:rPr lang="en-US" dirty="0" smtClean="0"/>
              <a:t>Where do rights come from?</a:t>
            </a:r>
          </a:p>
          <a:p>
            <a:r>
              <a:rPr lang="en-US" dirty="0" smtClean="0"/>
              <a:t>How do we know we have rights?</a:t>
            </a:r>
          </a:p>
          <a:p>
            <a:r>
              <a:rPr lang="en-US" dirty="0" smtClean="0"/>
              <a:t>The </a:t>
            </a:r>
            <a:r>
              <a:rPr lang="en-US" dirty="0" err="1" smtClean="0"/>
              <a:t>Lockean</a:t>
            </a:r>
            <a:r>
              <a:rPr lang="en-US" dirty="0" smtClean="0"/>
              <a:t> Paradox:</a:t>
            </a:r>
          </a:p>
          <a:p>
            <a:pPr lvl="1"/>
            <a:r>
              <a:rPr lang="en-US" sz="1900" dirty="0" smtClean="0"/>
              <a:t>Governments exist to protect rights to life, liberty and property</a:t>
            </a:r>
          </a:p>
          <a:p>
            <a:pPr lvl="1"/>
            <a:r>
              <a:rPr lang="en-US" sz="1900" dirty="0" smtClean="0"/>
              <a:t>Natural laws come from God’s will and are “writ in the hearts of all mankind”</a:t>
            </a:r>
          </a:p>
          <a:p>
            <a:pPr lvl="1"/>
            <a:r>
              <a:rPr lang="en-US" sz="1900" dirty="0" smtClean="0"/>
              <a:t>But: Locke </a:t>
            </a:r>
            <a:r>
              <a:rPr lang="en-US" sz="1900" dirty="0"/>
              <a:t>also states:  “Let us then suppose the mind to be, as we say, white paper, void of all characters, without any ideas: -- How comes it to be furnished</a:t>
            </a:r>
            <a:r>
              <a:rPr lang="en-US" sz="1900" dirty="0" smtClean="0"/>
              <a:t>?. . . To </a:t>
            </a:r>
            <a:r>
              <a:rPr lang="en-US" sz="1900" dirty="0"/>
              <a:t>this I answer, in one word, from EXPERIENCE</a:t>
            </a:r>
            <a:r>
              <a:rPr lang="en-US" sz="1900" dirty="0" smtClean="0"/>
              <a:t>.” </a:t>
            </a:r>
          </a:p>
          <a:p>
            <a:pPr lvl="1"/>
            <a:r>
              <a:rPr lang="en-US" sz="1900" dirty="0" smtClean="0"/>
              <a:t>So: Do we believe we have rights because God put that belief in our hearts? Or because the society and culture we live in taught us that we do?</a:t>
            </a:r>
          </a:p>
          <a:p>
            <a:pPr lvl="1"/>
            <a:endParaRPr lang="en-US" dirty="0"/>
          </a:p>
        </p:txBody>
      </p:sp>
      <p:sp>
        <p:nvSpPr>
          <p:cNvPr id="6" name="Content Placeholder 5"/>
          <p:cNvSpPr>
            <a:spLocks noGrp="1"/>
          </p:cNvSpPr>
          <p:nvPr>
            <p:ph sz="half" idx="2"/>
          </p:nvPr>
        </p:nvSpPr>
        <p:spPr>
          <a:xfrm>
            <a:off x="6272212" y="1600200"/>
            <a:ext cx="2871788" cy="50292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2200" dirty="0" smtClean="0"/>
              <a:t>John Locke 1632-1704</a:t>
            </a:r>
            <a:endParaRPr lang="en-US"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2" y="1634319"/>
            <a:ext cx="2871788"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27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rmAutofit/>
          </a:bodyPr>
          <a:lstStyle/>
          <a:p>
            <a:r>
              <a:rPr lang="en-US" sz="3600" dirty="0" smtClean="0"/>
              <a:t>  Whose Rights?</a:t>
            </a:r>
            <a:endParaRPr lang="en-US" sz="3600" dirty="0"/>
          </a:p>
        </p:txBody>
      </p:sp>
      <p:sp>
        <p:nvSpPr>
          <p:cNvPr id="5" name="Content Placeholder 4"/>
          <p:cNvSpPr>
            <a:spLocks noGrp="1"/>
          </p:cNvSpPr>
          <p:nvPr>
            <p:ph idx="1"/>
          </p:nvPr>
        </p:nvSpPr>
        <p:spPr>
          <a:xfrm>
            <a:off x="3575050" y="273050"/>
            <a:ext cx="5111750" cy="6356350"/>
          </a:xfrm>
        </p:spPr>
        <p:txBody>
          <a:bodyPr>
            <a:normAutofit fontScale="92500" lnSpcReduction="20000"/>
          </a:bodyPr>
          <a:lstStyle/>
          <a:p>
            <a:r>
              <a:rPr lang="en-US" dirty="0" smtClean="0"/>
              <a:t>Liberty and Slavery</a:t>
            </a:r>
          </a:p>
          <a:p>
            <a:pPr lvl="1"/>
            <a:r>
              <a:rPr lang="en-US" dirty="0" smtClean="0"/>
              <a:t>"</a:t>
            </a:r>
            <a:r>
              <a:rPr lang="en-US" dirty="0"/>
              <a:t>How is it that we hear the greatest yelps for liberty from the drivers of Negroes</a:t>
            </a:r>
            <a:r>
              <a:rPr lang="en-US" sz="2400" dirty="0" smtClean="0"/>
              <a:t>?“—Samuel Johnson, British author</a:t>
            </a:r>
          </a:p>
          <a:p>
            <a:pPr lvl="1"/>
            <a:r>
              <a:rPr lang="en-US" sz="3000" dirty="0" smtClean="0"/>
              <a:t>Abigail Adams, 1774: </a:t>
            </a:r>
            <a:r>
              <a:rPr lang="en-US" sz="3000" dirty="0"/>
              <a:t>Blacks have "as good a right to freedom as we have."</a:t>
            </a:r>
            <a:r>
              <a:rPr lang="en-US" sz="2400" dirty="0"/>
              <a:t>  </a:t>
            </a:r>
            <a:endParaRPr lang="en-US" sz="2400" dirty="0" smtClean="0"/>
          </a:p>
          <a:p>
            <a:pPr lvl="1"/>
            <a:endParaRPr lang="en-US" sz="2400" dirty="0"/>
          </a:p>
          <a:p>
            <a:r>
              <a:rPr lang="en-US" dirty="0" smtClean="0"/>
              <a:t> New Hampshire slaves petition </a:t>
            </a:r>
            <a:r>
              <a:rPr lang="en-US" dirty="0"/>
              <a:t>for liberty: "Freedom is an inherent right of the human </a:t>
            </a:r>
            <a:r>
              <a:rPr lang="en-US" dirty="0" smtClean="0"/>
              <a:t>species“</a:t>
            </a:r>
          </a:p>
          <a:p>
            <a:pPr lvl="1"/>
            <a:r>
              <a:rPr lang="en-US" dirty="0" smtClean="0"/>
              <a:t>Jun3 2013 </a:t>
            </a:r>
            <a:r>
              <a:rPr lang="en-US" dirty="0" smtClean="0">
                <a:hlinkClick r:id="rId3"/>
              </a:rPr>
              <a:t>news story</a:t>
            </a:r>
            <a:r>
              <a:rPr lang="en-US" dirty="0"/>
              <a:t>: </a:t>
            </a:r>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Hampshire Slaves Granted Posthumous Freedom 234 Years </a:t>
            </a:r>
            <a:r>
              <a:rPr lang="en-US" dirty="0" smtClean="0">
                <a:latin typeface="Times New Roman" panose="02020603050405020304" pitchFamily="18" charset="0"/>
                <a:cs typeface="Times New Roman" panose="02020603050405020304" pitchFamily="18" charset="0"/>
              </a:rPr>
              <a:t>Later”</a:t>
            </a: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p:txBody>
          <a:bodyPr/>
          <a:lstStyle/>
          <a:p>
            <a:r>
              <a:rPr lang="en-US" dirty="0" smtClean="0"/>
              <a:t>A 1769 ad from Thomas Jefferson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 y="1771650"/>
            <a:ext cx="39413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11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a:t>
            </a:r>
            <a:r>
              <a:rPr lang="en-US" dirty="0" smtClean="0"/>
              <a:t>Historical Legacy </a:t>
            </a:r>
            <a:r>
              <a:rPr lang="en-US" dirty="0" smtClean="0"/>
              <a:t>of Claiming Rights</a:t>
            </a:r>
            <a:endParaRPr lang="en-US" dirty="0"/>
          </a:p>
        </p:txBody>
      </p:sp>
      <p:sp>
        <p:nvSpPr>
          <p:cNvPr id="7" name="Content Placeholder 6"/>
          <p:cNvSpPr>
            <a:spLocks noGrp="1"/>
          </p:cNvSpPr>
          <p:nvPr>
            <p:ph sz="half" idx="1"/>
          </p:nvPr>
        </p:nvSpPr>
        <p:spPr/>
        <p:txBody>
          <a:bodyPr>
            <a:normAutofit fontScale="62500" lnSpcReduction="20000"/>
          </a:bodyPr>
          <a:lstStyle/>
          <a:p>
            <a:r>
              <a:rPr lang="en-US" sz="3800" dirty="0" smtClean="0"/>
              <a:t>Expanding the Scope of Rights</a:t>
            </a:r>
          </a:p>
          <a:p>
            <a:pPr lvl="1"/>
            <a:r>
              <a:rPr lang="en-US" sz="3800" dirty="0" smtClean="0"/>
              <a:t>Race, Gender, Class</a:t>
            </a:r>
          </a:p>
          <a:p>
            <a:r>
              <a:rPr lang="en-US" sz="3800" dirty="0" smtClean="0"/>
              <a:t>Individual and Collective Pursuits of Happiness</a:t>
            </a:r>
          </a:p>
          <a:p>
            <a:r>
              <a:rPr lang="en-US" sz="3800" dirty="0" smtClean="0"/>
              <a:t>Does “Rights Talk” disguise injustice and oppression?</a:t>
            </a:r>
          </a:p>
          <a:p>
            <a:r>
              <a:rPr lang="en-US" sz="3800" dirty="0" smtClean="0"/>
              <a:t>Utilitarianism-- Jeremy Bentham: Natural rights are “simple nonsense: natural and imprescriptible rights, rhetorical nonsense,—nonsense upon stilts.”</a:t>
            </a:r>
          </a:p>
          <a:p>
            <a:pPr marL="457200" lvl="1" indent="0">
              <a:buNone/>
            </a:pPr>
            <a:r>
              <a:rPr lang="en-US" dirty="0"/>
              <a:t>	</a:t>
            </a:r>
          </a:p>
        </p:txBody>
      </p:sp>
      <p:sp>
        <p:nvSpPr>
          <p:cNvPr id="8" name="Content Placeholder 7"/>
          <p:cNvSpPr>
            <a:spLocks noGrp="1"/>
          </p:cNvSpPr>
          <p:nvPr>
            <p:ph sz="half" idx="2"/>
          </p:nvPr>
        </p:nvSpPr>
        <p:spPr>
          <a:xfrm>
            <a:off x="4648200" y="1600200"/>
            <a:ext cx="4038600" cy="5257800"/>
          </a:xfrm>
        </p:spPr>
        <p:txBody>
          <a:bodyPr>
            <a:normAutofit fontScale="62500" lnSpcReduction="20000"/>
          </a:bodyPr>
          <a:lstStyle/>
          <a:p>
            <a:r>
              <a:rPr lang="en-US" dirty="0" smtClean="0"/>
              <a:t>The pro-slavery attack on Natural Rights</a:t>
            </a:r>
          </a:p>
          <a:p>
            <a:pPr lvl="1"/>
            <a:r>
              <a:rPr lang="en-US" sz="3400" dirty="0" smtClean="0"/>
              <a:t>John C. </a:t>
            </a:r>
            <a:r>
              <a:rPr lang="en-US" sz="3400" dirty="0" smtClean="0">
                <a:hlinkClick r:id="rId3"/>
              </a:rPr>
              <a:t>Calhoun</a:t>
            </a:r>
            <a:r>
              <a:rPr lang="en-US" sz="3400" dirty="0" smtClean="0"/>
              <a:t>: On the claim that all men are born free and equal, “there is not a word of truth in it. …[All men] are not born free. While infants they are incapable of freedom. . . They grow to all the freedom of which the condition in which they were born permits, by growing to be men. Nor is it less false that they are born "equal." They are not so in any sense in which it can be regarded . . . [T]here is not a word of truth in the whole proposition.”</a:t>
            </a:r>
          </a:p>
          <a:p>
            <a:pPr lvl="1"/>
            <a:endParaRPr lang="en-US" dirty="0"/>
          </a:p>
        </p:txBody>
      </p:sp>
    </p:spTree>
    <p:extLst>
      <p:ext uri="{BB962C8B-B14F-4D97-AF65-F5344CB8AC3E}">
        <p14:creationId xmlns:p14="http://schemas.microsoft.com/office/powerpoint/2010/main" val="16729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Listing Grievances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From petitioning the King to attacking the King: “He has refused…”, “He has forbidden…”… and “He has combined with others…”</a:t>
            </a:r>
          </a:p>
          <a:p>
            <a:pPr lvl="1"/>
            <a:r>
              <a:rPr lang="en-US" dirty="0"/>
              <a:t>In every stage of these Oppressions We have Petitioned for Redress in the most humble terms: Our repeated Petitions have been answered only by repeated injury. A Prince whose character is thus marked by every act which may define a Tyrant, is unfit to be the ruler of a free people.</a:t>
            </a:r>
            <a:endParaRPr lang="en-US" dirty="0" smtClean="0"/>
          </a:p>
          <a:p>
            <a:r>
              <a:rPr lang="en-US" dirty="0" smtClean="0"/>
              <a:t>The Declaration as propaganda: “Let facts be submitted to a candid world.”</a:t>
            </a:r>
          </a:p>
          <a:p>
            <a:endParaRPr lang="en-US" dirty="0" smtClean="0"/>
          </a:p>
          <a:p>
            <a:endParaRPr lang="en-US" dirty="0" smtClean="0"/>
          </a:p>
        </p:txBody>
      </p:sp>
    </p:spTree>
    <p:extLst>
      <p:ext uri="{BB962C8B-B14F-4D97-AF65-F5344CB8AC3E}">
        <p14:creationId xmlns:p14="http://schemas.microsoft.com/office/powerpoint/2010/main" val="38105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Justifying Revolution</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“Prudence</a:t>
            </a:r>
            <a:r>
              <a:rPr lang="en-US" dirty="0"/>
              <a:t>, indeed, will dictate that Governments long established should not be changed for light and transient causes; and accordingly all experience hath </a:t>
            </a:r>
            <a:r>
              <a:rPr lang="en-US" dirty="0" err="1"/>
              <a:t>shewn</a:t>
            </a:r>
            <a:r>
              <a:rPr lang="en-US" dirty="0"/>
              <a:t>, that mankind are more disposed to suffer, while evils are sufferable, than to right themselves by abolishing the forms to which they are accustomed</a:t>
            </a:r>
            <a:r>
              <a:rPr lang="en-US" dirty="0" smtClean="0"/>
              <a:t>.”</a:t>
            </a:r>
            <a:endParaRPr lang="en-US" dirty="0"/>
          </a:p>
          <a:p>
            <a:r>
              <a:rPr lang="en-US" dirty="0" smtClean="0"/>
              <a:t>“</a:t>
            </a:r>
            <a:r>
              <a:rPr lang="en-US" dirty="0"/>
              <a:t>The history of the present King of Great Britain is a history of </a:t>
            </a:r>
            <a:r>
              <a:rPr lang="en-US" b="1" dirty="0"/>
              <a:t>repeated injuries and usurpations, all having in direct object the establishment of an absolute Tyranny </a:t>
            </a:r>
            <a:r>
              <a:rPr lang="en-US" dirty="0"/>
              <a:t>over these States</a:t>
            </a:r>
            <a:r>
              <a:rPr lang="en-US" dirty="0" smtClean="0"/>
              <a:t>.”</a:t>
            </a:r>
            <a:endParaRPr lang="en-US" dirty="0"/>
          </a:p>
          <a:p>
            <a:r>
              <a:rPr lang="en-US" dirty="0" smtClean="0"/>
              <a:t>“And </a:t>
            </a:r>
            <a:r>
              <a:rPr lang="en-US" dirty="0"/>
              <a:t>for the support of this Declaration, with a firm reliance on the protection of divine Providence, we mutually pledge to each other our Lives, our Fortunes and our sacred Honor</a:t>
            </a:r>
            <a:r>
              <a:rPr lang="en-US" dirty="0" smtClean="0"/>
              <a:t>.”</a:t>
            </a:r>
            <a:endParaRPr lang="en-US" dirty="0"/>
          </a:p>
        </p:txBody>
      </p:sp>
    </p:spTree>
    <p:extLst>
      <p:ext uri="{BB962C8B-B14F-4D97-AF65-F5344CB8AC3E}">
        <p14:creationId xmlns:p14="http://schemas.microsoft.com/office/powerpoint/2010/main" val="2609244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336</TotalTime>
  <Words>1501</Words>
  <Application>Microsoft Office PowerPoint</Application>
  <PresentationFormat>On-screen Show (4:3)</PresentationFormat>
  <Paragraphs>138</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Book Antiqua</vt:lpstr>
      <vt:lpstr>Calibri</vt:lpstr>
      <vt:lpstr>Lucida Sans</vt:lpstr>
      <vt:lpstr>Times New Roman</vt:lpstr>
      <vt:lpstr>Wingdings</vt:lpstr>
      <vt:lpstr>Wingdings 2</vt:lpstr>
      <vt:lpstr>Wingdings 3</vt:lpstr>
      <vt:lpstr>Apex</vt:lpstr>
      <vt:lpstr>Office Theme</vt:lpstr>
      <vt:lpstr>Rights, Wrongs and Revolution</vt:lpstr>
      <vt:lpstr>Reminders and Announcements</vt:lpstr>
      <vt:lpstr>Some Websites of Interest</vt:lpstr>
      <vt:lpstr>Factoid of the Day</vt:lpstr>
      <vt:lpstr>Asserting Rights</vt:lpstr>
      <vt:lpstr>  Whose Rights?</vt:lpstr>
      <vt:lpstr>The Historical Legacy of Claiming Rights</vt:lpstr>
      <vt:lpstr>Listing Grievances</vt:lpstr>
      <vt:lpstr>Justifying Revolution</vt:lpstr>
      <vt:lpstr>Vigilance or Conspiracy Theory? The Radical Whig Heritage</vt:lpstr>
      <vt:lpstr>How Real Were Colonial Grievances?</vt:lpstr>
      <vt:lpstr>Colonial America on the Eve of Revolution: Negative Developments</vt:lpstr>
      <vt:lpstr>Revolution as Millennium</vt:lpstr>
      <vt:lpstr>Revolution as Consumer Protest</vt:lpstr>
      <vt:lpstr>“Address to the Ladies” 1767 Boston</vt:lpstr>
      <vt:lpstr>A Revolutionary Revolution?</vt:lpstr>
      <vt:lpstr>PowerPoint Presentation</vt:lpstr>
      <vt:lpstr>What Did the Revolution Change?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Natural? Inalienable? Nonsense?</dc:title>
  <dc:creator>Daniel</dc:creator>
  <cp:lastModifiedBy>Daniel Pope</cp:lastModifiedBy>
  <cp:revision>26</cp:revision>
  <dcterms:created xsi:type="dcterms:W3CDTF">2013-04-05T00:02:52Z</dcterms:created>
  <dcterms:modified xsi:type="dcterms:W3CDTF">2015-04-07T00:05:24Z</dcterms:modified>
</cp:coreProperties>
</file>