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95" r:id="rId4"/>
    <p:sldId id="334" r:id="rId5"/>
    <p:sldId id="307" r:id="rId6"/>
    <p:sldId id="306" r:id="rId7"/>
    <p:sldId id="304" r:id="rId8"/>
    <p:sldId id="305" r:id="rId9"/>
    <p:sldId id="312" r:id="rId10"/>
    <p:sldId id="317" r:id="rId11"/>
    <p:sldId id="318" r:id="rId12"/>
    <p:sldId id="319" r:id="rId13"/>
    <p:sldId id="320" r:id="rId14"/>
    <p:sldId id="321" r:id="rId15"/>
    <p:sldId id="322" r:id="rId16"/>
    <p:sldId id="327" r:id="rId17"/>
    <p:sldId id="328" r:id="rId18"/>
    <p:sldId id="329" r:id="rId19"/>
    <p:sldId id="330" r:id="rId20"/>
    <p:sldId id="331" r:id="rId21"/>
    <p:sldId id="332" r:id="rId22"/>
    <p:sldId id="333" r:id="rId23"/>
    <p:sldId id="326" r:id="rId24"/>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CA5E5F11-3A70-4670-BFF6-CFA16F16F39B}" type="datetimeFigureOut">
              <a:rPr lang="en-US" smtClean="0"/>
              <a:t>4/23/2015</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B7822124-FBBD-4B00-8507-E6FA6A57288A}" type="slidenum">
              <a:rPr lang="en-US" smtClean="0"/>
              <a:t>‹#›</a:t>
            </a:fld>
            <a:endParaRPr lang="en-US"/>
          </a:p>
        </p:txBody>
      </p:sp>
    </p:spTree>
    <p:extLst>
      <p:ext uri="{BB962C8B-B14F-4D97-AF65-F5344CB8AC3E}">
        <p14:creationId xmlns:p14="http://schemas.microsoft.com/office/powerpoint/2010/main" val="71976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69BEC67-97EF-4F4D-97CD-3A2A519EF5AC}" type="datetimeFigureOut">
              <a:rPr lang="en-US" smtClean="0"/>
              <a:t>4/23/2015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5A17052C-7070-40C7-9C35-099436738466}" type="slidenum">
              <a:rPr lang="en-US" smtClean="0"/>
              <a:t>‹#›</a:t>
            </a:fld>
            <a:endParaRPr lang="en-US"/>
          </a:p>
        </p:txBody>
      </p:sp>
    </p:spTree>
    <p:extLst>
      <p:ext uri="{BB962C8B-B14F-4D97-AF65-F5344CB8AC3E}">
        <p14:creationId xmlns:p14="http://schemas.microsoft.com/office/powerpoint/2010/main" val="29641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a:t>
            </a:fld>
            <a:endParaRPr lang="en-US"/>
          </a:p>
        </p:txBody>
      </p:sp>
    </p:spTree>
    <p:extLst>
      <p:ext uri="{BB962C8B-B14F-4D97-AF65-F5344CB8AC3E}">
        <p14:creationId xmlns:p14="http://schemas.microsoft.com/office/powerpoint/2010/main" val="107001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10</a:t>
            </a:fld>
            <a:endParaRPr lang="en-US"/>
          </a:p>
        </p:txBody>
      </p:sp>
    </p:spTree>
    <p:extLst>
      <p:ext uri="{BB962C8B-B14F-4D97-AF65-F5344CB8AC3E}">
        <p14:creationId xmlns:p14="http://schemas.microsoft.com/office/powerpoint/2010/main" val="37578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11</a:t>
            </a:fld>
            <a:endParaRPr lang="en-US"/>
          </a:p>
        </p:txBody>
      </p:sp>
    </p:spTree>
    <p:extLst>
      <p:ext uri="{BB962C8B-B14F-4D97-AF65-F5344CB8AC3E}">
        <p14:creationId xmlns:p14="http://schemas.microsoft.com/office/powerpoint/2010/main" val="175002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12</a:t>
            </a:fld>
            <a:endParaRPr lang="en-US"/>
          </a:p>
        </p:txBody>
      </p:sp>
    </p:spTree>
    <p:extLst>
      <p:ext uri="{BB962C8B-B14F-4D97-AF65-F5344CB8AC3E}">
        <p14:creationId xmlns:p14="http://schemas.microsoft.com/office/powerpoint/2010/main" val="52099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13</a:t>
            </a:fld>
            <a:endParaRPr lang="en-US"/>
          </a:p>
        </p:txBody>
      </p:sp>
    </p:spTree>
    <p:extLst>
      <p:ext uri="{BB962C8B-B14F-4D97-AF65-F5344CB8AC3E}">
        <p14:creationId xmlns:p14="http://schemas.microsoft.com/office/powerpoint/2010/main" val="39655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14</a:t>
            </a:fld>
            <a:endParaRPr lang="en-US"/>
          </a:p>
        </p:txBody>
      </p:sp>
    </p:spTree>
    <p:extLst>
      <p:ext uri="{BB962C8B-B14F-4D97-AF65-F5344CB8AC3E}">
        <p14:creationId xmlns:p14="http://schemas.microsoft.com/office/powerpoint/2010/main" val="249012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15</a:t>
            </a:fld>
            <a:endParaRPr lang="en-US"/>
          </a:p>
        </p:txBody>
      </p:sp>
    </p:spTree>
    <p:extLst>
      <p:ext uri="{BB962C8B-B14F-4D97-AF65-F5344CB8AC3E}">
        <p14:creationId xmlns:p14="http://schemas.microsoft.com/office/powerpoint/2010/main" val="203436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16</a:t>
            </a:fld>
            <a:endParaRPr lang="en-US"/>
          </a:p>
        </p:txBody>
      </p:sp>
    </p:spTree>
    <p:extLst>
      <p:ext uri="{BB962C8B-B14F-4D97-AF65-F5344CB8AC3E}">
        <p14:creationId xmlns:p14="http://schemas.microsoft.com/office/powerpoint/2010/main" val="300474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17</a:t>
            </a:fld>
            <a:endParaRPr lang="en-US"/>
          </a:p>
        </p:txBody>
      </p:sp>
    </p:spTree>
    <p:extLst>
      <p:ext uri="{BB962C8B-B14F-4D97-AF65-F5344CB8AC3E}">
        <p14:creationId xmlns:p14="http://schemas.microsoft.com/office/powerpoint/2010/main" val="138683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18</a:t>
            </a:fld>
            <a:endParaRPr lang="en-US"/>
          </a:p>
        </p:txBody>
      </p:sp>
    </p:spTree>
    <p:extLst>
      <p:ext uri="{BB962C8B-B14F-4D97-AF65-F5344CB8AC3E}">
        <p14:creationId xmlns:p14="http://schemas.microsoft.com/office/powerpoint/2010/main" val="145932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19</a:t>
            </a:fld>
            <a:endParaRPr lang="en-US"/>
          </a:p>
        </p:txBody>
      </p:sp>
    </p:spTree>
    <p:extLst>
      <p:ext uri="{BB962C8B-B14F-4D97-AF65-F5344CB8AC3E}">
        <p14:creationId xmlns:p14="http://schemas.microsoft.com/office/powerpoint/2010/main" val="116134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425359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20</a:t>
            </a:fld>
            <a:endParaRPr lang="en-US"/>
          </a:p>
        </p:txBody>
      </p:sp>
    </p:spTree>
    <p:extLst>
      <p:ext uri="{BB962C8B-B14F-4D97-AF65-F5344CB8AC3E}">
        <p14:creationId xmlns:p14="http://schemas.microsoft.com/office/powerpoint/2010/main" val="3069244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21</a:t>
            </a:fld>
            <a:endParaRPr lang="en-US"/>
          </a:p>
        </p:txBody>
      </p:sp>
    </p:spTree>
    <p:extLst>
      <p:ext uri="{BB962C8B-B14F-4D97-AF65-F5344CB8AC3E}">
        <p14:creationId xmlns:p14="http://schemas.microsoft.com/office/powerpoint/2010/main" val="261417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22</a:t>
            </a:fld>
            <a:endParaRPr lang="en-US"/>
          </a:p>
        </p:txBody>
      </p:sp>
    </p:spTree>
    <p:extLst>
      <p:ext uri="{BB962C8B-B14F-4D97-AF65-F5344CB8AC3E}">
        <p14:creationId xmlns:p14="http://schemas.microsoft.com/office/powerpoint/2010/main" val="323177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3</a:t>
            </a:fld>
            <a:endParaRPr lang="en-US"/>
          </a:p>
        </p:txBody>
      </p:sp>
    </p:spTree>
    <p:extLst>
      <p:ext uri="{BB962C8B-B14F-4D97-AF65-F5344CB8AC3E}">
        <p14:creationId xmlns:p14="http://schemas.microsoft.com/office/powerpoint/2010/main" val="220795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4</a:t>
            </a:fld>
            <a:endParaRPr lang="en-US"/>
          </a:p>
        </p:txBody>
      </p:sp>
    </p:spTree>
    <p:extLst>
      <p:ext uri="{BB962C8B-B14F-4D97-AF65-F5344CB8AC3E}">
        <p14:creationId xmlns:p14="http://schemas.microsoft.com/office/powerpoint/2010/main" val="267325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5</a:t>
            </a:fld>
            <a:endParaRPr lang="en-US"/>
          </a:p>
        </p:txBody>
      </p:sp>
    </p:spTree>
    <p:extLst>
      <p:ext uri="{BB962C8B-B14F-4D97-AF65-F5344CB8AC3E}">
        <p14:creationId xmlns:p14="http://schemas.microsoft.com/office/powerpoint/2010/main" val="411043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6</a:t>
            </a:fld>
            <a:endParaRPr lang="en-US"/>
          </a:p>
        </p:txBody>
      </p:sp>
    </p:spTree>
    <p:extLst>
      <p:ext uri="{BB962C8B-B14F-4D97-AF65-F5344CB8AC3E}">
        <p14:creationId xmlns:p14="http://schemas.microsoft.com/office/powerpoint/2010/main" val="9554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7</a:t>
            </a:fld>
            <a:endParaRPr lang="en-US"/>
          </a:p>
        </p:txBody>
      </p:sp>
    </p:spTree>
    <p:extLst>
      <p:ext uri="{BB962C8B-B14F-4D97-AF65-F5344CB8AC3E}">
        <p14:creationId xmlns:p14="http://schemas.microsoft.com/office/powerpoint/2010/main" val="59535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8</a:t>
            </a:fld>
            <a:endParaRPr lang="en-US"/>
          </a:p>
        </p:txBody>
      </p:sp>
    </p:spTree>
    <p:extLst>
      <p:ext uri="{BB962C8B-B14F-4D97-AF65-F5344CB8AC3E}">
        <p14:creationId xmlns:p14="http://schemas.microsoft.com/office/powerpoint/2010/main" val="333225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9</a:t>
            </a:fld>
            <a:endParaRPr lang="en-US"/>
          </a:p>
        </p:txBody>
      </p:sp>
    </p:spTree>
    <p:extLst>
      <p:ext uri="{BB962C8B-B14F-4D97-AF65-F5344CB8AC3E}">
        <p14:creationId xmlns:p14="http://schemas.microsoft.com/office/powerpoint/2010/main" val="259445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37105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815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407057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07E17B-A61C-4620-BF93-2DED594AED28}" type="datetimeFigureOut">
              <a:rPr lang="en-US" smtClean="0"/>
              <a:t>4/23/2015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BCF763-D859-40C6-A6FD-698DA226E7C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7BCF763-D859-40C6-A6FD-698DA226E7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07E17B-A61C-4620-BF93-2DED594AED28}"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07E17B-A61C-4620-BF93-2DED594AED28}"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94508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1799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553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7E17B-A61C-4620-BF93-2DED594AED28}"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4511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7E17B-A61C-4620-BF93-2DED594AED28}"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54408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28778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367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297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7E17B-A61C-4620-BF93-2DED594AED28}" type="datetimeFigureOut">
              <a:rPr lang="en-US" smtClean="0"/>
              <a:t>4/23/2015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CF763-D859-40C6-A6FD-698DA226E7C4}" type="slidenum">
              <a:rPr lang="en-US" smtClean="0"/>
              <a:t>‹#›</a:t>
            </a:fld>
            <a:endParaRPr lang="en-US"/>
          </a:p>
        </p:txBody>
      </p:sp>
    </p:spTree>
    <p:extLst>
      <p:ext uri="{BB962C8B-B14F-4D97-AF65-F5344CB8AC3E}">
        <p14:creationId xmlns:p14="http://schemas.microsoft.com/office/powerpoint/2010/main" val="294409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7E17B-A61C-4620-BF93-2DED594AED28}" type="datetimeFigureOut">
              <a:rPr lang="en-US" smtClean="0"/>
              <a:t>4/23/2015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BCF763-D859-40C6-A6FD-698DA226E7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docsouth.unc.edu/nc/walker/menu.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ages.uoregon.edu/dapope/350midtermessay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pbs.org/thisfarbyfaith/people/denmark_vesey.html" TargetMode="External"/><Relationship Id="rId3" Type="http://schemas.openxmlformats.org/officeDocument/2006/relationships/hyperlink" Target="http://abolition.e2bn.org/resistance.html" TargetMode="External"/><Relationship Id="rId7" Type="http://schemas.openxmlformats.org/officeDocument/2006/relationships/hyperlink" Target="http://www.pbs.org/wgbh/aia/part3/3p157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bs.org/independentlens/natturner/" TargetMode="External"/><Relationship Id="rId5" Type="http://schemas.openxmlformats.org/officeDocument/2006/relationships/hyperlink" Target="http://www.folklife.si.edu/resources/maroon/presentation.htm" TargetMode="External"/><Relationship Id="rId4" Type="http://schemas.openxmlformats.org/officeDocument/2006/relationships/hyperlink" Target="http://www.diaspora.illinois.edu/news0307/news0307-5.pdf" TargetMode="External"/><Relationship Id="rId9" Type="http://schemas.openxmlformats.org/officeDocument/2006/relationships/hyperlink" Target="https://bayareaintifada.wordpress.com/2015/04/22/654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vewire.talkingpointsmemo.com/entry/gun-appreciation-day-leader-if-blacks-had-guns?ref=fpbl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3200400"/>
          </a:xfrm>
        </p:spPr>
        <p:txBody>
          <a:bodyPr>
            <a:normAutofit/>
          </a:bodyPr>
          <a:lstStyle/>
          <a:p>
            <a:r>
              <a:rPr lang="en-US" dirty="0" smtClean="0"/>
              <a:t>Nat turner: Revolutionary Hero or Madman?</a:t>
            </a:r>
            <a:endParaRPr lang="en-US" dirty="0"/>
          </a:p>
        </p:txBody>
      </p:sp>
      <p:sp>
        <p:nvSpPr>
          <p:cNvPr id="3" name="Subtitle 2"/>
          <p:cNvSpPr>
            <a:spLocks noGrp="1"/>
          </p:cNvSpPr>
          <p:nvPr>
            <p:ph type="subTitle" idx="1"/>
          </p:nvPr>
        </p:nvSpPr>
        <p:spPr>
          <a:xfrm>
            <a:off x="1371600" y="4191000"/>
            <a:ext cx="6400800" cy="1524000"/>
          </a:xfrm>
        </p:spPr>
        <p:txBody>
          <a:bodyPr/>
          <a:lstStyle/>
          <a:p>
            <a:pPr algn="r"/>
            <a:r>
              <a:rPr lang="en-US" dirty="0" smtClean="0"/>
              <a:t>History 350</a:t>
            </a:r>
          </a:p>
          <a:p>
            <a:pPr algn="r"/>
            <a:r>
              <a:rPr lang="en-US" dirty="0" smtClean="0"/>
              <a:t>April 23, 2015</a:t>
            </a:r>
            <a:endParaRPr lang="en-US" dirty="0"/>
          </a:p>
        </p:txBody>
      </p:sp>
    </p:spTree>
    <p:extLst>
      <p:ext uri="{BB962C8B-B14F-4D97-AF65-F5344CB8AC3E}">
        <p14:creationId xmlns:p14="http://schemas.microsoft.com/office/powerpoint/2010/main" val="133232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smtClean="0"/>
              <a:t>The Setting: David Walker’s </a:t>
            </a:r>
            <a:r>
              <a:rPr lang="en-US" i="1" dirty="0" smtClean="0"/>
              <a:t>Appeal</a:t>
            </a:r>
            <a:endParaRPr lang="en-US" i="1" dirty="0"/>
          </a:p>
        </p:txBody>
      </p:sp>
      <p:sp>
        <p:nvSpPr>
          <p:cNvPr id="4" name="Content Placeholder 3"/>
          <p:cNvSpPr>
            <a:spLocks noGrp="1"/>
          </p:cNvSpPr>
          <p:nvPr>
            <p:ph idx="1"/>
          </p:nvPr>
        </p:nvSpPr>
        <p:spPr>
          <a:xfrm>
            <a:off x="457200" y="1600200"/>
            <a:ext cx="8229600" cy="5105400"/>
          </a:xfrm>
        </p:spPr>
        <p:txBody>
          <a:bodyPr>
            <a:normAutofit fontScale="77500" lnSpcReduction="20000"/>
          </a:bodyPr>
          <a:lstStyle/>
          <a:p>
            <a:r>
              <a:rPr lang="en-US" dirty="0" smtClean="0"/>
              <a:t>Walker, born in North Carolina, was a free African American living in Boston</a:t>
            </a:r>
          </a:p>
          <a:p>
            <a:r>
              <a:rPr lang="en-US" dirty="0" smtClean="0"/>
              <a:t>His </a:t>
            </a:r>
            <a:r>
              <a:rPr lang="en-US" i="1" dirty="0" smtClean="0"/>
              <a:t>Appeal to the Colored Citizens of the World</a:t>
            </a:r>
            <a:r>
              <a:rPr lang="en-US" dirty="0" smtClean="0"/>
              <a:t>,  published 1829</a:t>
            </a:r>
          </a:p>
          <a:p>
            <a:r>
              <a:rPr lang="en-US" dirty="0" smtClean="0"/>
              <a:t>"</a:t>
            </a:r>
            <a:r>
              <a:rPr lang="en-US" dirty="0"/>
              <a:t>America is as much our country, as it is yours.--Treat us like men, and there is no danger but we will all live in peace and happiness." </a:t>
            </a:r>
            <a:endParaRPr lang="en-US" dirty="0" smtClean="0"/>
          </a:p>
          <a:p>
            <a:r>
              <a:rPr lang="en-US" dirty="0" smtClean="0"/>
              <a:t>“I </a:t>
            </a:r>
            <a:r>
              <a:rPr lang="en-US" dirty="0"/>
              <a:t>ask you, had you not rather be killed than to be a slave to a tyrant, who takes the life of your mother, wife, and dear little children? Look upon your mother, wife and children, and answer God Almighty; and believe this, that it is no more harm for you to kill a man, who is trying to kill you, than it is for you to take a drink of water when thirsty; in fact, the man who will stand still and let another murder him, is worse than an </a:t>
            </a:r>
            <a:r>
              <a:rPr lang="en-US" dirty="0" smtClean="0"/>
              <a:t>infidel….”</a:t>
            </a:r>
          </a:p>
          <a:p>
            <a:endParaRPr lang="en-US" dirty="0"/>
          </a:p>
        </p:txBody>
      </p:sp>
      <p:sp>
        <p:nvSpPr>
          <p:cNvPr id="3" name="Text Placeholder 2"/>
          <p:cNvSpPr>
            <a:spLocks noGrp="1"/>
          </p:cNvSpPr>
          <p:nvPr>
            <p:ph type="body" idx="4294967295"/>
          </p:nvPr>
        </p:nvSpPr>
        <p:spPr>
          <a:xfrm>
            <a:off x="0" y="1066801"/>
            <a:ext cx="4040188" cy="457200"/>
          </a:xfrm>
        </p:spPr>
        <p:txBody>
          <a:bodyPr>
            <a:normAutofit/>
          </a:bodyPr>
          <a:lstStyle/>
          <a:p>
            <a:pPr marL="0" indent="0">
              <a:buNone/>
            </a:pPr>
            <a:r>
              <a:rPr lang="en-US" sz="2200" dirty="0" smtClean="0">
                <a:hlinkClick r:id="rId3"/>
              </a:rPr>
              <a:t>Link to Walker’s appeal</a:t>
            </a:r>
            <a:endParaRPr lang="en-US" sz="2200" dirty="0"/>
          </a:p>
        </p:txBody>
      </p:sp>
    </p:spTree>
    <p:extLst>
      <p:ext uri="{BB962C8B-B14F-4D97-AF65-F5344CB8AC3E}">
        <p14:creationId xmlns:p14="http://schemas.microsoft.com/office/powerpoint/2010/main" val="365931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Abolitionism and “Immediate Emancipation”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Shift from optimism that slavery would fade away to belief that slavery was a sinful institution that American whites needed to reject immediately.</a:t>
            </a:r>
          </a:p>
          <a:p>
            <a:r>
              <a:rPr lang="en-US" dirty="0" smtClean="0"/>
              <a:t>William Lloyd Garrison begins publication of </a:t>
            </a:r>
            <a:r>
              <a:rPr lang="en-US" i="1" dirty="0" smtClean="0"/>
              <a:t>The Liberator </a:t>
            </a:r>
            <a:r>
              <a:rPr lang="en-US" dirty="0"/>
              <a:t>January 1831: “I will be as harsh as truth, and uncompromising as justice... I am in earnest, I will not equivocate, I will not excuse, I will not retreat a single inch, and I will be heard</a:t>
            </a:r>
            <a:r>
              <a:rPr lang="en-US" dirty="0" smtClean="0"/>
              <a:t>.”</a:t>
            </a:r>
          </a:p>
          <a:p>
            <a:r>
              <a:rPr lang="en-US" dirty="0"/>
              <a:t>Rejection of schemes for colonization of former slaves outside the United States</a:t>
            </a:r>
          </a:p>
          <a:p>
            <a:r>
              <a:rPr lang="en-US" dirty="0"/>
              <a:t>Nonviolence—emancipation by “moral suasion”</a:t>
            </a:r>
          </a:p>
          <a:p>
            <a:endParaRPr lang="en-US" dirty="0"/>
          </a:p>
        </p:txBody>
      </p:sp>
    </p:spTree>
    <p:extLst>
      <p:ext uri="{BB962C8B-B14F-4D97-AF65-F5344CB8AC3E}">
        <p14:creationId xmlns:p14="http://schemas.microsoft.com/office/powerpoint/2010/main" val="179786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David Walker’s Appeal/William Lloyd Garrison and </a:t>
            </a:r>
            <a:r>
              <a:rPr lang="en-US" i="1" dirty="0" smtClean="0"/>
              <a:t>The Liberator</a:t>
            </a:r>
            <a:endParaRPr lang="en-US" i="1"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577452"/>
            <a:ext cx="3768566" cy="454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599" y="1541367"/>
            <a:ext cx="2811833" cy="328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4562475" cy="20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6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Southampton County, Virginia 1831</a:t>
            </a:r>
            <a:endParaRPr lang="en-US" dirty="0"/>
          </a:p>
        </p:txBody>
      </p:sp>
      <p:sp>
        <p:nvSpPr>
          <p:cNvPr id="5" name="Text Placeholder 4"/>
          <p:cNvSpPr>
            <a:spLocks noGrp="1"/>
          </p:cNvSpPr>
          <p:nvPr>
            <p:ph type="body" idx="1"/>
          </p:nvPr>
        </p:nvSpPr>
        <p:spPr/>
        <p:txBody>
          <a:bodyPr/>
          <a:lstStyle/>
          <a:p>
            <a:endParaRPr lang="en-US" dirty="0"/>
          </a:p>
        </p:txBody>
      </p:sp>
      <p:sp>
        <p:nvSpPr>
          <p:cNvPr id="6" name="Content Placeholder 5"/>
          <p:cNvSpPr>
            <a:spLocks noGrp="1"/>
          </p:cNvSpPr>
          <p:nvPr>
            <p:ph sz="half" idx="2"/>
          </p:nvPr>
        </p:nvSpPr>
        <p:spPr>
          <a:xfrm>
            <a:off x="457200" y="2174875"/>
            <a:ext cx="4040188" cy="3951288"/>
          </a:xfrm>
        </p:spPr>
        <p:txBody>
          <a:bodyPr>
            <a:normAutofit/>
          </a:bodyPr>
          <a:lstStyle/>
          <a:p>
            <a:r>
              <a:rPr lang="en-US" sz="2800" dirty="0" smtClean="0"/>
              <a:t>Population</a:t>
            </a:r>
          </a:p>
          <a:p>
            <a:r>
              <a:rPr lang="en-US" sz="2800" dirty="0" smtClean="0"/>
              <a:t>Slavery in Virginia</a:t>
            </a:r>
          </a:p>
          <a:p>
            <a:pPr lvl="1"/>
            <a:r>
              <a:rPr lang="en-US" sz="2400" dirty="0" smtClean="0"/>
              <a:t>Local conditions</a:t>
            </a:r>
          </a:p>
          <a:p>
            <a:r>
              <a:rPr lang="en-US" sz="2800" dirty="0" smtClean="0"/>
              <a:t>Free Black community</a:t>
            </a:r>
            <a:endParaRPr lang="en-US" sz="2800" dirty="0"/>
          </a:p>
        </p:txBody>
      </p:sp>
      <p:sp>
        <p:nvSpPr>
          <p:cNvPr id="7" name="Text Placeholder 6"/>
          <p:cNvSpPr>
            <a:spLocks noGrp="1"/>
          </p:cNvSpPr>
          <p:nvPr>
            <p:ph type="body" sz="quarter" idx="3"/>
          </p:nvPr>
        </p:nvSpPr>
        <p:spPr/>
        <p:txBody>
          <a:bodyPr/>
          <a:lstStyle/>
          <a:p>
            <a:pPr algn="r"/>
            <a:r>
              <a:rPr lang="en-US" dirty="0" smtClean="0"/>
              <a:t>Great Dismal Swamp </a:t>
            </a:r>
            <a:endParaRPr lang="en-US" dirty="0"/>
          </a:p>
        </p:txBody>
      </p:sp>
      <p:sp>
        <p:nvSpPr>
          <p:cNvPr id="8" name="Content Placeholder 7"/>
          <p:cNvSpPr>
            <a:spLocks noGrp="1"/>
          </p:cNvSpPr>
          <p:nvPr>
            <p:ph sz="quarter" idx="4"/>
          </p:nvPr>
        </p:nvSpPr>
        <p:spPr>
          <a:xfrm>
            <a:off x="5638800" y="2174875"/>
            <a:ext cx="3048000" cy="395128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888" y="1417638"/>
            <a:ext cx="4599146"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26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Roadside Turner</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329" r="2460"/>
          <a:stretch/>
        </p:blipFill>
        <p:spPr bwMode="auto">
          <a:xfrm>
            <a:off x="3886200" y="1600200"/>
            <a:ext cx="488088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667" r="6667"/>
          <a:stretch/>
        </p:blipFill>
        <p:spPr bwMode="auto">
          <a:xfrm>
            <a:off x="-152400" y="1780309"/>
            <a:ext cx="484632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78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Nat Turner</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Childhood and before</a:t>
            </a:r>
            <a:endParaRPr lang="en-US" dirty="0"/>
          </a:p>
          <a:p>
            <a:r>
              <a:rPr lang="en-US" dirty="0" smtClean="0"/>
              <a:t>Preparing for greatness? “Having soon discovered [myself] to be great, I must appear so, and therefore studiously avoided mixing in society, and wrapped myself in mystery, devoting myself to fasting and prayer.”</a:t>
            </a:r>
          </a:p>
          <a:p>
            <a:r>
              <a:rPr lang="en-US" dirty="0" smtClean="0"/>
              <a:t>Turner as preacher</a:t>
            </a:r>
          </a:p>
        </p:txBody>
      </p:sp>
      <p:pic>
        <p:nvPicPr>
          <p:cNvPr id="2050" name="Picture 2"/>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00600" y="1676400"/>
            <a:ext cx="438912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53000" y="5486400"/>
            <a:ext cx="3657600" cy="369332"/>
          </a:xfrm>
          <a:prstGeom prst="rect">
            <a:avLst/>
          </a:prstGeom>
          <a:noFill/>
        </p:spPr>
        <p:txBody>
          <a:bodyPr wrap="square" rtlCol="0">
            <a:spAutoFit/>
          </a:bodyPr>
          <a:lstStyle/>
          <a:p>
            <a:r>
              <a:rPr lang="en-US" dirty="0" smtClean="0"/>
              <a:t>          Image of Turner preaching</a:t>
            </a:r>
            <a:endParaRPr lang="en-US" dirty="0"/>
          </a:p>
        </p:txBody>
      </p:sp>
    </p:spTree>
    <p:extLst>
      <p:ext uri="{BB962C8B-B14F-4D97-AF65-F5344CB8AC3E}">
        <p14:creationId xmlns:p14="http://schemas.microsoft.com/office/powerpoint/2010/main" val="249239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Goals</a:t>
            </a:r>
            <a:endParaRPr lang="en-US" dirty="0"/>
          </a:p>
        </p:txBody>
      </p:sp>
      <p:sp>
        <p:nvSpPr>
          <p:cNvPr id="7" name="Content Placeholder 6"/>
          <p:cNvSpPr>
            <a:spLocks noGrp="1"/>
          </p:cNvSpPr>
          <p:nvPr>
            <p:ph idx="1"/>
          </p:nvPr>
        </p:nvSpPr>
        <p:spPr/>
        <p:txBody>
          <a:bodyPr>
            <a:normAutofit lnSpcReduction="10000"/>
          </a:bodyPr>
          <a:lstStyle/>
          <a:p>
            <a:r>
              <a:rPr lang="en-US" dirty="0" smtClean="0"/>
              <a:t>Vengeance?</a:t>
            </a:r>
          </a:p>
          <a:p>
            <a:r>
              <a:rPr lang="en-US" dirty="0" smtClean="0"/>
              <a:t>Escape?</a:t>
            </a:r>
          </a:p>
          <a:p>
            <a:r>
              <a:rPr lang="en-US" dirty="0" smtClean="0"/>
              <a:t>Overthrow?</a:t>
            </a:r>
          </a:p>
          <a:p>
            <a:pPr marL="0" indent="0">
              <a:buNone/>
            </a:pPr>
            <a:r>
              <a:rPr lang="en-US" dirty="0" smtClean="0"/>
              <a:t>“The Spirit instantly appeared to me and said the Serpent was loosened…and that I should take [Christ’s yoke] on and fight against the serpent, for the time was fast approaching when the first should be last and the last should be first.”</a:t>
            </a:r>
            <a:endParaRPr lang="en-US" dirty="0"/>
          </a:p>
        </p:txBody>
      </p:sp>
    </p:spTree>
    <p:extLst>
      <p:ext uri="{BB962C8B-B14F-4D97-AF65-F5344CB8AC3E}">
        <p14:creationId xmlns:p14="http://schemas.microsoft.com/office/powerpoint/2010/main" val="1698340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Revolt</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z="3400" dirty="0" smtClean="0"/>
              <a:t>Preparation and recruitment</a:t>
            </a:r>
          </a:p>
          <a:p>
            <a:r>
              <a:rPr lang="en-US" sz="3400" dirty="0" smtClean="0"/>
              <a:t>Timing</a:t>
            </a:r>
          </a:p>
          <a:p>
            <a:r>
              <a:rPr lang="en-US" sz="3400" dirty="0" smtClean="0"/>
              <a:t>Strategy and Tactics</a:t>
            </a:r>
          </a:p>
          <a:p>
            <a:pPr lvl="1"/>
            <a:r>
              <a:rPr lang="en-US" sz="3400" dirty="0" smtClean="0"/>
              <a:t>A famous historian has written: “…Revolutionaries …must conclude that they will have no prospects until the cost of collaboration rises to the level of the cost of rebellion…. And it serves no purpose to pretend that ‘innocent’—personally inoffensive and politically neutral—people should be spared. The oppressor needs nothing so much as political neutrality to do business as usual…. He who wills liberation in a context that does not permit peaceful change wills revolutionary terror. No slave revolt that hesitated to invoke terror had a chance.”</a:t>
            </a:r>
          </a:p>
        </p:txBody>
      </p:sp>
    </p:spTree>
    <p:extLst>
      <p:ext uri="{BB962C8B-B14F-4D97-AF65-F5344CB8AC3E}">
        <p14:creationId xmlns:p14="http://schemas.microsoft.com/office/powerpoint/2010/main" val="388910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Revolt Defeated</a:t>
            </a:r>
            <a:endParaRPr lang="en-US" dirty="0"/>
          </a:p>
        </p:txBody>
      </p:sp>
      <p:sp>
        <p:nvSpPr>
          <p:cNvPr id="4" name="Content Placeholder 3"/>
          <p:cNvSpPr>
            <a:spLocks noGrp="1"/>
          </p:cNvSpPr>
          <p:nvPr>
            <p:ph sz="half" idx="1"/>
          </p:nvPr>
        </p:nvSpPr>
        <p:spPr/>
        <p:txBody>
          <a:bodyPr/>
          <a:lstStyle/>
          <a:p>
            <a:r>
              <a:rPr lang="en-US" dirty="0" smtClean="0"/>
              <a:t>Capture, trial and </a:t>
            </a:r>
            <a:r>
              <a:rPr lang="en-US" dirty="0" smtClean="0"/>
              <a:t>execution</a:t>
            </a:r>
          </a:p>
          <a:p>
            <a:pPr lvl="1"/>
            <a:r>
              <a:rPr lang="en-US" dirty="0" smtClean="0"/>
              <a:t>At right: sketch of Turner’s capture</a:t>
            </a:r>
            <a:endParaRPr lang="en-US" dirty="0" smtClean="0"/>
          </a:p>
          <a:p>
            <a:r>
              <a:rPr lang="en-US" dirty="0" smtClean="0"/>
              <a:t>Repressive violence</a:t>
            </a:r>
          </a:p>
          <a:p>
            <a:r>
              <a:rPr lang="en-US" dirty="0" smtClean="0"/>
              <a:t>Thomas Gray’s “The Confessions of Nat Turner”</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14789" y="1600185"/>
            <a:ext cx="4988911" cy="374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0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Aftermath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Virginia Debates Slavery</a:t>
            </a:r>
          </a:p>
          <a:p>
            <a:pPr lvl="1"/>
            <a:r>
              <a:rPr lang="en-US" dirty="0" smtClean="0"/>
              <a:t>Governor Floyd: </a:t>
            </a:r>
            <a:r>
              <a:rPr lang="en-US" dirty="0"/>
              <a:t>: "Before I leave this government, I will have contrived to have a law passed gradually abolishing slavery in this state, or at all events to </a:t>
            </a:r>
            <a:r>
              <a:rPr lang="en-US" dirty="0" smtClean="0"/>
              <a:t>begin the </a:t>
            </a:r>
            <a:r>
              <a:rPr lang="en-US" dirty="0"/>
              <a:t>work by prohibiting slavery west of the blue ridge Mountains</a:t>
            </a:r>
            <a:r>
              <a:rPr lang="en-US" dirty="0" smtClean="0"/>
              <a:t>.“</a:t>
            </a:r>
          </a:p>
          <a:p>
            <a:pPr lvl="1"/>
            <a:r>
              <a:rPr lang="en-US" dirty="0" smtClean="0"/>
              <a:t>In the end, slave codes were strengthened; prohibitions on schools, religious gatherings and preaching.</a:t>
            </a:r>
          </a:p>
          <a:p>
            <a:pPr lvl="1"/>
            <a:r>
              <a:rPr lang="en-US" dirty="0" smtClean="0"/>
              <a:t>Thomas Dew and the Positive Good Defense of Slavery: “No insurrection of this kind can occur where the blacks are as much civilized as they are in the United States….[T]he negro of the United States has imbibed the principles, the sentiments, and feelings of the white; in one word, he is civilized—at least comparatively.”</a:t>
            </a:r>
            <a:endParaRPr lang="en-US" dirty="0"/>
          </a:p>
        </p:txBody>
      </p:sp>
    </p:spTree>
    <p:extLst>
      <p:ext uri="{BB962C8B-B14F-4D97-AF65-F5344CB8AC3E}">
        <p14:creationId xmlns:p14="http://schemas.microsoft.com/office/powerpoint/2010/main" val="378138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62000"/>
          </a:xfrm>
        </p:spPr>
        <p:txBody>
          <a:bodyPr/>
          <a:lstStyle/>
          <a:p>
            <a:r>
              <a:rPr lang="en-US" dirty="0" smtClean="0"/>
              <a:t>Reminders and Announcements</a:t>
            </a:r>
            <a:endParaRPr lang="en-US" dirty="0"/>
          </a:p>
        </p:txBody>
      </p:sp>
      <p:sp>
        <p:nvSpPr>
          <p:cNvPr id="5" name="Content Placeholder 4"/>
          <p:cNvSpPr>
            <a:spLocks noGrp="1"/>
          </p:cNvSpPr>
          <p:nvPr>
            <p:ph idx="1"/>
          </p:nvPr>
        </p:nvSpPr>
        <p:spPr>
          <a:xfrm>
            <a:off x="0" y="914400"/>
            <a:ext cx="9144000" cy="5638800"/>
          </a:xfrm>
          <a:noFill/>
        </p:spPr>
        <p:txBody>
          <a:bodyPr>
            <a:noAutofit/>
          </a:bodyPr>
          <a:lstStyle/>
          <a:p>
            <a:r>
              <a:rPr lang="en-US" sz="2400" dirty="0" smtClean="0"/>
              <a:t>Navigating around History 350</a:t>
            </a:r>
          </a:p>
          <a:p>
            <a:pPr lvl="1"/>
            <a:r>
              <a:rPr lang="en-US" sz="2000" dirty="0" smtClean="0"/>
              <a:t>Syllabus is the first item in Blackboard Documents</a:t>
            </a:r>
          </a:p>
          <a:p>
            <a:pPr lvl="1"/>
            <a:r>
              <a:rPr lang="en-US" sz="2000" dirty="0" smtClean="0"/>
              <a:t>Links to PowerPoints will be posted on the syllabus before each class. Scroll down to the date of the class and click on the date. The syllabus will also lead you to some readings, assignment information, etc.</a:t>
            </a:r>
          </a:p>
          <a:p>
            <a:pPr lvl="1"/>
            <a:r>
              <a:rPr lang="en-US" sz="2000" dirty="0" smtClean="0"/>
              <a:t>Discussion Forum requirement: In left-hand Blackboard menu, go to </a:t>
            </a:r>
            <a:r>
              <a:rPr lang="en-US" sz="2000" dirty="0" err="1" smtClean="0"/>
              <a:t>Tools</a:t>
            </a:r>
            <a:r>
              <a:rPr lang="en-US" sz="2000" dirty="0" err="1" smtClean="0">
                <a:sym typeface="Wingdings" panose="05000000000000000000" pitchFamily="2" charset="2"/>
              </a:rPr>
              <a:t>Discussion</a:t>
            </a:r>
            <a:r>
              <a:rPr lang="en-US" sz="2000" dirty="0" smtClean="0">
                <a:sym typeface="Wingdings" panose="05000000000000000000" pitchFamily="2" charset="2"/>
              </a:rPr>
              <a:t> </a:t>
            </a:r>
            <a:r>
              <a:rPr lang="en-US" sz="2000" dirty="0" err="1" smtClean="0">
                <a:sym typeface="Wingdings" panose="05000000000000000000" pitchFamily="2" charset="2"/>
              </a:rPr>
              <a:t>BoardRead</a:t>
            </a:r>
            <a:r>
              <a:rPr lang="en-US" sz="2000" dirty="0" smtClean="0">
                <a:sym typeface="Wingdings" panose="05000000000000000000" pitchFamily="2" charset="2"/>
              </a:rPr>
              <a:t> Instructions and First Forum </a:t>
            </a:r>
            <a:r>
              <a:rPr lang="en-US" sz="2000" dirty="0" err="1" smtClean="0">
                <a:sym typeface="Wingdings" panose="05000000000000000000" pitchFamily="2" charset="2"/>
              </a:rPr>
              <a:t>QuestionTo</a:t>
            </a:r>
            <a:r>
              <a:rPr lang="en-US" sz="2000" dirty="0" smtClean="0">
                <a:sym typeface="Wingdings" panose="05000000000000000000" pitchFamily="2" charset="2"/>
              </a:rPr>
              <a:t> post, click on link in upper left “Discussion Forum Instructions and Question #1: Tom </a:t>
            </a:r>
            <a:r>
              <a:rPr lang="en-US" sz="2000" dirty="0" err="1" smtClean="0">
                <a:sym typeface="Wingdings" panose="05000000000000000000" pitchFamily="2" charset="2"/>
              </a:rPr>
              <a:t>Paine”Click</a:t>
            </a:r>
            <a:r>
              <a:rPr lang="en-US" sz="2000" dirty="0" smtClean="0">
                <a:sym typeface="Wingdings" panose="05000000000000000000" pitchFamily="2" charset="2"/>
              </a:rPr>
              <a:t> on “Create Thread” or respond to an earlier poster. Give your post a subject title and remember to click “submit” when you’re done.</a:t>
            </a:r>
          </a:p>
          <a:p>
            <a:pPr lvl="1"/>
            <a:r>
              <a:rPr lang="en-US" sz="2000" dirty="0" smtClean="0">
                <a:sym typeface="Wingdings" panose="05000000000000000000" pitchFamily="2" charset="2"/>
              </a:rPr>
              <a:t>The second Discussion Forum (on Nat Turner’s revolt) is now online. Deadline is May 12. Deadline for </a:t>
            </a:r>
            <a:r>
              <a:rPr lang="en-US" sz="2000" dirty="0" smtClean="0">
                <a:sym typeface="Wingdings" panose="05000000000000000000" pitchFamily="2" charset="2"/>
              </a:rPr>
              <a:t>your </a:t>
            </a:r>
            <a:r>
              <a:rPr lang="en-US" sz="2000" dirty="0" smtClean="0">
                <a:sym typeface="Wingdings" panose="05000000000000000000" pitchFamily="2" charset="2"/>
              </a:rPr>
              <a:t>post to the first forum (on Paine) is April 28.</a:t>
            </a:r>
          </a:p>
          <a:p>
            <a:pPr lvl="1"/>
            <a:r>
              <a:rPr lang="en-US" sz="2000" dirty="0" smtClean="0">
                <a:sym typeface="Wingdings" panose="05000000000000000000" pitchFamily="2" charset="2"/>
              </a:rPr>
              <a:t>There will be four forums during the term. You need to respond to three of them.</a:t>
            </a:r>
          </a:p>
          <a:p>
            <a:pPr lvl="1"/>
            <a:r>
              <a:rPr lang="en-US" sz="2000" dirty="0" smtClean="0">
                <a:sym typeface="Wingdings" panose="05000000000000000000" pitchFamily="2" charset="2"/>
              </a:rPr>
              <a:t>Instructions and options for the short paper due May 26 are in the Assignments section of Blackboard. I recommend that you look them over fairly soon.</a:t>
            </a:r>
          </a:p>
        </p:txBody>
      </p:sp>
    </p:spTree>
    <p:extLst>
      <p:ext uri="{BB962C8B-B14F-4D97-AF65-F5344CB8AC3E}">
        <p14:creationId xmlns:p14="http://schemas.microsoft.com/office/powerpoint/2010/main" val="327420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Aftermath </a:t>
            </a:r>
            <a:endParaRPr lang="en-US" dirty="0"/>
          </a:p>
        </p:txBody>
      </p:sp>
      <p:sp>
        <p:nvSpPr>
          <p:cNvPr id="3" name="Content Placeholder 2"/>
          <p:cNvSpPr>
            <a:spLocks noGrp="1"/>
          </p:cNvSpPr>
          <p:nvPr>
            <p:ph idx="1"/>
          </p:nvPr>
        </p:nvSpPr>
        <p:spPr>
          <a:xfrm>
            <a:off x="76200" y="1600200"/>
            <a:ext cx="8915400" cy="5029200"/>
          </a:xfrm>
        </p:spPr>
        <p:txBody>
          <a:bodyPr>
            <a:normAutofit fontScale="92500" lnSpcReduction="10000"/>
          </a:bodyPr>
          <a:lstStyle/>
          <a:p>
            <a:r>
              <a:rPr lang="en-US" dirty="0" smtClean="0"/>
              <a:t>William Lloyd Garrison responds: “We are horror-struck at the late tidings….”</a:t>
            </a:r>
          </a:p>
          <a:p>
            <a:pPr lvl="1"/>
            <a:r>
              <a:rPr lang="en-US" dirty="0" smtClean="0"/>
              <a:t>“I do not justify the slaves in their rebellion; yet I do not condemn </a:t>
            </a:r>
            <a:r>
              <a:rPr lang="en-US" i="1" dirty="0" smtClean="0"/>
              <a:t>them </a:t>
            </a:r>
            <a:r>
              <a:rPr lang="en-US" dirty="0" smtClean="0"/>
              <a:t>and applaud similar conduct in </a:t>
            </a:r>
            <a:r>
              <a:rPr lang="en-US" i="1" dirty="0" smtClean="0"/>
              <a:t>white men</a:t>
            </a:r>
            <a:r>
              <a:rPr lang="en-US" dirty="0" smtClean="0"/>
              <a:t>. I deny the right of any people to fight for their liberty….Of all men living, however, our slaves have the best reason to assert their rights by violent means.”</a:t>
            </a:r>
          </a:p>
          <a:p>
            <a:r>
              <a:rPr lang="en-US" dirty="0" smtClean="0"/>
              <a:t>An African American newspaper in Albany, NY: “Their struggle for freedom is the same in principle as the struggle of our fathers in ‘76. I hope they may achieve their liberty eventually by fair and honorable means, in a brave and manly conflict with their masters.” </a:t>
            </a:r>
            <a:endParaRPr lang="en-US" dirty="0"/>
          </a:p>
        </p:txBody>
      </p:sp>
    </p:spTree>
    <p:extLst>
      <p:ext uri="{BB962C8B-B14F-4D97-AF65-F5344CB8AC3E}">
        <p14:creationId xmlns:p14="http://schemas.microsoft.com/office/powerpoint/2010/main" val="137912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 Turner in Memory and Imagination</a:t>
            </a:r>
            <a:endParaRPr lang="en-US" dirty="0"/>
          </a:p>
        </p:txBody>
      </p:sp>
      <p:sp>
        <p:nvSpPr>
          <p:cNvPr id="3" name="Content Placeholder 2"/>
          <p:cNvSpPr>
            <a:spLocks noGrp="1"/>
          </p:cNvSpPr>
          <p:nvPr>
            <p:ph sz="half" idx="1"/>
          </p:nvPr>
        </p:nvSpPr>
        <p:spPr/>
        <p:txBody>
          <a:bodyPr>
            <a:normAutofit/>
          </a:bodyPr>
          <a:lstStyle/>
          <a:p>
            <a:r>
              <a:rPr lang="en-US" dirty="0" smtClean="0"/>
              <a:t>Turner as inspiration: African American journalist T. Thomas Fortune writes in 1889: “Nat Turner was a black hero. He preferred death to slavery. He ought to have a monument.”</a:t>
            </a:r>
          </a:p>
        </p:txBody>
      </p:sp>
      <p:sp>
        <p:nvSpPr>
          <p:cNvPr id="4" name="Content Placeholder 3"/>
          <p:cNvSpPr>
            <a:spLocks noGrp="1"/>
          </p:cNvSpPr>
          <p:nvPr>
            <p:ph sz="half" idx="2"/>
          </p:nvPr>
        </p:nvSpPr>
        <p:spPr/>
        <p:txBody>
          <a:bodyPr>
            <a:normAutofit/>
          </a:bodyPr>
          <a:lstStyle/>
          <a:p>
            <a:r>
              <a:rPr lang="en-US" dirty="0"/>
              <a:t>William Styron and </a:t>
            </a:r>
            <a:r>
              <a:rPr lang="en-US" i="1" dirty="0"/>
              <a:t>The Confessions of Nat </a:t>
            </a:r>
            <a:r>
              <a:rPr lang="en-US" i="1" dirty="0" smtClean="0"/>
              <a:t>Turner </a:t>
            </a:r>
            <a:r>
              <a:rPr lang="en-US" dirty="0" smtClean="0"/>
              <a:t>(published 1967)</a:t>
            </a:r>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527" y="3048000"/>
            <a:ext cx="220561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9" y="3048000"/>
            <a:ext cx="201168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01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280160"/>
            <a:ext cx="7024333"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5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Announcements: </a:t>
            </a:r>
            <a:r>
              <a:rPr lang="en-US" i="1" dirty="0" smtClean="0"/>
              <a:t>Nat Turner: A Troublesome Property</a:t>
            </a:r>
            <a:endParaRPr lang="en-US" i="1" dirty="0"/>
          </a:p>
        </p:txBody>
      </p:sp>
      <p:sp>
        <p:nvSpPr>
          <p:cNvPr id="3" name="Content Placeholder 2"/>
          <p:cNvSpPr>
            <a:spLocks noGrp="1"/>
          </p:cNvSpPr>
          <p:nvPr>
            <p:ph idx="1"/>
          </p:nvPr>
        </p:nvSpPr>
        <p:spPr/>
        <p:txBody>
          <a:bodyPr>
            <a:normAutofit fontScale="92500" lnSpcReduction="20000"/>
          </a:bodyPr>
          <a:lstStyle/>
          <a:p>
            <a:r>
              <a:rPr lang="en-US" i="1" dirty="0" smtClean="0"/>
              <a:t>Nat Turner: A Troublesome Property</a:t>
            </a:r>
            <a:r>
              <a:rPr lang="en-US" dirty="0" smtClean="0"/>
              <a:t> is a “docudrama” about the most famous U.S. slave rebellion leader. I’ll show it in class next Thursday, April 30. I’ve put a copy of the DVD on reserve: If you miss that class, I strongly recommend that you watch it in the Knight Library AV room, on the third floor. It’s about sixty minutes long.</a:t>
            </a:r>
          </a:p>
          <a:p>
            <a:r>
              <a:rPr lang="en-US" dirty="0" smtClean="0"/>
              <a:t>In the remaining class time on April 30 (and maybe for a few minutes more), I’ll hold a brief midterm exam review session. Attendance at the review is optional.</a:t>
            </a:r>
            <a:endParaRPr lang="en-US" dirty="0"/>
          </a:p>
        </p:txBody>
      </p:sp>
    </p:spTree>
    <p:extLst>
      <p:ext uri="{BB962C8B-B14F-4D97-AF65-F5344CB8AC3E}">
        <p14:creationId xmlns:p14="http://schemas.microsoft.com/office/powerpoint/2010/main" val="100429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Announcements: </a:t>
            </a:r>
            <a:r>
              <a:rPr lang="en-US" dirty="0" smtClean="0"/>
              <a:t>Midterm Exam </a:t>
            </a:r>
            <a:br>
              <a:rPr lang="en-US" dirty="0" smtClean="0"/>
            </a:br>
            <a:r>
              <a:rPr lang="en-US" dirty="0" smtClean="0"/>
              <a:t>May 5</a:t>
            </a:r>
            <a:endParaRPr lang="en-US" dirty="0"/>
          </a:p>
        </p:txBody>
      </p:sp>
      <p:sp>
        <p:nvSpPr>
          <p:cNvPr id="3" name="Content Placeholder 2"/>
          <p:cNvSpPr>
            <a:spLocks noGrp="1"/>
          </p:cNvSpPr>
          <p:nvPr>
            <p:ph idx="1"/>
          </p:nvPr>
        </p:nvSpPr>
        <p:spPr/>
        <p:txBody>
          <a:bodyPr>
            <a:normAutofit/>
          </a:bodyPr>
          <a:lstStyle/>
          <a:p>
            <a:r>
              <a:rPr lang="en-US" dirty="0" smtClean="0">
                <a:sym typeface="Wingdings" panose="05000000000000000000" pitchFamily="2" charset="2"/>
              </a:rPr>
              <a:t>I’ve posted the instructions and possible essay questions for the </a:t>
            </a:r>
            <a:r>
              <a:rPr lang="en-US" dirty="0">
                <a:sym typeface="Wingdings" panose="05000000000000000000" pitchFamily="2" charset="2"/>
              </a:rPr>
              <a:t>midterm exam at </a:t>
            </a:r>
            <a:r>
              <a:rPr lang="en-US" dirty="0">
                <a:sym typeface="Wingdings" panose="05000000000000000000" pitchFamily="2" charset="2"/>
                <a:hlinkClick r:id="rId3"/>
              </a:rPr>
              <a:t>http://</a:t>
            </a:r>
            <a:r>
              <a:rPr lang="en-US" dirty="0" smtClean="0">
                <a:sym typeface="Wingdings" panose="05000000000000000000" pitchFamily="2" charset="2"/>
                <a:hlinkClick r:id="rId3"/>
              </a:rPr>
              <a:t>pages.uoregon.edu/dapope/350midtermessays.htm</a:t>
            </a:r>
            <a:r>
              <a:rPr lang="en-US" dirty="0" smtClean="0">
                <a:sym typeface="Wingdings" panose="05000000000000000000" pitchFamily="2" charset="2"/>
              </a:rPr>
              <a:t>. </a:t>
            </a:r>
          </a:p>
          <a:p>
            <a:pPr marL="0" indent="0">
              <a:buNone/>
            </a:pPr>
            <a:endParaRPr lang="en-US" dirty="0"/>
          </a:p>
        </p:txBody>
      </p:sp>
    </p:spTree>
    <p:extLst>
      <p:ext uri="{BB962C8B-B14F-4D97-AF65-F5344CB8AC3E}">
        <p14:creationId xmlns:p14="http://schemas.microsoft.com/office/powerpoint/2010/main" val="410795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Websites of Interest: Slave Revolts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Abolition Project” section </a:t>
            </a:r>
            <a:r>
              <a:rPr lang="en-US" dirty="0" smtClean="0">
                <a:hlinkClick r:id="rId3"/>
              </a:rPr>
              <a:t>on slave resistance</a:t>
            </a:r>
            <a:endParaRPr lang="en-US" dirty="0" smtClean="0"/>
          </a:p>
          <a:p>
            <a:r>
              <a:rPr lang="en-US" dirty="0" smtClean="0">
                <a:hlinkClick r:id="rId4"/>
              </a:rPr>
              <a:t>Archeology of the </a:t>
            </a:r>
            <a:r>
              <a:rPr lang="en-US" dirty="0" err="1" smtClean="0">
                <a:hlinkClick r:id="rId4"/>
              </a:rPr>
              <a:t>Quilombo</a:t>
            </a:r>
            <a:r>
              <a:rPr lang="en-US" dirty="0" smtClean="0">
                <a:hlinkClick r:id="rId4"/>
              </a:rPr>
              <a:t> dos </a:t>
            </a:r>
            <a:r>
              <a:rPr lang="en-US" dirty="0" err="1" smtClean="0">
                <a:hlinkClick r:id="rId4"/>
              </a:rPr>
              <a:t>Palmares</a:t>
            </a:r>
            <a:r>
              <a:rPr lang="en-US" dirty="0" smtClean="0"/>
              <a:t>, African-Brazilian rebel community</a:t>
            </a:r>
          </a:p>
          <a:p>
            <a:r>
              <a:rPr lang="en-US" dirty="0" smtClean="0">
                <a:hlinkClick r:id="rId5"/>
              </a:rPr>
              <a:t>Creativity and Resistance</a:t>
            </a:r>
            <a:r>
              <a:rPr lang="en-US" dirty="0" smtClean="0"/>
              <a:t>—Smithsonian Institution exhibit on Maroon (escaped slave) colonies in the Americas</a:t>
            </a:r>
          </a:p>
          <a:p>
            <a:r>
              <a:rPr lang="en-US" dirty="0" smtClean="0"/>
              <a:t>Website for </a:t>
            </a:r>
            <a:r>
              <a:rPr lang="en-US" dirty="0" smtClean="0">
                <a:hlinkClick r:id="rId6"/>
              </a:rPr>
              <a:t>Nat Turner: A Troublesome Property</a:t>
            </a:r>
            <a:r>
              <a:rPr lang="en-US" dirty="0" smtClean="0"/>
              <a:t> (film we’ll see on May 1)</a:t>
            </a:r>
          </a:p>
          <a:p>
            <a:r>
              <a:rPr lang="en-US" dirty="0" smtClean="0"/>
              <a:t>Brief description and documents on </a:t>
            </a:r>
            <a:r>
              <a:rPr lang="en-US" dirty="0" smtClean="0">
                <a:hlinkClick r:id="rId7"/>
              </a:rPr>
              <a:t>Gabriel Prosser’s conspiracy</a:t>
            </a:r>
            <a:r>
              <a:rPr lang="en-US" dirty="0" smtClean="0"/>
              <a:t>, Richmond, 1800</a:t>
            </a:r>
          </a:p>
          <a:p>
            <a:r>
              <a:rPr lang="en-US" dirty="0" smtClean="0"/>
              <a:t>Religion and </a:t>
            </a:r>
            <a:r>
              <a:rPr lang="en-US" dirty="0" smtClean="0">
                <a:hlinkClick r:id="rId8"/>
              </a:rPr>
              <a:t>Denmark Vesey’s rebellion</a:t>
            </a:r>
            <a:r>
              <a:rPr lang="en-US" dirty="0" smtClean="0"/>
              <a:t>, Charleston, SC, 1822</a:t>
            </a:r>
          </a:p>
          <a:p>
            <a:r>
              <a:rPr lang="en-US" dirty="0" smtClean="0"/>
              <a:t>A recent online article on </a:t>
            </a:r>
            <a:r>
              <a:rPr lang="en-US" dirty="0" smtClean="0">
                <a:hlinkClick r:id="rId9"/>
              </a:rPr>
              <a:t>“The Five Greatest Slave Rebellions in U.S. History”.</a:t>
            </a:r>
            <a:endParaRPr lang="en-US" dirty="0"/>
          </a:p>
        </p:txBody>
      </p:sp>
    </p:spTree>
    <p:extLst>
      <p:ext uri="{BB962C8B-B14F-4D97-AF65-F5344CB8AC3E}">
        <p14:creationId xmlns:p14="http://schemas.microsoft.com/office/powerpoint/2010/main" val="362629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95400"/>
          </a:xfrm>
        </p:spPr>
        <p:txBody>
          <a:bodyPr>
            <a:normAutofit fontScale="90000"/>
          </a:bodyPr>
          <a:lstStyle/>
          <a:p>
            <a:r>
              <a:rPr lang="en-US" dirty="0" smtClean="0"/>
              <a:t>Explaining Differences: The Elkins Thesis</a:t>
            </a:r>
            <a:endParaRPr lang="en-US" dirty="0"/>
          </a:p>
        </p:txBody>
      </p:sp>
      <p:sp>
        <p:nvSpPr>
          <p:cNvPr id="6" name="Content Placeholder 5"/>
          <p:cNvSpPr>
            <a:spLocks noGrp="1"/>
          </p:cNvSpPr>
          <p:nvPr>
            <p:ph idx="1"/>
          </p:nvPr>
        </p:nvSpPr>
        <p:spPr>
          <a:xfrm>
            <a:off x="457200" y="1371600"/>
            <a:ext cx="8229600" cy="4754563"/>
          </a:xfrm>
        </p:spPr>
        <p:txBody>
          <a:bodyPr>
            <a:normAutofit fontScale="85000" lnSpcReduction="20000"/>
          </a:bodyPr>
          <a:lstStyle/>
          <a:p>
            <a:r>
              <a:rPr lang="en-US" dirty="0" smtClean="0"/>
              <a:t>About fifty years ago, historian Stanley Elkins (in his book simply entitled </a:t>
            </a:r>
            <a:r>
              <a:rPr lang="en-US" i="1" dirty="0" smtClean="0"/>
              <a:t>Slavery</a:t>
            </a:r>
            <a:r>
              <a:rPr lang="en-US" dirty="0" smtClean="0"/>
              <a:t>) presented a controversial theory about why the U.S. South had fewer and smaller revolts than the rest of the Western Hemisphere.</a:t>
            </a:r>
          </a:p>
          <a:p>
            <a:pPr lvl="1"/>
            <a:r>
              <a:rPr lang="en-US" dirty="0" smtClean="0"/>
              <a:t>The Slave South as “unopposed capitalist” society</a:t>
            </a:r>
          </a:p>
          <a:p>
            <a:pPr lvl="1"/>
            <a:r>
              <a:rPr lang="en-US" dirty="0" smtClean="0"/>
              <a:t>Slavery as a “total institution”</a:t>
            </a:r>
          </a:p>
          <a:p>
            <a:pPr lvl="2"/>
            <a:r>
              <a:rPr lang="en-US" sz="2800" dirty="0" smtClean="0"/>
              <a:t>Psychologist Erving Goffman defines “total institution”: </a:t>
            </a:r>
            <a:r>
              <a:rPr lang="en-US" sz="2800" dirty="0"/>
              <a:t>A total institution may be defined as a place of residence and work where a large number of like-situated individuals, cut off from the wider society for an appreciable period of time, together lead an enclosed, formally administered round of life.</a:t>
            </a:r>
            <a:endParaRPr lang="en-US" sz="2800" dirty="0" smtClean="0"/>
          </a:p>
          <a:p>
            <a:pPr lvl="1"/>
            <a:r>
              <a:rPr lang="en-US" dirty="0" smtClean="0"/>
              <a:t>Psychological impacts: Loss of adult roles, “</a:t>
            </a:r>
            <a:r>
              <a:rPr lang="en-US" dirty="0" err="1" smtClean="0"/>
              <a:t>infantilization</a:t>
            </a:r>
            <a:r>
              <a:rPr lang="en-US" dirty="0" smtClean="0"/>
              <a:t>”?</a:t>
            </a:r>
          </a:p>
          <a:p>
            <a:r>
              <a:rPr lang="en-US" dirty="0" smtClean="0"/>
              <a:t>Reception and Debate</a:t>
            </a:r>
          </a:p>
          <a:p>
            <a:pPr lvl="1"/>
            <a:endParaRPr lang="en-US" dirty="0"/>
          </a:p>
        </p:txBody>
      </p:sp>
    </p:spTree>
    <p:extLst>
      <p:ext uri="{BB962C8B-B14F-4D97-AF65-F5344CB8AC3E}">
        <p14:creationId xmlns:p14="http://schemas.microsoft.com/office/powerpoint/2010/main" val="133823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Explaining Differences: More Recent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Demography</a:t>
            </a:r>
          </a:p>
          <a:p>
            <a:r>
              <a:rPr lang="en-US" dirty="0" smtClean="0"/>
              <a:t>Geography</a:t>
            </a:r>
          </a:p>
          <a:p>
            <a:r>
              <a:rPr lang="en-US" dirty="0" smtClean="0"/>
              <a:t>Escape potential</a:t>
            </a:r>
          </a:p>
          <a:p>
            <a:r>
              <a:rPr lang="en-US" dirty="0" smtClean="0"/>
              <a:t>Arms? Larry Ward, chairman of “Gun Appreciation Day</a:t>
            </a:r>
            <a:r>
              <a:rPr lang="en-US" dirty="0"/>
              <a:t>,” January 2013: "I think Martin Luther King, Jr. would agree with me if he were alive today that if </a:t>
            </a:r>
            <a:r>
              <a:rPr lang="en-US" dirty="0">
                <a:hlinkClick r:id="rId3"/>
              </a:rPr>
              <a:t>African Americans had been given the right to keep and bear arms</a:t>
            </a:r>
            <a:r>
              <a:rPr lang="en-US" dirty="0"/>
              <a:t> from day one of the country’s founding, perhaps slavery might not have been a chapter in our history." </a:t>
            </a:r>
          </a:p>
        </p:txBody>
      </p:sp>
    </p:spTree>
    <p:extLst>
      <p:ext uri="{BB962C8B-B14F-4D97-AF65-F5344CB8AC3E}">
        <p14:creationId xmlns:p14="http://schemas.microsoft.com/office/powerpoint/2010/main" val="3709602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to Day Survival and Resistance</a:t>
            </a:r>
            <a:endParaRPr lang="en-US" dirty="0"/>
          </a:p>
        </p:txBody>
      </p:sp>
      <p:sp>
        <p:nvSpPr>
          <p:cNvPr id="3" name="Content Placeholder 2"/>
          <p:cNvSpPr>
            <a:spLocks noGrp="1"/>
          </p:cNvSpPr>
          <p:nvPr>
            <p:ph idx="1"/>
          </p:nvPr>
        </p:nvSpPr>
        <p:spPr/>
        <p:txBody>
          <a:bodyPr/>
          <a:lstStyle/>
          <a:p>
            <a:r>
              <a:rPr lang="en-US" dirty="0" smtClean="0"/>
              <a:t>Creating and maintaining slave communities</a:t>
            </a:r>
          </a:p>
          <a:p>
            <a:r>
              <a:rPr lang="en-US" dirty="0" smtClean="0"/>
              <a:t>Slave families</a:t>
            </a:r>
          </a:p>
          <a:p>
            <a:r>
              <a:rPr lang="en-US" dirty="0" smtClean="0"/>
              <a:t>Religion: An African American Christianity</a:t>
            </a:r>
          </a:p>
          <a:p>
            <a:r>
              <a:rPr lang="en-US" dirty="0" smtClean="0"/>
              <a:t>Forms of resistance:</a:t>
            </a:r>
          </a:p>
          <a:p>
            <a:pPr lvl="1"/>
            <a:r>
              <a:rPr lang="en-US" dirty="0" smtClean="0"/>
              <a:t>Sabotage</a:t>
            </a:r>
          </a:p>
          <a:p>
            <a:pPr lvl="1"/>
            <a:r>
              <a:rPr lang="en-US" dirty="0" smtClean="0"/>
              <a:t>Avoiding work discipline</a:t>
            </a:r>
          </a:p>
          <a:p>
            <a:pPr lvl="1"/>
            <a:r>
              <a:rPr lang="en-US" dirty="0" smtClean="0"/>
              <a:t>Attacks—arson, poisoning…--against masters</a:t>
            </a:r>
          </a:p>
          <a:p>
            <a:r>
              <a:rPr lang="en-US" dirty="0" smtClean="0"/>
              <a:t>Escape</a:t>
            </a:r>
          </a:p>
          <a:p>
            <a:endParaRPr lang="en-US" dirty="0"/>
          </a:p>
        </p:txBody>
      </p:sp>
    </p:spTree>
    <p:extLst>
      <p:ext uri="{BB962C8B-B14F-4D97-AF65-F5344CB8AC3E}">
        <p14:creationId xmlns:p14="http://schemas.microsoft.com/office/powerpoint/2010/main" val="61007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Enigma of Nat Turner</a:t>
            </a:r>
            <a:endParaRPr lang="en-US" dirty="0"/>
          </a:p>
        </p:txBody>
      </p:sp>
      <p:sp>
        <p:nvSpPr>
          <p:cNvPr id="3" name="Content Placeholder 2"/>
          <p:cNvSpPr>
            <a:spLocks noGrp="1"/>
          </p:cNvSpPr>
          <p:nvPr>
            <p:ph sz="half" idx="1"/>
          </p:nvPr>
        </p:nvSpPr>
        <p:spPr>
          <a:xfrm>
            <a:off x="228600" y="1600200"/>
            <a:ext cx="4267200" cy="4525963"/>
          </a:xfrm>
        </p:spPr>
        <p:txBody>
          <a:bodyPr/>
          <a:lstStyle/>
          <a:p>
            <a:r>
              <a:rPr lang="en-US" dirty="0" smtClean="0"/>
              <a:t>Delusionary Madman?</a:t>
            </a:r>
            <a:endParaRPr lang="en-US" dirty="0"/>
          </a:p>
        </p:txBody>
      </p:sp>
      <p:sp>
        <p:nvSpPr>
          <p:cNvPr id="4" name="Content Placeholder 3"/>
          <p:cNvSpPr>
            <a:spLocks noGrp="1"/>
          </p:cNvSpPr>
          <p:nvPr>
            <p:ph sz="half" idx="2"/>
          </p:nvPr>
        </p:nvSpPr>
        <p:spPr>
          <a:xfrm>
            <a:off x="4648200" y="1600200"/>
            <a:ext cx="4267200" cy="4525963"/>
          </a:xfrm>
        </p:spPr>
        <p:txBody>
          <a:bodyPr/>
          <a:lstStyle/>
          <a:p>
            <a:r>
              <a:rPr lang="en-US" dirty="0" smtClean="0"/>
              <a:t>Revolutionary Organizer?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66274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1796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Words>1597</Words>
  <Application>Microsoft Office PowerPoint</Application>
  <PresentationFormat>On-screen Show (4:3)</PresentationFormat>
  <Paragraphs>121</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Book Antiqua</vt:lpstr>
      <vt:lpstr>Calibri</vt:lpstr>
      <vt:lpstr>Lucida Sans</vt:lpstr>
      <vt:lpstr>Wingdings</vt:lpstr>
      <vt:lpstr>Wingdings 2</vt:lpstr>
      <vt:lpstr>Wingdings 3</vt:lpstr>
      <vt:lpstr>Office Theme</vt:lpstr>
      <vt:lpstr>Apex</vt:lpstr>
      <vt:lpstr>Nat turner: Revolutionary Hero or Madman?</vt:lpstr>
      <vt:lpstr>Reminders and Announcements</vt:lpstr>
      <vt:lpstr>Announcements: Nat Turner: A Troublesome Property</vt:lpstr>
      <vt:lpstr>Announcements: Midterm Exam  May 5</vt:lpstr>
      <vt:lpstr>Some Websites of Interest: Slave Revolts</vt:lpstr>
      <vt:lpstr>Explaining Differences: The Elkins Thesis</vt:lpstr>
      <vt:lpstr>Explaining Differences: More Recent Approaches</vt:lpstr>
      <vt:lpstr>Day to Day Survival and Resistance</vt:lpstr>
      <vt:lpstr>The Enigma of Nat Turner</vt:lpstr>
      <vt:lpstr>The Setting: David Walker’s Appeal</vt:lpstr>
      <vt:lpstr>The Setting: Abolitionism and “Immediate Emancipation”</vt:lpstr>
      <vt:lpstr>David Walker’s Appeal/William Lloyd Garrison and The Liberator</vt:lpstr>
      <vt:lpstr>The Setting: Southampton County, Virginia 1831</vt:lpstr>
      <vt:lpstr>Roadside Turner</vt:lpstr>
      <vt:lpstr>Making Nat Turner</vt:lpstr>
      <vt:lpstr>Turner’s Goals</vt:lpstr>
      <vt:lpstr>The Revolt</vt:lpstr>
      <vt:lpstr>Turner’s Revolt Defeated</vt:lpstr>
      <vt:lpstr>The Aftermath</vt:lpstr>
      <vt:lpstr>The Aftermath </vt:lpstr>
      <vt:lpstr>Nat Turner in Memory and Imagination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Pope</cp:lastModifiedBy>
  <cp:revision>47</cp:revision>
  <cp:lastPrinted>2013-04-15T19:54:30Z</cp:lastPrinted>
  <dcterms:created xsi:type="dcterms:W3CDTF">2013-04-09T19:18:35Z</dcterms:created>
  <dcterms:modified xsi:type="dcterms:W3CDTF">2015-04-23T18:56:17Z</dcterms:modified>
</cp:coreProperties>
</file>