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295" r:id="rId4"/>
    <p:sldId id="307" r:id="rId5"/>
    <p:sldId id="306" r:id="rId6"/>
    <p:sldId id="297" r:id="rId7"/>
    <p:sldId id="298" r:id="rId8"/>
    <p:sldId id="299" r:id="rId9"/>
    <p:sldId id="300" r:id="rId10"/>
    <p:sldId id="301" r:id="rId11"/>
    <p:sldId id="308" r:id="rId12"/>
    <p:sldId id="309" r:id="rId13"/>
    <p:sldId id="302" r:id="rId14"/>
    <p:sldId id="303" r:id="rId15"/>
    <p:sldId id="304" r:id="rId16"/>
    <p:sldId id="305" r:id="rId17"/>
    <p:sldId id="312" r:id="rId18"/>
    <p:sldId id="317" r:id="rId19"/>
    <p:sldId id="318" r:id="rId20"/>
    <p:sldId id="319" r:id="rId21"/>
    <p:sldId id="320" r:id="rId22"/>
    <p:sldId id="321" r:id="rId23"/>
    <p:sldId id="322" r:id="rId24"/>
    <p:sldId id="323" r:id="rId25"/>
    <p:sldId id="324" r:id="rId26"/>
    <p:sldId id="325" r:id="rId27"/>
    <p:sldId id="326" r:id="rId28"/>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CA5E5F11-3A70-4670-BFF6-CFA16F16F39B}" type="datetimeFigureOut">
              <a:rPr lang="en-US" smtClean="0"/>
              <a:t>4/21/2015</a:t>
            </a:fld>
            <a:endParaRPr lang="en-US"/>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B7822124-FBBD-4B00-8507-E6FA6A57288A}" type="slidenum">
              <a:rPr lang="en-US" smtClean="0"/>
              <a:t>‹#›</a:t>
            </a:fld>
            <a:endParaRPr lang="en-US"/>
          </a:p>
        </p:txBody>
      </p:sp>
    </p:spTree>
    <p:extLst>
      <p:ext uri="{BB962C8B-B14F-4D97-AF65-F5344CB8AC3E}">
        <p14:creationId xmlns:p14="http://schemas.microsoft.com/office/powerpoint/2010/main" val="71976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169BEC67-97EF-4F4D-97CD-3A2A519EF5AC}" type="datetimeFigureOut">
              <a:rPr lang="en-US" smtClean="0"/>
              <a:t>4/21/2015</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5A17052C-7070-40C7-9C35-099436738466}" type="slidenum">
              <a:rPr lang="en-US" smtClean="0"/>
              <a:t>‹#›</a:t>
            </a:fld>
            <a:endParaRPr lang="en-US"/>
          </a:p>
        </p:txBody>
      </p:sp>
    </p:spTree>
    <p:extLst>
      <p:ext uri="{BB962C8B-B14F-4D97-AF65-F5344CB8AC3E}">
        <p14:creationId xmlns:p14="http://schemas.microsoft.com/office/powerpoint/2010/main" val="296414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a:t>
            </a:fld>
            <a:endParaRPr lang="en-US"/>
          </a:p>
        </p:txBody>
      </p:sp>
    </p:spTree>
    <p:extLst>
      <p:ext uri="{BB962C8B-B14F-4D97-AF65-F5344CB8AC3E}">
        <p14:creationId xmlns:p14="http://schemas.microsoft.com/office/powerpoint/2010/main" val="107001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10</a:t>
            </a:fld>
            <a:endParaRPr lang="en-US"/>
          </a:p>
        </p:txBody>
      </p:sp>
    </p:spTree>
    <p:extLst>
      <p:ext uri="{BB962C8B-B14F-4D97-AF65-F5344CB8AC3E}">
        <p14:creationId xmlns:p14="http://schemas.microsoft.com/office/powerpoint/2010/main" val="394848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11</a:t>
            </a:fld>
            <a:endParaRPr lang="en-US"/>
          </a:p>
        </p:txBody>
      </p:sp>
    </p:spTree>
    <p:extLst>
      <p:ext uri="{BB962C8B-B14F-4D97-AF65-F5344CB8AC3E}">
        <p14:creationId xmlns:p14="http://schemas.microsoft.com/office/powerpoint/2010/main" val="264342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12</a:t>
            </a:fld>
            <a:endParaRPr lang="en-US"/>
          </a:p>
        </p:txBody>
      </p:sp>
    </p:spTree>
    <p:extLst>
      <p:ext uri="{BB962C8B-B14F-4D97-AF65-F5344CB8AC3E}">
        <p14:creationId xmlns:p14="http://schemas.microsoft.com/office/powerpoint/2010/main" val="393573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13</a:t>
            </a:fld>
            <a:endParaRPr lang="en-US"/>
          </a:p>
        </p:txBody>
      </p:sp>
    </p:spTree>
    <p:extLst>
      <p:ext uri="{BB962C8B-B14F-4D97-AF65-F5344CB8AC3E}">
        <p14:creationId xmlns:p14="http://schemas.microsoft.com/office/powerpoint/2010/main" val="16859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14</a:t>
            </a:fld>
            <a:endParaRPr lang="en-US"/>
          </a:p>
        </p:txBody>
      </p:sp>
    </p:spTree>
    <p:extLst>
      <p:ext uri="{BB962C8B-B14F-4D97-AF65-F5344CB8AC3E}">
        <p14:creationId xmlns:p14="http://schemas.microsoft.com/office/powerpoint/2010/main" val="9554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15</a:t>
            </a:fld>
            <a:endParaRPr lang="en-US"/>
          </a:p>
        </p:txBody>
      </p:sp>
    </p:spTree>
    <p:extLst>
      <p:ext uri="{BB962C8B-B14F-4D97-AF65-F5344CB8AC3E}">
        <p14:creationId xmlns:p14="http://schemas.microsoft.com/office/powerpoint/2010/main" val="59535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16</a:t>
            </a:fld>
            <a:endParaRPr lang="en-US"/>
          </a:p>
        </p:txBody>
      </p:sp>
    </p:spTree>
    <p:extLst>
      <p:ext uri="{BB962C8B-B14F-4D97-AF65-F5344CB8AC3E}">
        <p14:creationId xmlns:p14="http://schemas.microsoft.com/office/powerpoint/2010/main" val="333225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17</a:t>
            </a:fld>
            <a:endParaRPr lang="en-US"/>
          </a:p>
        </p:txBody>
      </p:sp>
    </p:spTree>
    <p:extLst>
      <p:ext uri="{BB962C8B-B14F-4D97-AF65-F5344CB8AC3E}">
        <p14:creationId xmlns:p14="http://schemas.microsoft.com/office/powerpoint/2010/main" val="2594450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18</a:t>
            </a:fld>
            <a:endParaRPr lang="en-US"/>
          </a:p>
        </p:txBody>
      </p:sp>
    </p:spTree>
    <p:extLst>
      <p:ext uri="{BB962C8B-B14F-4D97-AF65-F5344CB8AC3E}">
        <p14:creationId xmlns:p14="http://schemas.microsoft.com/office/powerpoint/2010/main" val="37578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19</a:t>
            </a:fld>
            <a:endParaRPr lang="en-US"/>
          </a:p>
        </p:txBody>
      </p:sp>
    </p:spTree>
    <p:extLst>
      <p:ext uri="{BB962C8B-B14F-4D97-AF65-F5344CB8AC3E}">
        <p14:creationId xmlns:p14="http://schemas.microsoft.com/office/powerpoint/2010/main" val="175002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a:t>
            </a:fld>
            <a:endParaRPr lang="en-US"/>
          </a:p>
        </p:txBody>
      </p:sp>
    </p:spTree>
    <p:extLst>
      <p:ext uri="{BB962C8B-B14F-4D97-AF65-F5344CB8AC3E}">
        <p14:creationId xmlns:p14="http://schemas.microsoft.com/office/powerpoint/2010/main" val="425359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20</a:t>
            </a:fld>
            <a:endParaRPr lang="en-US"/>
          </a:p>
        </p:txBody>
      </p:sp>
    </p:spTree>
    <p:extLst>
      <p:ext uri="{BB962C8B-B14F-4D97-AF65-F5344CB8AC3E}">
        <p14:creationId xmlns:p14="http://schemas.microsoft.com/office/powerpoint/2010/main" val="52099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21</a:t>
            </a:fld>
            <a:endParaRPr lang="en-US"/>
          </a:p>
        </p:txBody>
      </p:sp>
    </p:spTree>
    <p:extLst>
      <p:ext uri="{BB962C8B-B14F-4D97-AF65-F5344CB8AC3E}">
        <p14:creationId xmlns:p14="http://schemas.microsoft.com/office/powerpoint/2010/main" val="3965557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22</a:t>
            </a:fld>
            <a:endParaRPr lang="en-US"/>
          </a:p>
        </p:txBody>
      </p:sp>
    </p:spTree>
    <p:extLst>
      <p:ext uri="{BB962C8B-B14F-4D97-AF65-F5344CB8AC3E}">
        <p14:creationId xmlns:p14="http://schemas.microsoft.com/office/powerpoint/2010/main" val="249012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23</a:t>
            </a:fld>
            <a:endParaRPr lang="en-US"/>
          </a:p>
        </p:txBody>
      </p:sp>
    </p:spTree>
    <p:extLst>
      <p:ext uri="{BB962C8B-B14F-4D97-AF65-F5344CB8AC3E}">
        <p14:creationId xmlns:p14="http://schemas.microsoft.com/office/powerpoint/2010/main" val="4189817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24</a:t>
            </a:fld>
            <a:endParaRPr lang="en-US"/>
          </a:p>
        </p:txBody>
      </p:sp>
    </p:spTree>
    <p:extLst>
      <p:ext uri="{BB962C8B-B14F-4D97-AF65-F5344CB8AC3E}">
        <p14:creationId xmlns:p14="http://schemas.microsoft.com/office/powerpoint/2010/main" val="2214634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25</a:t>
            </a:fld>
            <a:endParaRPr lang="en-US"/>
          </a:p>
        </p:txBody>
      </p:sp>
    </p:spTree>
    <p:extLst>
      <p:ext uri="{BB962C8B-B14F-4D97-AF65-F5344CB8AC3E}">
        <p14:creationId xmlns:p14="http://schemas.microsoft.com/office/powerpoint/2010/main" val="100752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26</a:t>
            </a:fld>
            <a:endParaRPr lang="en-US"/>
          </a:p>
        </p:txBody>
      </p:sp>
    </p:spTree>
    <p:extLst>
      <p:ext uri="{BB962C8B-B14F-4D97-AF65-F5344CB8AC3E}">
        <p14:creationId xmlns:p14="http://schemas.microsoft.com/office/powerpoint/2010/main" val="323177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3</a:t>
            </a:fld>
            <a:endParaRPr lang="en-US"/>
          </a:p>
        </p:txBody>
      </p:sp>
    </p:spTree>
    <p:extLst>
      <p:ext uri="{BB962C8B-B14F-4D97-AF65-F5344CB8AC3E}">
        <p14:creationId xmlns:p14="http://schemas.microsoft.com/office/powerpoint/2010/main" val="267325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4</a:t>
            </a:fld>
            <a:endParaRPr lang="en-US"/>
          </a:p>
        </p:txBody>
      </p:sp>
    </p:spTree>
    <p:extLst>
      <p:ext uri="{BB962C8B-B14F-4D97-AF65-F5344CB8AC3E}">
        <p14:creationId xmlns:p14="http://schemas.microsoft.com/office/powerpoint/2010/main" val="411043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5</a:t>
            </a:fld>
            <a:endParaRPr lang="en-US"/>
          </a:p>
        </p:txBody>
      </p:sp>
    </p:spTree>
    <p:extLst>
      <p:ext uri="{BB962C8B-B14F-4D97-AF65-F5344CB8AC3E}">
        <p14:creationId xmlns:p14="http://schemas.microsoft.com/office/powerpoint/2010/main" val="304700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6</a:t>
            </a:fld>
            <a:endParaRPr lang="en-US"/>
          </a:p>
        </p:txBody>
      </p:sp>
    </p:spTree>
    <p:extLst>
      <p:ext uri="{BB962C8B-B14F-4D97-AF65-F5344CB8AC3E}">
        <p14:creationId xmlns:p14="http://schemas.microsoft.com/office/powerpoint/2010/main" val="149701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7</a:t>
            </a:fld>
            <a:endParaRPr lang="en-US"/>
          </a:p>
        </p:txBody>
      </p:sp>
    </p:spTree>
    <p:extLst>
      <p:ext uri="{BB962C8B-B14F-4D97-AF65-F5344CB8AC3E}">
        <p14:creationId xmlns:p14="http://schemas.microsoft.com/office/powerpoint/2010/main" val="130317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8</a:t>
            </a:fld>
            <a:endParaRPr lang="en-US"/>
          </a:p>
        </p:txBody>
      </p:sp>
    </p:spTree>
    <p:extLst>
      <p:ext uri="{BB962C8B-B14F-4D97-AF65-F5344CB8AC3E}">
        <p14:creationId xmlns:p14="http://schemas.microsoft.com/office/powerpoint/2010/main" val="134571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9</a:t>
            </a:fld>
            <a:endParaRPr lang="en-US"/>
          </a:p>
        </p:txBody>
      </p:sp>
    </p:spTree>
    <p:extLst>
      <p:ext uri="{BB962C8B-B14F-4D97-AF65-F5344CB8AC3E}">
        <p14:creationId xmlns:p14="http://schemas.microsoft.com/office/powerpoint/2010/main" val="142012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37105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815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407057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07E17B-A61C-4620-BF93-2DED594AED28}" type="datetimeFigureOut">
              <a:rPr lang="en-US" smtClean="0"/>
              <a:t>4/21/2015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7BCF763-D859-40C6-A6FD-698DA226E7C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7BCF763-D859-40C6-A6FD-698DA226E7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07E17B-A61C-4620-BF93-2DED594AED28}"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07E17B-A61C-4620-BF93-2DED594AED28}"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94508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17992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7E17B-A61C-4620-BF93-2DED594AED28}"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5537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7E17B-A61C-4620-BF93-2DED594AED28}"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4511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7E17B-A61C-4620-BF93-2DED594AED28}"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54408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28778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3675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297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7E17B-A61C-4620-BF93-2DED594AED28}" type="datetimeFigureOut">
              <a:rPr lang="en-US" smtClean="0"/>
              <a:t>4/21/2015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CF763-D859-40C6-A6FD-698DA226E7C4}" type="slidenum">
              <a:rPr lang="en-US" smtClean="0"/>
              <a:t>‹#›</a:t>
            </a:fld>
            <a:endParaRPr lang="en-US"/>
          </a:p>
        </p:txBody>
      </p:sp>
    </p:spTree>
    <p:extLst>
      <p:ext uri="{BB962C8B-B14F-4D97-AF65-F5344CB8AC3E}">
        <p14:creationId xmlns:p14="http://schemas.microsoft.com/office/powerpoint/2010/main" val="294409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07E17B-A61C-4620-BF93-2DED594AED28}" type="datetimeFigureOut">
              <a:rPr lang="en-US" smtClean="0"/>
              <a:t>4/21/2015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BCF763-D859-40C6-A6FD-698DA226E7C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eblog.liberatormagazine.com/2007/09/virginia-governor-pardons-gabriel.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vewire.talkingpointsmemo.com/entry/gun-appreciation-day-leader-if-blacks-had-guns?ref=fpbl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docsouth.unc.edu/nc/walker/menu.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pbs.org/thisfarbyfaith/people/denmark_vesey.html" TargetMode="External"/><Relationship Id="rId3" Type="http://schemas.openxmlformats.org/officeDocument/2006/relationships/hyperlink" Target="http://abolition.e2bn.org/resistance.html" TargetMode="External"/><Relationship Id="rId7" Type="http://schemas.openxmlformats.org/officeDocument/2006/relationships/hyperlink" Target="http://www.pbs.org/wgbh/aia/part3/3p1576.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bs.org/independentlens/natturner/" TargetMode="External"/><Relationship Id="rId5" Type="http://schemas.openxmlformats.org/officeDocument/2006/relationships/hyperlink" Target="http://www.folklife.si.edu/resources/maroon/presentation.htm" TargetMode="External"/><Relationship Id="rId4" Type="http://schemas.openxmlformats.org/officeDocument/2006/relationships/hyperlink" Target="http://www.diaspora.illinois.edu/news0307/news0307-5.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3200400"/>
          </a:xfrm>
        </p:spPr>
        <p:txBody>
          <a:bodyPr>
            <a:normAutofit fontScale="90000"/>
          </a:bodyPr>
          <a:lstStyle/>
          <a:p>
            <a:r>
              <a:rPr lang="en-US" dirty="0"/>
              <a:t>Slave Revolts and </a:t>
            </a:r>
            <a:r>
              <a:rPr lang="en-US" dirty="0" smtClean="0"/>
              <a:t>Resistance: Comparative Perspectives and the Context of Turner’s Rebellion</a:t>
            </a:r>
            <a:endParaRPr lang="en-US" dirty="0"/>
          </a:p>
        </p:txBody>
      </p:sp>
      <p:sp>
        <p:nvSpPr>
          <p:cNvPr id="3" name="Subtitle 2"/>
          <p:cNvSpPr>
            <a:spLocks noGrp="1"/>
          </p:cNvSpPr>
          <p:nvPr>
            <p:ph type="subTitle" idx="1"/>
          </p:nvPr>
        </p:nvSpPr>
        <p:spPr>
          <a:xfrm>
            <a:off x="1371600" y="4191000"/>
            <a:ext cx="6400800" cy="1524000"/>
          </a:xfrm>
        </p:spPr>
        <p:txBody>
          <a:bodyPr/>
          <a:lstStyle/>
          <a:p>
            <a:pPr algn="r"/>
            <a:r>
              <a:rPr lang="en-US" dirty="0" smtClean="0"/>
              <a:t>History 350</a:t>
            </a:r>
          </a:p>
          <a:p>
            <a:pPr algn="r"/>
            <a:r>
              <a:rPr lang="en-US" dirty="0" smtClean="0"/>
              <a:t>April 21, 2015</a:t>
            </a:r>
            <a:endParaRPr lang="en-US" dirty="0"/>
          </a:p>
        </p:txBody>
      </p:sp>
    </p:spTree>
    <p:extLst>
      <p:ext uri="{BB962C8B-B14F-4D97-AF65-F5344CB8AC3E}">
        <p14:creationId xmlns:p14="http://schemas.microsoft.com/office/powerpoint/2010/main" val="133232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Rebellions before Nat Turner: </a:t>
            </a:r>
            <a:r>
              <a:rPr lang="en-US" dirty="0" err="1" smtClean="0"/>
              <a:t>Stono</a:t>
            </a:r>
            <a:r>
              <a:rPr lang="en-US" dirty="0" smtClean="0"/>
              <a:t> Rebellion 1739</a:t>
            </a:r>
            <a:endParaRPr lang="en-US" dirty="0"/>
          </a:p>
        </p:txBody>
      </p:sp>
      <p:sp>
        <p:nvSpPr>
          <p:cNvPr id="3" name="Content Placeholder 2"/>
          <p:cNvSpPr>
            <a:spLocks noGrp="1"/>
          </p:cNvSpPr>
          <p:nvPr>
            <p:ph idx="1"/>
          </p:nvPr>
        </p:nvSpPr>
        <p:spPr/>
        <p:txBody>
          <a:bodyPr/>
          <a:lstStyle/>
          <a:p>
            <a:r>
              <a:rPr lang="en-US" dirty="0" smtClean="0"/>
              <a:t>Colonial North America: </a:t>
            </a:r>
            <a:r>
              <a:rPr lang="en-US" dirty="0" err="1" smtClean="0"/>
              <a:t>Stono</a:t>
            </a:r>
            <a:r>
              <a:rPr lang="en-US" dirty="0" smtClean="0"/>
              <a:t> Rebellion, South Carolina 1739</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399"/>
            <a:ext cx="7779986"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04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Revolution and Slave Escape and Resistance</a:t>
            </a:r>
            <a:endParaRPr lang="en-US" dirty="0"/>
          </a:p>
        </p:txBody>
      </p:sp>
      <p:sp>
        <p:nvSpPr>
          <p:cNvPr id="3" name="Content Placeholder 2"/>
          <p:cNvSpPr>
            <a:spLocks noGrp="1"/>
          </p:cNvSpPr>
          <p:nvPr>
            <p:ph idx="1"/>
          </p:nvPr>
        </p:nvSpPr>
        <p:spPr>
          <a:xfrm>
            <a:off x="457200" y="1524000"/>
            <a:ext cx="8229600" cy="5314666"/>
          </a:xfrm>
        </p:spPr>
        <p:txBody>
          <a:bodyPr/>
          <a:lstStyle/>
          <a:p>
            <a:r>
              <a:rPr lang="en-US" sz="2800" dirty="0" smtClean="0"/>
              <a:t>1775 British General Lord Dunmore’s Proclamation offers freedom to slaves who escape and join British troops</a:t>
            </a:r>
          </a:p>
          <a:p>
            <a:r>
              <a:rPr lang="en-US" sz="2800" dirty="0" smtClean="0"/>
              <a:t>Escape, manumission and—in the North—gradual abolition of slavery.</a:t>
            </a:r>
          </a:p>
          <a:p>
            <a:endParaRPr lang="en-US" dirty="0" smtClean="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90666"/>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790666"/>
            <a:ext cx="1993654" cy="314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94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Gabriel’s Rebellion, Richmond, VA 1800</a:t>
            </a:r>
            <a:endParaRPr lang="en-US" dirty="0"/>
          </a:p>
        </p:txBody>
      </p:sp>
      <p:sp>
        <p:nvSpPr>
          <p:cNvPr id="3" name="Text Placeholder 2"/>
          <p:cNvSpPr>
            <a:spLocks noGrp="1"/>
          </p:cNvSpPr>
          <p:nvPr>
            <p:ph type="body" idx="1"/>
          </p:nvPr>
        </p:nvSpPr>
        <p:spPr/>
        <p:txBody>
          <a:bodyPr/>
          <a:lstStyle/>
          <a:p>
            <a:r>
              <a:rPr lang="en-US" dirty="0" smtClean="0"/>
              <a:t>Gabriel Prosser’s Conspiracy</a:t>
            </a:r>
            <a:endParaRPr lang="en-US" dirty="0"/>
          </a:p>
        </p:txBody>
      </p:sp>
      <p:sp>
        <p:nvSpPr>
          <p:cNvPr id="4" name="Content Placeholder 3"/>
          <p:cNvSpPr>
            <a:spLocks noGrp="1"/>
          </p:cNvSpPr>
          <p:nvPr>
            <p:ph sz="half" idx="2"/>
          </p:nvPr>
        </p:nvSpPr>
        <p:spPr>
          <a:xfrm>
            <a:off x="457200" y="2174874"/>
            <a:ext cx="4800600" cy="4454525"/>
          </a:xfrm>
        </p:spPr>
        <p:txBody>
          <a:bodyPr>
            <a:normAutofit fontScale="92500" lnSpcReduction="10000"/>
          </a:bodyPr>
          <a:lstStyle/>
          <a:p>
            <a:r>
              <a:rPr lang="en-US" dirty="0" smtClean="0"/>
              <a:t>Prosser a literate, skilled blacksmith</a:t>
            </a:r>
          </a:p>
          <a:p>
            <a:r>
              <a:rPr lang="en-US" dirty="0" smtClean="0"/>
              <a:t>Plan to march on Richmond</a:t>
            </a:r>
          </a:p>
          <a:p>
            <a:r>
              <a:rPr lang="en-US" dirty="0" smtClean="0"/>
              <a:t>Heavy rains wash out bridge</a:t>
            </a:r>
          </a:p>
          <a:p>
            <a:r>
              <a:rPr lang="en-US" dirty="0" smtClean="0"/>
              <a:t>Capture and repression</a:t>
            </a:r>
          </a:p>
          <a:p>
            <a:r>
              <a:rPr lang="en-US" dirty="0" smtClean="0"/>
              <a:t>Influence of American and Haitian Revolutions</a:t>
            </a:r>
          </a:p>
          <a:p>
            <a:pPr lvl="1"/>
            <a:r>
              <a:rPr lang="en-US" dirty="0" smtClean="0"/>
              <a:t>At trial, one slave reportedly says, "I </a:t>
            </a:r>
            <a:r>
              <a:rPr lang="en-US" dirty="0"/>
              <a:t>have nothing more to offer than what General Washington would have had to offer, had he been taken by the British</a:t>
            </a:r>
            <a:r>
              <a:rPr lang="en-US" dirty="0" smtClean="0"/>
              <a:t>....”</a:t>
            </a:r>
          </a:p>
          <a:p>
            <a:r>
              <a:rPr lang="en-US" dirty="0" smtClean="0"/>
              <a:t>2007: Virginia Governor </a:t>
            </a:r>
            <a:r>
              <a:rPr lang="en-US" dirty="0" smtClean="0">
                <a:hlinkClick r:id="rId3"/>
              </a:rPr>
              <a:t>pardons </a:t>
            </a:r>
            <a:r>
              <a:rPr lang="en-US" dirty="0" smtClean="0"/>
              <a:t>Gabriel Prosser</a:t>
            </a:r>
            <a:endParaRPr lang="en-US" dirty="0"/>
          </a:p>
        </p:txBody>
      </p:sp>
      <p:sp>
        <p:nvSpPr>
          <p:cNvPr id="5" name="Text Placeholder 4"/>
          <p:cNvSpPr>
            <a:spLocks noGrp="1"/>
          </p:cNvSpPr>
          <p:nvPr>
            <p:ph type="body" sz="quarter" idx="3"/>
          </p:nvPr>
        </p:nvSpPr>
        <p:spPr>
          <a:xfrm>
            <a:off x="5486400" y="1535113"/>
            <a:ext cx="3200400" cy="639762"/>
          </a:xfrm>
        </p:spPr>
        <p:txBody>
          <a:bodyPr>
            <a:normAutofit fontScale="92500" lnSpcReduction="20000"/>
          </a:bodyPr>
          <a:lstStyle/>
          <a:p>
            <a:pPr algn="ctr"/>
            <a:r>
              <a:rPr lang="en-US" dirty="0" smtClean="0"/>
              <a:t>Portrait of Gabriel Prosser</a:t>
            </a:r>
            <a:endParaRPr lang="en-US" dirty="0"/>
          </a:p>
        </p:txBody>
      </p:sp>
      <p:pic>
        <p:nvPicPr>
          <p:cNvPr id="1027"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5531958" y="2589807"/>
            <a:ext cx="2267909" cy="312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358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Denmark Vesey Rebellion, Charleston, SC, 1822</a:t>
            </a:r>
            <a:endParaRPr lang="en-US" dirty="0"/>
          </a:p>
        </p:txBody>
      </p:sp>
      <p:sp>
        <p:nvSpPr>
          <p:cNvPr id="8" name="Content Placeholder 7"/>
          <p:cNvSpPr>
            <a:spLocks noGrp="1"/>
          </p:cNvSpPr>
          <p:nvPr>
            <p:ph sz="half" idx="1"/>
          </p:nvPr>
        </p:nvSpPr>
        <p:spPr>
          <a:xfrm>
            <a:off x="76200" y="1371601"/>
            <a:ext cx="8915400" cy="2514599"/>
          </a:xfrm>
        </p:spPr>
        <p:txBody>
          <a:bodyPr>
            <a:normAutofit fontScale="92500"/>
          </a:bodyPr>
          <a:lstStyle/>
          <a:p>
            <a:r>
              <a:rPr lang="en-US" dirty="0" smtClean="0"/>
              <a:t>Vesey had purchased his own freedom after winning a lottery</a:t>
            </a:r>
          </a:p>
          <a:p>
            <a:r>
              <a:rPr lang="en-US" dirty="0" smtClean="0"/>
              <a:t>Aware of ongoing political debates about expansion of slavery</a:t>
            </a:r>
          </a:p>
          <a:p>
            <a:r>
              <a:rPr lang="en-US" dirty="0" smtClean="0"/>
              <a:t>Told followers that “children of Israel were delivered out of Egypt from bondage.”</a:t>
            </a:r>
          </a:p>
          <a:p>
            <a:r>
              <a:rPr lang="en-US" dirty="0" smtClean="0"/>
              <a:t>Plot betrayed? Or fabricated by extremist white </a:t>
            </a:r>
            <a:r>
              <a:rPr lang="en-US" dirty="0" err="1" smtClean="0"/>
              <a:t>slaveowners</a:t>
            </a:r>
            <a:r>
              <a:rPr lang="en-US" dirty="0" smtClean="0"/>
              <a:t>?</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65552" y="3903317"/>
            <a:ext cx="4411448" cy="295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77000" y="5105400"/>
            <a:ext cx="2590800" cy="369332"/>
          </a:xfrm>
          <a:prstGeom prst="rect">
            <a:avLst/>
          </a:prstGeom>
          <a:noFill/>
        </p:spPr>
        <p:txBody>
          <a:bodyPr wrap="square" rtlCol="0">
            <a:spAutoFit/>
          </a:bodyPr>
          <a:lstStyle/>
          <a:p>
            <a:r>
              <a:rPr lang="en-US" dirty="0" smtClean="0"/>
              <a:t>Denmark Vesey Memorial</a:t>
            </a:r>
            <a:endParaRPr lang="en-US" dirty="0"/>
          </a:p>
        </p:txBody>
      </p:sp>
    </p:spTree>
    <p:extLst>
      <p:ext uri="{BB962C8B-B14F-4D97-AF65-F5344CB8AC3E}">
        <p14:creationId xmlns:p14="http://schemas.microsoft.com/office/powerpoint/2010/main" val="66206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Explaining Differences: The Elkins Thesis</a:t>
            </a:r>
            <a:endParaRPr lang="en-US" dirty="0"/>
          </a:p>
        </p:txBody>
      </p:sp>
      <p:sp>
        <p:nvSpPr>
          <p:cNvPr id="6" name="Content Placeholder 5"/>
          <p:cNvSpPr>
            <a:spLocks noGrp="1"/>
          </p:cNvSpPr>
          <p:nvPr>
            <p:ph idx="1"/>
          </p:nvPr>
        </p:nvSpPr>
        <p:spPr/>
        <p:txBody>
          <a:bodyPr>
            <a:normAutofit lnSpcReduction="10000"/>
          </a:bodyPr>
          <a:lstStyle/>
          <a:p>
            <a:r>
              <a:rPr lang="en-US" dirty="0" smtClean="0"/>
              <a:t>About fifty years ago, historian Stanley Elkins (in his book simply entitled </a:t>
            </a:r>
            <a:r>
              <a:rPr lang="en-US" i="1" dirty="0" smtClean="0"/>
              <a:t>Slavery</a:t>
            </a:r>
            <a:r>
              <a:rPr lang="en-US" dirty="0" smtClean="0"/>
              <a:t>) presented a controversial theory about why the U.S. South had fewer and smaller revolts than the rest of the Western Hemisphere.</a:t>
            </a:r>
          </a:p>
          <a:p>
            <a:pPr lvl="1"/>
            <a:r>
              <a:rPr lang="en-US" dirty="0" smtClean="0"/>
              <a:t>The Slave South as “unopposed capitalist” society</a:t>
            </a:r>
          </a:p>
          <a:p>
            <a:pPr lvl="1"/>
            <a:r>
              <a:rPr lang="en-US" dirty="0" smtClean="0"/>
              <a:t>Slavery as a “total institution”</a:t>
            </a:r>
          </a:p>
          <a:p>
            <a:pPr lvl="1"/>
            <a:r>
              <a:rPr lang="en-US" dirty="0" smtClean="0"/>
              <a:t>Psychological impacts</a:t>
            </a:r>
          </a:p>
          <a:p>
            <a:r>
              <a:rPr lang="en-US" dirty="0" smtClean="0"/>
              <a:t>Reception and Debate</a:t>
            </a:r>
          </a:p>
          <a:p>
            <a:pPr lvl="1"/>
            <a:endParaRPr lang="en-US" dirty="0"/>
          </a:p>
        </p:txBody>
      </p:sp>
    </p:spTree>
    <p:extLst>
      <p:ext uri="{BB962C8B-B14F-4D97-AF65-F5344CB8AC3E}">
        <p14:creationId xmlns:p14="http://schemas.microsoft.com/office/powerpoint/2010/main" val="1338233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Explaining Differences: More Recent Approaches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Demography</a:t>
            </a:r>
          </a:p>
          <a:p>
            <a:r>
              <a:rPr lang="en-US" dirty="0" smtClean="0"/>
              <a:t>Geography</a:t>
            </a:r>
          </a:p>
          <a:p>
            <a:r>
              <a:rPr lang="en-US" dirty="0" smtClean="0"/>
              <a:t>Escape potential</a:t>
            </a:r>
          </a:p>
          <a:p>
            <a:r>
              <a:rPr lang="en-US" dirty="0" smtClean="0"/>
              <a:t>Arms? Larry Ward, chairman of “Gun Appreciation Day</a:t>
            </a:r>
            <a:r>
              <a:rPr lang="en-US" dirty="0"/>
              <a:t>,” January 2013: "I think Martin Luther King, Jr. would agree with me if he were alive today that if </a:t>
            </a:r>
            <a:r>
              <a:rPr lang="en-US" dirty="0">
                <a:hlinkClick r:id="rId3"/>
              </a:rPr>
              <a:t>African Americans had been given the right to keep and bear arms</a:t>
            </a:r>
            <a:r>
              <a:rPr lang="en-US" dirty="0"/>
              <a:t> from day one of the country’s founding, perhaps slavery might not have been a chapter in our history." </a:t>
            </a:r>
          </a:p>
        </p:txBody>
      </p:sp>
    </p:spTree>
    <p:extLst>
      <p:ext uri="{BB962C8B-B14F-4D97-AF65-F5344CB8AC3E}">
        <p14:creationId xmlns:p14="http://schemas.microsoft.com/office/powerpoint/2010/main" val="3709602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to Day Survival and Resistance</a:t>
            </a:r>
            <a:endParaRPr lang="en-US" dirty="0"/>
          </a:p>
        </p:txBody>
      </p:sp>
      <p:sp>
        <p:nvSpPr>
          <p:cNvPr id="3" name="Content Placeholder 2"/>
          <p:cNvSpPr>
            <a:spLocks noGrp="1"/>
          </p:cNvSpPr>
          <p:nvPr>
            <p:ph idx="1"/>
          </p:nvPr>
        </p:nvSpPr>
        <p:spPr/>
        <p:txBody>
          <a:bodyPr/>
          <a:lstStyle/>
          <a:p>
            <a:r>
              <a:rPr lang="en-US" dirty="0" smtClean="0"/>
              <a:t>Creating and maintaining slave communities</a:t>
            </a:r>
          </a:p>
          <a:p>
            <a:r>
              <a:rPr lang="en-US" dirty="0" smtClean="0"/>
              <a:t>Slave families</a:t>
            </a:r>
          </a:p>
          <a:p>
            <a:r>
              <a:rPr lang="en-US" dirty="0" smtClean="0"/>
              <a:t>Religion: An African American Christianity</a:t>
            </a:r>
          </a:p>
          <a:p>
            <a:r>
              <a:rPr lang="en-US" dirty="0" smtClean="0"/>
              <a:t>Forms of resistance:</a:t>
            </a:r>
          </a:p>
          <a:p>
            <a:pPr lvl="1"/>
            <a:r>
              <a:rPr lang="en-US" dirty="0" smtClean="0"/>
              <a:t>Sabotage</a:t>
            </a:r>
          </a:p>
          <a:p>
            <a:pPr lvl="1"/>
            <a:r>
              <a:rPr lang="en-US" dirty="0" smtClean="0"/>
              <a:t>Avoiding work discipline</a:t>
            </a:r>
          </a:p>
          <a:p>
            <a:pPr lvl="1"/>
            <a:r>
              <a:rPr lang="en-US" dirty="0" smtClean="0"/>
              <a:t>Attacks—arson, poisoning…--of masters</a:t>
            </a:r>
          </a:p>
          <a:p>
            <a:r>
              <a:rPr lang="en-US" dirty="0" smtClean="0"/>
              <a:t>Escape</a:t>
            </a:r>
          </a:p>
          <a:p>
            <a:endParaRPr lang="en-US" dirty="0"/>
          </a:p>
        </p:txBody>
      </p:sp>
    </p:spTree>
    <p:extLst>
      <p:ext uri="{BB962C8B-B14F-4D97-AF65-F5344CB8AC3E}">
        <p14:creationId xmlns:p14="http://schemas.microsoft.com/office/powerpoint/2010/main" val="61007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Enigma of Nat Turner</a:t>
            </a:r>
            <a:endParaRPr lang="en-US" dirty="0"/>
          </a:p>
        </p:txBody>
      </p:sp>
      <p:sp>
        <p:nvSpPr>
          <p:cNvPr id="3" name="Content Placeholder 2"/>
          <p:cNvSpPr>
            <a:spLocks noGrp="1"/>
          </p:cNvSpPr>
          <p:nvPr>
            <p:ph sz="half" idx="1"/>
          </p:nvPr>
        </p:nvSpPr>
        <p:spPr>
          <a:xfrm>
            <a:off x="228600" y="1600200"/>
            <a:ext cx="4267200" cy="4525963"/>
          </a:xfrm>
        </p:spPr>
        <p:txBody>
          <a:bodyPr/>
          <a:lstStyle/>
          <a:p>
            <a:r>
              <a:rPr lang="en-US" dirty="0" smtClean="0"/>
              <a:t>Delusionary Madman?</a:t>
            </a:r>
            <a:endParaRPr lang="en-US" dirty="0"/>
          </a:p>
        </p:txBody>
      </p:sp>
      <p:sp>
        <p:nvSpPr>
          <p:cNvPr id="4" name="Content Placeholder 3"/>
          <p:cNvSpPr>
            <a:spLocks noGrp="1"/>
          </p:cNvSpPr>
          <p:nvPr>
            <p:ph sz="half" idx="2"/>
          </p:nvPr>
        </p:nvSpPr>
        <p:spPr>
          <a:xfrm>
            <a:off x="4648200" y="1600200"/>
            <a:ext cx="4267200" cy="4525963"/>
          </a:xfrm>
        </p:spPr>
        <p:txBody>
          <a:bodyPr/>
          <a:lstStyle/>
          <a:p>
            <a:r>
              <a:rPr lang="en-US" dirty="0" smtClean="0"/>
              <a:t>Revolutionary Organizer?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66274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17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smtClean="0"/>
              <a:t>The Setting: David Walker’s </a:t>
            </a:r>
            <a:r>
              <a:rPr lang="en-US" i="1" dirty="0" smtClean="0"/>
              <a:t>Appeal</a:t>
            </a:r>
            <a:endParaRPr lang="en-US" i="1" dirty="0"/>
          </a:p>
        </p:txBody>
      </p:sp>
      <p:sp>
        <p:nvSpPr>
          <p:cNvPr id="4" name="Content Placeholder 3"/>
          <p:cNvSpPr>
            <a:spLocks noGrp="1"/>
          </p:cNvSpPr>
          <p:nvPr>
            <p:ph idx="1"/>
          </p:nvPr>
        </p:nvSpPr>
        <p:spPr>
          <a:xfrm>
            <a:off x="457200" y="1600200"/>
            <a:ext cx="8229600" cy="5105400"/>
          </a:xfrm>
        </p:spPr>
        <p:txBody>
          <a:bodyPr>
            <a:normAutofit fontScale="77500" lnSpcReduction="20000"/>
          </a:bodyPr>
          <a:lstStyle/>
          <a:p>
            <a:r>
              <a:rPr lang="en-US" dirty="0" smtClean="0"/>
              <a:t>Walker, born in North Carolina, was a free African American living in Boston</a:t>
            </a:r>
          </a:p>
          <a:p>
            <a:r>
              <a:rPr lang="en-US" dirty="0" smtClean="0"/>
              <a:t>His </a:t>
            </a:r>
            <a:r>
              <a:rPr lang="en-US" i="1" dirty="0" smtClean="0"/>
              <a:t>Appeal to the Colored Citizens of the World</a:t>
            </a:r>
            <a:r>
              <a:rPr lang="en-US" dirty="0" smtClean="0"/>
              <a:t>,  published 1829</a:t>
            </a:r>
          </a:p>
          <a:p>
            <a:r>
              <a:rPr lang="en-US" dirty="0" smtClean="0"/>
              <a:t>"</a:t>
            </a:r>
            <a:r>
              <a:rPr lang="en-US" dirty="0"/>
              <a:t>America is as much our country, as it is yours.--Treat us like men, and there is no danger but we will all live in peace and happiness." </a:t>
            </a:r>
            <a:endParaRPr lang="en-US" dirty="0" smtClean="0"/>
          </a:p>
          <a:p>
            <a:r>
              <a:rPr lang="en-US" dirty="0" smtClean="0"/>
              <a:t>“I </a:t>
            </a:r>
            <a:r>
              <a:rPr lang="en-US" dirty="0"/>
              <a:t>ask you, had you not rather be killed than to be a slave to a tyrant, who takes the life of your mother, wife, and dear little children? Look upon your mother, wife and children, and answer God Almighty; and believe this, that it is no more harm for you to kill a man, who is trying to kill you, than it is for you to take a drink of water when thirsty; in fact, the man who will stand still and let another murder him, is worse than an </a:t>
            </a:r>
            <a:r>
              <a:rPr lang="en-US" dirty="0" smtClean="0"/>
              <a:t>infidel….”</a:t>
            </a:r>
          </a:p>
          <a:p>
            <a:endParaRPr lang="en-US" dirty="0"/>
          </a:p>
        </p:txBody>
      </p:sp>
      <p:sp>
        <p:nvSpPr>
          <p:cNvPr id="3" name="Text Placeholder 2"/>
          <p:cNvSpPr>
            <a:spLocks noGrp="1"/>
          </p:cNvSpPr>
          <p:nvPr>
            <p:ph type="body" idx="4294967295"/>
          </p:nvPr>
        </p:nvSpPr>
        <p:spPr>
          <a:xfrm>
            <a:off x="0" y="1066801"/>
            <a:ext cx="4040188" cy="457200"/>
          </a:xfrm>
        </p:spPr>
        <p:txBody>
          <a:bodyPr>
            <a:normAutofit/>
          </a:bodyPr>
          <a:lstStyle/>
          <a:p>
            <a:pPr marL="0" indent="0">
              <a:buNone/>
            </a:pPr>
            <a:r>
              <a:rPr lang="en-US" sz="2200" dirty="0" smtClean="0">
                <a:hlinkClick r:id="rId3"/>
              </a:rPr>
              <a:t>Link to Walker’s appeal</a:t>
            </a:r>
            <a:endParaRPr lang="en-US" sz="2200" dirty="0"/>
          </a:p>
        </p:txBody>
      </p:sp>
    </p:spTree>
    <p:extLst>
      <p:ext uri="{BB962C8B-B14F-4D97-AF65-F5344CB8AC3E}">
        <p14:creationId xmlns:p14="http://schemas.microsoft.com/office/powerpoint/2010/main" val="3659310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Setting: “</a:t>
            </a:r>
            <a:r>
              <a:rPr lang="en-US" dirty="0" err="1" smtClean="0"/>
              <a:t>Immediatist</a:t>
            </a:r>
            <a:r>
              <a:rPr lang="en-US" dirty="0" smtClean="0"/>
              <a:t>” Abolitionism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Shift from optimism that slavery would fade away to belief that slavery was a sinful institution that American whites needed to reject immediately.</a:t>
            </a:r>
          </a:p>
          <a:p>
            <a:r>
              <a:rPr lang="en-US" dirty="0" smtClean="0"/>
              <a:t>Rejection of schemes for colonization of former slaves outside the United States</a:t>
            </a:r>
          </a:p>
          <a:p>
            <a:r>
              <a:rPr lang="en-US" dirty="0" smtClean="0"/>
              <a:t>Nonviolence—emancipation by “</a:t>
            </a:r>
            <a:r>
              <a:rPr lang="en-US" smtClean="0"/>
              <a:t>moral suasion”</a:t>
            </a:r>
            <a:endParaRPr lang="en-US" dirty="0" smtClean="0"/>
          </a:p>
          <a:p>
            <a:r>
              <a:rPr lang="en-US" dirty="0" smtClean="0"/>
              <a:t>William Lloyd Garrison begins publication of </a:t>
            </a:r>
            <a:r>
              <a:rPr lang="en-US" i="1" dirty="0" smtClean="0"/>
              <a:t>The Liberator </a:t>
            </a:r>
            <a:r>
              <a:rPr lang="en-US" dirty="0"/>
              <a:t>January 1831: “I will be as harsh as truth, and uncompromising as justice... I am in earnest, I will not equivocate, I will not excuse, I will not retreat a single inch, and I will be heard</a:t>
            </a:r>
            <a:r>
              <a:rPr lang="en-US" dirty="0" smtClean="0"/>
              <a:t>.”</a:t>
            </a:r>
            <a:endParaRPr lang="en-US" dirty="0"/>
          </a:p>
        </p:txBody>
      </p:sp>
    </p:spTree>
    <p:extLst>
      <p:ext uri="{BB962C8B-B14F-4D97-AF65-F5344CB8AC3E}">
        <p14:creationId xmlns:p14="http://schemas.microsoft.com/office/powerpoint/2010/main" val="179786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62000"/>
          </a:xfrm>
        </p:spPr>
        <p:txBody>
          <a:bodyPr/>
          <a:lstStyle/>
          <a:p>
            <a:r>
              <a:rPr lang="en-US" dirty="0" smtClean="0"/>
              <a:t>Reminders and Announcements</a:t>
            </a:r>
            <a:endParaRPr lang="en-US" dirty="0"/>
          </a:p>
        </p:txBody>
      </p:sp>
      <p:sp>
        <p:nvSpPr>
          <p:cNvPr id="5" name="Content Placeholder 4"/>
          <p:cNvSpPr>
            <a:spLocks noGrp="1"/>
          </p:cNvSpPr>
          <p:nvPr>
            <p:ph idx="1"/>
          </p:nvPr>
        </p:nvSpPr>
        <p:spPr>
          <a:xfrm>
            <a:off x="0" y="914400"/>
            <a:ext cx="9144000" cy="5638800"/>
          </a:xfrm>
          <a:noFill/>
        </p:spPr>
        <p:txBody>
          <a:bodyPr>
            <a:noAutofit/>
          </a:bodyPr>
          <a:lstStyle/>
          <a:p>
            <a:r>
              <a:rPr lang="en-US" sz="2400" dirty="0" smtClean="0"/>
              <a:t>Navigating around History 350</a:t>
            </a:r>
          </a:p>
          <a:p>
            <a:pPr lvl="1"/>
            <a:r>
              <a:rPr lang="en-US" sz="2000" dirty="0" smtClean="0"/>
              <a:t>Syllabus is the first item in Blackboard Documents</a:t>
            </a:r>
          </a:p>
          <a:p>
            <a:pPr lvl="1"/>
            <a:r>
              <a:rPr lang="en-US" sz="2000" dirty="0" smtClean="0"/>
              <a:t>Links to PowerPoints will be posted on the syllabus before each class. Scroll down to the date of the class and click on the date. The syllabus will also lead you to some readings, assignment information, etc.</a:t>
            </a:r>
          </a:p>
          <a:p>
            <a:pPr lvl="1"/>
            <a:r>
              <a:rPr lang="en-US" sz="2000" dirty="0" smtClean="0"/>
              <a:t>Discussion Forum requirement: In left-hand Blackboard menu, go to </a:t>
            </a:r>
            <a:r>
              <a:rPr lang="en-US" sz="2000" dirty="0" err="1" smtClean="0"/>
              <a:t>Tools</a:t>
            </a:r>
            <a:r>
              <a:rPr lang="en-US" sz="2000" dirty="0" err="1" smtClean="0">
                <a:sym typeface="Wingdings" panose="05000000000000000000" pitchFamily="2" charset="2"/>
              </a:rPr>
              <a:t>Discussion</a:t>
            </a:r>
            <a:r>
              <a:rPr lang="en-US" sz="2000" dirty="0" smtClean="0">
                <a:sym typeface="Wingdings" panose="05000000000000000000" pitchFamily="2" charset="2"/>
              </a:rPr>
              <a:t> </a:t>
            </a:r>
            <a:r>
              <a:rPr lang="en-US" sz="2000" dirty="0" err="1" smtClean="0">
                <a:sym typeface="Wingdings" panose="05000000000000000000" pitchFamily="2" charset="2"/>
              </a:rPr>
              <a:t>BoardRead</a:t>
            </a:r>
            <a:r>
              <a:rPr lang="en-US" sz="2000" dirty="0" smtClean="0">
                <a:sym typeface="Wingdings" panose="05000000000000000000" pitchFamily="2" charset="2"/>
              </a:rPr>
              <a:t> Instructions and First Forum </a:t>
            </a:r>
            <a:r>
              <a:rPr lang="en-US" sz="2000" dirty="0" err="1" smtClean="0">
                <a:sym typeface="Wingdings" panose="05000000000000000000" pitchFamily="2" charset="2"/>
              </a:rPr>
              <a:t>QuestionTo</a:t>
            </a:r>
            <a:r>
              <a:rPr lang="en-US" sz="2000" dirty="0" smtClean="0">
                <a:sym typeface="Wingdings" panose="05000000000000000000" pitchFamily="2" charset="2"/>
              </a:rPr>
              <a:t> post, click on link in upper left “Discussion Forum Instructions and Question #1: Tom </a:t>
            </a:r>
            <a:r>
              <a:rPr lang="en-US" sz="2000" dirty="0" err="1" smtClean="0">
                <a:sym typeface="Wingdings" panose="05000000000000000000" pitchFamily="2" charset="2"/>
              </a:rPr>
              <a:t>Paine”Click</a:t>
            </a:r>
            <a:r>
              <a:rPr lang="en-US" sz="2000" dirty="0" smtClean="0">
                <a:sym typeface="Wingdings" panose="05000000000000000000" pitchFamily="2" charset="2"/>
              </a:rPr>
              <a:t> on “Create Thread” or respond to an earlier poster. Give your post a subject title and remember to click “submit” when you’re done.</a:t>
            </a:r>
          </a:p>
          <a:p>
            <a:pPr lvl="1"/>
            <a:r>
              <a:rPr lang="en-US" sz="2000" dirty="0" smtClean="0">
                <a:sym typeface="Wingdings" panose="05000000000000000000" pitchFamily="2" charset="2"/>
              </a:rPr>
              <a:t>The second Discussion Forum (on Nat Turner’s revolt) is now online. Deadline is May 12. Deadline for the post to the first forum (on Paine) is April 28.</a:t>
            </a:r>
          </a:p>
          <a:p>
            <a:pPr lvl="1"/>
            <a:r>
              <a:rPr lang="en-US" sz="2000" dirty="0" smtClean="0">
                <a:sym typeface="Wingdings" panose="05000000000000000000" pitchFamily="2" charset="2"/>
              </a:rPr>
              <a:t>There will be four forums during the term. You need to respond to three of them.</a:t>
            </a:r>
          </a:p>
          <a:p>
            <a:pPr lvl="1"/>
            <a:r>
              <a:rPr lang="en-US" sz="2000" dirty="0" smtClean="0">
                <a:sym typeface="Wingdings" panose="05000000000000000000" pitchFamily="2" charset="2"/>
              </a:rPr>
              <a:t>Instructions and options for the short paper due May 26 are in the Assignments section of Blackboard. I recommend that you look them over fairly soon.</a:t>
            </a:r>
          </a:p>
        </p:txBody>
      </p:sp>
    </p:spTree>
    <p:extLst>
      <p:ext uri="{BB962C8B-B14F-4D97-AF65-F5344CB8AC3E}">
        <p14:creationId xmlns:p14="http://schemas.microsoft.com/office/powerpoint/2010/main" val="3274203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David Walker’s Appeal/William Lloyd Garrison and </a:t>
            </a:r>
            <a:r>
              <a:rPr lang="en-US" i="1" dirty="0" smtClean="0"/>
              <a:t>The Liberator</a:t>
            </a:r>
            <a:endParaRPr lang="en-US" i="1"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577452"/>
            <a:ext cx="3768566" cy="454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599" y="1541367"/>
            <a:ext cx="2811833" cy="328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487" y="4800600"/>
            <a:ext cx="45624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6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Setting: Southampton County, Virginia 1831</a:t>
            </a:r>
            <a:endParaRPr lang="en-US" dirty="0"/>
          </a:p>
        </p:txBody>
      </p:sp>
      <p:sp>
        <p:nvSpPr>
          <p:cNvPr id="5" name="Text Placeholder 4"/>
          <p:cNvSpPr>
            <a:spLocks noGrp="1"/>
          </p:cNvSpPr>
          <p:nvPr>
            <p:ph type="body" idx="1"/>
          </p:nvPr>
        </p:nvSpPr>
        <p:spPr/>
        <p:txBody>
          <a:bodyPr/>
          <a:lstStyle/>
          <a:p>
            <a:endParaRPr lang="en-US" dirty="0"/>
          </a:p>
        </p:txBody>
      </p:sp>
      <p:sp>
        <p:nvSpPr>
          <p:cNvPr id="6" name="Content Placeholder 5"/>
          <p:cNvSpPr>
            <a:spLocks noGrp="1"/>
          </p:cNvSpPr>
          <p:nvPr>
            <p:ph sz="half" idx="2"/>
          </p:nvPr>
        </p:nvSpPr>
        <p:spPr>
          <a:xfrm>
            <a:off x="457200" y="2174875"/>
            <a:ext cx="4040188" cy="3951288"/>
          </a:xfrm>
        </p:spPr>
        <p:txBody>
          <a:bodyPr>
            <a:normAutofit/>
          </a:bodyPr>
          <a:lstStyle/>
          <a:p>
            <a:r>
              <a:rPr lang="en-US" sz="2800" dirty="0" smtClean="0"/>
              <a:t>Population</a:t>
            </a:r>
          </a:p>
          <a:p>
            <a:r>
              <a:rPr lang="en-US" sz="2800" dirty="0" smtClean="0"/>
              <a:t>Slavery in Virginia</a:t>
            </a:r>
          </a:p>
          <a:p>
            <a:pPr lvl="1"/>
            <a:r>
              <a:rPr lang="en-US" sz="2400" dirty="0" smtClean="0"/>
              <a:t>Local conditions</a:t>
            </a:r>
          </a:p>
          <a:p>
            <a:r>
              <a:rPr lang="en-US" sz="2800" dirty="0" smtClean="0"/>
              <a:t>Free Black community</a:t>
            </a:r>
            <a:endParaRPr lang="en-US" sz="2800" dirty="0"/>
          </a:p>
        </p:txBody>
      </p:sp>
      <p:sp>
        <p:nvSpPr>
          <p:cNvPr id="7" name="Text Placeholder 6"/>
          <p:cNvSpPr>
            <a:spLocks noGrp="1"/>
          </p:cNvSpPr>
          <p:nvPr>
            <p:ph type="body" sz="quarter" idx="3"/>
          </p:nvPr>
        </p:nvSpPr>
        <p:spPr/>
        <p:txBody>
          <a:bodyPr/>
          <a:lstStyle/>
          <a:p>
            <a:pPr algn="r"/>
            <a:r>
              <a:rPr lang="en-US" dirty="0" smtClean="0"/>
              <a:t>Great Dismal Swamp </a:t>
            </a:r>
            <a:endParaRPr lang="en-US" dirty="0"/>
          </a:p>
        </p:txBody>
      </p:sp>
      <p:sp>
        <p:nvSpPr>
          <p:cNvPr id="8" name="Content Placeholder 7"/>
          <p:cNvSpPr>
            <a:spLocks noGrp="1"/>
          </p:cNvSpPr>
          <p:nvPr>
            <p:ph sz="quarter" idx="4"/>
          </p:nvPr>
        </p:nvSpPr>
        <p:spPr>
          <a:xfrm>
            <a:off x="5638800" y="2174875"/>
            <a:ext cx="3048000" cy="3951288"/>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888" y="1417638"/>
            <a:ext cx="4599146"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266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Roadside Turner</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329" r="2460"/>
          <a:stretch/>
        </p:blipFill>
        <p:spPr bwMode="auto">
          <a:xfrm>
            <a:off x="3886200" y="1600200"/>
            <a:ext cx="488088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667" r="6667"/>
          <a:stretch/>
        </p:blipFill>
        <p:spPr bwMode="auto">
          <a:xfrm>
            <a:off x="-152400" y="1780309"/>
            <a:ext cx="484632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578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Turner’s Goals</a:t>
            </a:r>
            <a:endParaRPr lang="en-US" dirty="0"/>
          </a:p>
        </p:txBody>
      </p:sp>
      <p:sp>
        <p:nvSpPr>
          <p:cNvPr id="7" name="Content Placeholder 6"/>
          <p:cNvSpPr>
            <a:spLocks noGrp="1"/>
          </p:cNvSpPr>
          <p:nvPr>
            <p:ph idx="1"/>
          </p:nvPr>
        </p:nvSpPr>
        <p:spPr/>
        <p:txBody>
          <a:bodyPr/>
          <a:lstStyle/>
          <a:p>
            <a:r>
              <a:rPr lang="en-US" dirty="0" smtClean="0"/>
              <a:t>Vengeance?</a:t>
            </a:r>
          </a:p>
          <a:p>
            <a:r>
              <a:rPr lang="en-US" dirty="0" smtClean="0"/>
              <a:t>Escape?</a:t>
            </a:r>
          </a:p>
          <a:p>
            <a:r>
              <a:rPr lang="en-US" dirty="0" smtClean="0"/>
              <a:t>Self-Liberation?</a:t>
            </a:r>
          </a:p>
          <a:p>
            <a:r>
              <a:rPr lang="en-US" dirty="0" smtClean="0"/>
              <a:t>Overthrow?</a:t>
            </a:r>
            <a:endParaRPr lang="en-US" dirty="0"/>
          </a:p>
        </p:txBody>
      </p:sp>
    </p:spTree>
    <p:extLst>
      <p:ext uri="{BB962C8B-B14F-4D97-AF65-F5344CB8AC3E}">
        <p14:creationId xmlns:p14="http://schemas.microsoft.com/office/powerpoint/2010/main" val="3833826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Revolt</a:t>
            </a:r>
            <a:endParaRPr lang="en-US" dirty="0"/>
          </a:p>
        </p:txBody>
      </p:sp>
      <p:sp>
        <p:nvSpPr>
          <p:cNvPr id="3" name="Content Placeholder 2"/>
          <p:cNvSpPr>
            <a:spLocks noGrp="1"/>
          </p:cNvSpPr>
          <p:nvPr>
            <p:ph idx="1"/>
          </p:nvPr>
        </p:nvSpPr>
        <p:spPr/>
        <p:txBody>
          <a:bodyPr/>
          <a:lstStyle/>
          <a:p>
            <a:r>
              <a:rPr lang="en-US" dirty="0" smtClean="0"/>
              <a:t>Preparation</a:t>
            </a:r>
          </a:p>
          <a:p>
            <a:r>
              <a:rPr lang="en-US" dirty="0" smtClean="0"/>
              <a:t>Timing</a:t>
            </a:r>
          </a:p>
          <a:p>
            <a:r>
              <a:rPr lang="en-US" dirty="0" smtClean="0"/>
              <a:t>Tactics</a:t>
            </a:r>
          </a:p>
          <a:p>
            <a:r>
              <a:rPr lang="en-US" dirty="0" smtClean="0"/>
              <a:t>Reasons for Defeat</a:t>
            </a:r>
            <a:endParaRPr lang="en-US" dirty="0"/>
          </a:p>
        </p:txBody>
      </p:sp>
    </p:spTree>
    <p:extLst>
      <p:ext uri="{BB962C8B-B14F-4D97-AF65-F5344CB8AC3E}">
        <p14:creationId xmlns:p14="http://schemas.microsoft.com/office/powerpoint/2010/main" val="3721870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Consequences</a:t>
            </a:r>
            <a:endParaRPr lang="en-US" dirty="0"/>
          </a:p>
        </p:txBody>
      </p:sp>
      <p:sp>
        <p:nvSpPr>
          <p:cNvPr id="3" name="Content Placeholder 2"/>
          <p:cNvSpPr>
            <a:spLocks noGrp="1"/>
          </p:cNvSpPr>
          <p:nvPr>
            <p:ph idx="1"/>
          </p:nvPr>
        </p:nvSpPr>
        <p:spPr/>
        <p:txBody>
          <a:bodyPr/>
          <a:lstStyle/>
          <a:p>
            <a:r>
              <a:rPr lang="en-US" dirty="0" smtClean="0"/>
              <a:t>Reprisal and Repression</a:t>
            </a:r>
          </a:p>
          <a:p>
            <a:r>
              <a:rPr lang="en-US" dirty="0" smtClean="0"/>
              <a:t>Virginia Debates Slavery</a:t>
            </a:r>
          </a:p>
          <a:p>
            <a:pPr lvl="1"/>
            <a:r>
              <a:rPr lang="en-US" dirty="0" smtClean="0"/>
              <a:t>Governor Floyd: </a:t>
            </a:r>
            <a:r>
              <a:rPr lang="en-US" dirty="0"/>
              <a:t>: "Before I leave this government, I will have contrived to have a law passed gradually abolishing slavery in this state, or at all events to </a:t>
            </a:r>
            <a:r>
              <a:rPr lang="en-US" dirty="0" smtClean="0"/>
              <a:t>begin the </a:t>
            </a:r>
            <a:r>
              <a:rPr lang="en-US" dirty="0"/>
              <a:t>work by prohibiting slavery west of the blue ridge Mountains</a:t>
            </a:r>
            <a:r>
              <a:rPr lang="en-US" dirty="0" smtClean="0"/>
              <a:t>.“</a:t>
            </a:r>
          </a:p>
          <a:p>
            <a:pPr lvl="1"/>
            <a:r>
              <a:rPr lang="en-US" dirty="0" smtClean="0"/>
              <a:t>Thomas Dew and the Positive Good Defense of Slavery</a:t>
            </a:r>
            <a:endParaRPr lang="en-US" dirty="0"/>
          </a:p>
        </p:txBody>
      </p:sp>
    </p:spTree>
    <p:extLst>
      <p:ext uri="{BB962C8B-B14F-4D97-AF65-F5344CB8AC3E}">
        <p14:creationId xmlns:p14="http://schemas.microsoft.com/office/powerpoint/2010/main" val="191678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280160"/>
            <a:ext cx="7024333"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54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a:sym typeface="Wingdings" panose="05000000000000000000" pitchFamily="2" charset="2"/>
              </a:rPr>
              <a:t>The midterm exam is Tuesday, May 5. At least a week before it, I’ll post potential essay questions for the exam. At the time of the exam, I’ll eliminate some of the posted questions and ask you to choose one of the </a:t>
            </a:r>
            <a:r>
              <a:rPr lang="en-US" dirty="0" smtClean="0">
                <a:sym typeface="Wingdings" panose="05000000000000000000" pitchFamily="2" charset="2"/>
              </a:rPr>
              <a:t>essay questions to answer. You’ll have at least three questions to choose from. The essay is worth two-thirds of the exam.</a:t>
            </a:r>
          </a:p>
          <a:p>
            <a:r>
              <a:rPr lang="en-US" dirty="0" smtClean="0">
                <a:sym typeface="Wingdings" panose="05000000000000000000" pitchFamily="2" charset="2"/>
              </a:rPr>
              <a:t>There will also be brief identifications. I’ll offer nine or ten items drawn from readings and class sessions. You’ll choose five to answer. The identifications will be worth one-third of the exam.</a:t>
            </a:r>
          </a:p>
          <a:p>
            <a:r>
              <a:rPr lang="en-US" dirty="0" smtClean="0">
                <a:sym typeface="Wingdings" panose="05000000000000000000" pitchFamily="2" charset="2"/>
              </a:rPr>
              <a:t>The midterm is a closed-book, no-notes exam. You’ll have the full class period (80 minutes) for it.</a:t>
            </a:r>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410795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Websites of Interest: Slave Revolts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Abolition Project” section </a:t>
            </a:r>
            <a:r>
              <a:rPr lang="en-US" dirty="0" smtClean="0">
                <a:hlinkClick r:id="rId3"/>
              </a:rPr>
              <a:t>on slave resistance</a:t>
            </a:r>
            <a:endParaRPr lang="en-US" dirty="0" smtClean="0"/>
          </a:p>
          <a:p>
            <a:r>
              <a:rPr lang="en-US" dirty="0" smtClean="0">
                <a:hlinkClick r:id="rId4"/>
              </a:rPr>
              <a:t>Archeology of the </a:t>
            </a:r>
            <a:r>
              <a:rPr lang="en-US" dirty="0" err="1" smtClean="0">
                <a:hlinkClick r:id="rId4"/>
              </a:rPr>
              <a:t>Quilombo</a:t>
            </a:r>
            <a:r>
              <a:rPr lang="en-US" dirty="0" smtClean="0">
                <a:hlinkClick r:id="rId4"/>
              </a:rPr>
              <a:t> dos </a:t>
            </a:r>
            <a:r>
              <a:rPr lang="en-US" dirty="0" err="1" smtClean="0">
                <a:hlinkClick r:id="rId4"/>
              </a:rPr>
              <a:t>Palmares</a:t>
            </a:r>
            <a:r>
              <a:rPr lang="en-US" dirty="0" smtClean="0"/>
              <a:t>, African-Brazilian rebel community</a:t>
            </a:r>
          </a:p>
          <a:p>
            <a:r>
              <a:rPr lang="en-US" dirty="0" smtClean="0">
                <a:hlinkClick r:id="rId5"/>
              </a:rPr>
              <a:t>Creativity and Resistance</a:t>
            </a:r>
            <a:r>
              <a:rPr lang="en-US" dirty="0" smtClean="0"/>
              <a:t>—Smithsonian Institution exhibit on Maroon (escaped slave) colonies in the Americas</a:t>
            </a:r>
          </a:p>
          <a:p>
            <a:r>
              <a:rPr lang="en-US" dirty="0" smtClean="0"/>
              <a:t>Website for </a:t>
            </a:r>
            <a:r>
              <a:rPr lang="en-US" dirty="0" smtClean="0">
                <a:hlinkClick r:id="rId6"/>
              </a:rPr>
              <a:t>Nat Turner: A Troublesome Property</a:t>
            </a:r>
            <a:r>
              <a:rPr lang="en-US" dirty="0" smtClean="0"/>
              <a:t> (film we’ll see on May 1)</a:t>
            </a:r>
          </a:p>
          <a:p>
            <a:r>
              <a:rPr lang="en-US" dirty="0" smtClean="0"/>
              <a:t>Brief description and documents on </a:t>
            </a:r>
            <a:r>
              <a:rPr lang="en-US" dirty="0" smtClean="0">
                <a:hlinkClick r:id="rId7"/>
              </a:rPr>
              <a:t>Gabriel Prosser’s conspiracy</a:t>
            </a:r>
            <a:r>
              <a:rPr lang="en-US" dirty="0" smtClean="0"/>
              <a:t>, Richmond, 1800</a:t>
            </a:r>
          </a:p>
          <a:p>
            <a:r>
              <a:rPr lang="en-US" dirty="0" smtClean="0"/>
              <a:t>Religion and </a:t>
            </a:r>
            <a:r>
              <a:rPr lang="en-US" dirty="0" smtClean="0">
                <a:hlinkClick r:id="rId8"/>
              </a:rPr>
              <a:t>Denmark Vesey’s rebellion</a:t>
            </a:r>
            <a:r>
              <a:rPr lang="en-US" dirty="0" smtClean="0"/>
              <a:t>, Charleston, SC, 1822</a:t>
            </a:r>
          </a:p>
          <a:p>
            <a:endParaRPr lang="en-US" dirty="0"/>
          </a:p>
        </p:txBody>
      </p:sp>
    </p:spTree>
    <p:extLst>
      <p:ext uri="{BB962C8B-B14F-4D97-AF65-F5344CB8AC3E}">
        <p14:creationId xmlns:p14="http://schemas.microsoft.com/office/powerpoint/2010/main" val="3626294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and Slave Revolts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Was slavery itself the cause of slave revolts?</a:t>
            </a:r>
          </a:p>
          <a:p>
            <a:r>
              <a:rPr lang="en-US" dirty="0" smtClean="0"/>
              <a:t>Plantation Slavery: The Western Hemisphere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68880"/>
            <a:ext cx="7383706"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487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Perspectives on Slave Revolts</a:t>
            </a:r>
            <a:endParaRPr lang="en-US" dirty="0"/>
          </a:p>
        </p:txBody>
      </p:sp>
      <p:sp>
        <p:nvSpPr>
          <p:cNvPr id="3" name="Content Placeholder 2"/>
          <p:cNvSpPr>
            <a:spLocks noGrp="1"/>
          </p:cNvSpPr>
          <p:nvPr>
            <p:ph idx="1"/>
          </p:nvPr>
        </p:nvSpPr>
        <p:spPr/>
        <p:txBody>
          <a:bodyPr/>
          <a:lstStyle/>
          <a:p>
            <a:r>
              <a:rPr lang="en-US" dirty="0" smtClean="0"/>
              <a:t>Frequency</a:t>
            </a:r>
          </a:p>
          <a:p>
            <a:r>
              <a:rPr lang="en-US" dirty="0" smtClean="0"/>
              <a:t>Size</a:t>
            </a:r>
          </a:p>
          <a:p>
            <a:r>
              <a:rPr lang="en-US" dirty="0" smtClean="0"/>
              <a:t>Success</a:t>
            </a:r>
            <a:endParaRPr lang="en-US" dirty="0"/>
          </a:p>
        </p:txBody>
      </p:sp>
    </p:spTree>
    <p:extLst>
      <p:ext uri="{BB962C8B-B14F-4D97-AF65-F5344CB8AC3E}">
        <p14:creationId xmlns:p14="http://schemas.microsoft.com/office/powerpoint/2010/main" val="214688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 </a:t>
            </a:r>
            <a:r>
              <a:rPr lang="en-US" dirty="0" err="1" smtClean="0"/>
              <a:t>Quilombo</a:t>
            </a:r>
            <a:r>
              <a:rPr lang="en-US" dirty="0" smtClean="0"/>
              <a:t> of </a:t>
            </a:r>
            <a:r>
              <a:rPr lang="en-US" dirty="0" err="1" smtClean="0"/>
              <a:t>Palmares</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err="1" smtClean="0"/>
              <a:t>Zumbi</a:t>
            </a:r>
            <a:r>
              <a:rPr lang="en-US" dirty="0" smtClean="0"/>
              <a:t>—Leader of </a:t>
            </a:r>
            <a:r>
              <a:rPr lang="en-US" dirty="0" err="1" smtClean="0"/>
              <a:t>Palmares</a:t>
            </a:r>
            <a:r>
              <a:rPr lang="en-US" dirty="0" smtClean="0"/>
              <a:t> Afro-Brazilian Community</a:t>
            </a:r>
            <a:endParaRPr lang="en-US" dirty="0"/>
          </a:p>
        </p:txBody>
      </p:sp>
      <p:sp>
        <p:nvSpPr>
          <p:cNvPr id="5" name="Content Placeholder 4"/>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p:txBody>
          <a:bodyPr>
            <a:normAutofit fontScale="85000" lnSpcReduction="20000"/>
          </a:bodyPr>
          <a:lstStyle/>
          <a:p>
            <a:r>
              <a:rPr lang="en-US" dirty="0" smtClean="0"/>
              <a:t>Map Showing Location of Escaped Slave </a:t>
            </a:r>
            <a:r>
              <a:rPr lang="en-US" dirty="0" err="1" smtClean="0"/>
              <a:t>Quilombo</a:t>
            </a:r>
            <a:r>
              <a:rPr lang="en-US" dirty="0" smtClean="0"/>
              <a:t> 1605-1694</a:t>
            </a:r>
            <a:endParaRPr lang="en-US" dirty="0"/>
          </a:p>
        </p:txBody>
      </p:sp>
      <p:sp>
        <p:nvSpPr>
          <p:cNvPr id="7" name="Content Placeholder 6"/>
          <p:cNvSpPr>
            <a:spLocks noGrp="1"/>
          </p:cNvSpPr>
          <p:nvPr>
            <p:ph sz="quarter" idx="4"/>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375780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3.bp.blogspot.com/--ItGwPAQFG0/Tsjg4Z6jWyI/AAAAAAAAArA/pbt0Qnb4SiA/s1600/quilombos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802" y="2244436"/>
            <a:ext cx="4591125"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2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Haitian Revolution 1791-1804</a:t>
            </a:r>
            <a:endParaRPr lang="en-US" dirty="0"/>
          </a:p>
        </p:txBody>
      </p:sp>
      <p:sp>
        <p:nvSpPr>
          <p:cNvPr id="3" name="Text Placeholder 2"/>
          <p:cNvSpPr>
            <a:spLocks noGrp="1"/>
          </p:cNvSpPr>
          <p:nvPr>
            <p:ph type="body" idx="1"/>
          </p:nvPr>
        </p:nvSpPr>
        <p:spPr>
          <a:xfrm>
            <a:off x="0" y="1535113"/>
            <a:ext cx="3810000" cy="639762"/>
          </a:xfrm>
        </p:spPr>
        <p:txBody>
          <a:bodyPr/>
          <a:lstStyle/>
          <a:p>
            <a:r>
              <a:rPr lang="en-US" dirty="0" smtClean="0"/>
              <a:t>Toussaint </a:t>
            </a:r>
            <a:r>
              <a:rPr lang="en-US" dirty="0" err="1" smtClean="0"/>
              <a:t>L’Ouverture</a:t>
            </a:r>
            <a:endParaRPr lang="en-US" dirty="0"/>
          </a:p>
        </p:txBody>
      </p:sp>
      <p:sp>
        <p:nvSpPr>
          <p:cNvPr id="4" name="Content Placeholder 3"/>
          <p:cNvSpPr>
            <a:spLocks noGrp="1"/>
          </p:cNvSpPr>
          <p:nvPr>
            <p:ph sz="half" idx="2"/>
          </p:nvPr>
        </p:nvSpPr>
        <p:spPr>
          <a:xfrm>
            <a:off x="152400" y="2209800"/>
            <a:ext cx="3429000" cy="3951288"/>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3810001" y="2174875"/>
            <a:ext cx="4876800" cy="3951288"/>
          </a:xfr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6038494"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2803161"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3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Jamaican Slave Revolt 1831</a:t>
            </a:r>
            <a:endParaRPr lang="en-US" dirty="0"/>
          </a:p>
        </p:txBody>
      </p:sp>
      <p:sp>
        <p:nvSpPr>
          <p:cNvPr id="4" name="Text Placeholder 3"/>
          <p:cNvSpPr>
            <a:spLocks noGrp="1"/>
          </p:cNvSpPr>
          <p:nvPr>
            <p:ph type="body" idx="1"/>
          </p:nvPr>
        </p:nvSpPr>
        <p:spPr/>
        <p:txBody>
          <a:bodyPr/>
          <a:lstStyle/>
          <a:p>
            <a:r>
              <a:rPr lang="en-US" dirty="0" smtClean="0"/>
              <a:t>Rebels Attack a Plantation</a:t>
            </a:r>
            <a:endParaRPr lang="en-US" dirty="0"/>
          </a:p>
        </p:txBody>
      </p:sp>
      <p:sp>
        <p:nvSpPr>
          <p:cNvPr id="5" name="Content Placeholder 4"/>
          <p:cNvSpPr>
            <a:spLocks noGrp="1"/>
          </p:cNvSpPr>
          <p:nvPr>
            <p:ph sz="half" idx="2"/>
          </p:nvPr>
        </p:nvSpPr>
        <p:spPr>
          <a:xfrm>
            <a:off x="0" y="2174875"/>
            <a:ext cx="4497388" cy="3951288"/>
          </a:xfrm>
        </p:spPr>
        <p:txBody>
          <a:bodyPr/>
          <a:lstStyle/>
          <a:p>
            <a:endParaRPr lang="en-US" dirty="0"/>
          </a:p>
        </p:txBody>
      </p:sp>
      <p:sp>
        <p:nvSpPr>
          <p:cNvPr id="6" name="Text Placeholder 5"/>
          <p:cNvSpPr>
            <a:spLocks noGrp="1"/>
          </p:cNvSpPr>
          <p:nvPr>
            <p:ph type="body" sz="quarter" idx="3"/>
          </p:nvPr>
        </p:nvSpPr>
        <p:spPr>
          <a:xfrm>
            <a:off x="5554766" y="1535113"/>
            <a:ext cx="3589234" cy="639762"/>
          </a:xfrm>
        </p:spPr>
        <p:txBody>
          <a:bodyPr/>
          <a:lstStyle/>
          <a:p>
            <a:r>
              <a:rPr lang="en-US" dirty="0" smtClean="0"/>
              <a:t>Sam Sharpe Revolt Leader</a:t>
            </a:r>
            <a:endParaRPr lang="en-US" dirty="0"/>
          </a:p>
        </p:txBody>
      </p:sp>
      <p:sp>
        <p:nvSpPr>
          <p:cNvPr id="7" name="Content Placeholder 6"/>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66" y="2112817"/>
            <a:ext cx="358923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6" y="2285999"/>
            <a:ext cx="5486402"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21771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1928</TotalTime>
  <Words>1299</Words>
  <Application>Microsoft Office PowerPoint</Application>
  <PresentationFormat>On-screen Show (4:3)</PresentationFormat>
  <Paragraphs>141</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Book Antiqua</vt:lpstr>
      <vt:lpstr>Calibri</vt:lpstr>
      <vt:lpstr>Lucida Sans</vt:lpstr>
      <vt:lpstr>Wingdings</vt:lpstr>
      <vt:lpstr>Wingdings 2</vt:lpstr>
      <vt:lpstr>Wingdings 3</vt:lpstr>
      <vt:lpstr>Office Theme</vt:lpstr>
      <vt:lpstr>Apex</vt:lpstr>
      <vt:lpstr>Slave Revolts and Resistance: Comparative Perspectives and the Context of Turner’s Rebellion</vt:lpstr>
      <vt:lpstr>Reminders and Announcements</vt:lpstr>
      <vt:lpstr>Announcements: Continued</vt:lpstr>
      <vt:lpstr>Some Websites of Interest: Slave Revolts</vt:lpstr>
      <vt:lpstr>Slavery and Slave Revolts</vt:lpstr>
      <vt:lpstr>Comparative Perspectives on Slave Revolts</vt:lpstr>
      <vt:lpstr>Brazil: Quilombo of Palmares</vt:lpstr>
      <vt:lpstr>Haitian Revolution 1791-1804</vt:lpstr>
      <vt:lpstr>Jamaican Slave Revolt 1831</vt:lpstr>
      <vt:lpstr>U.S. Rebellions before Nat Turner: Stono Rebellion 1739</vt:lpstr>
      <vt:lpstr>American Revolution and Slave Escape and Resistance</vt:lpstr>
      <vt:lpstr>Gabriel’s Rebellion, Richmond, VA 1800</vt:lpstr>
      <vt:lpstr>Denmark Vesey Rebellion, Charleston, SC, 1822</vt:lpstr>
      <vt:lpstr>Explaining Differences: The Elkins Thesis</vt:lpstr>
      <vt:lpstr>Explaining Differences: More Recent Approaches</vt:lpstr>
      <vt:lpstr>Day to Day Survival and Resistance</vt:lpstr>
      <vt:lpstr>The Enigma of Nat Turner</vt:lpstr>
      <vt:lpstr>The Setting: David Walker’s Appeal</vt:lpstr>
      <vt:lpstr>The Setting: “Immediatist” Abolitionism</vt:lpstr>
      <vt:lpstr>David Walker’s Appeal/William Lloyd Garrison and The Liberator</vt:lpstr>
      <vt:lpstr>The Setting: Southampton County, Virginia 1831</vt:lpstr>
      <vt:lpstr>Roadside Turner</vt:lpstr>
      <vt:lpstr>Turner’s Goals</vt:lpstr>
      <vt:lpstr>The Revolt</vt:lpstr>
      <vt:lpstr>The Consequences</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 Pope</cp:lastModifiedBy>
  <cp:revision>38</cp:revision>
  <cp:lastPrinted>2013-04-15T19:54:30Z</cp:lastPrinted>
  <dcterms:created xsi:type="dcterms:W3CDTF">2013-04-09T19:18:35Z</dcterms:created>
  <dcterms:modified xsi:type="dcterms:W3CDTF">2015-04-21T21:23:27Z</dcterms:modified>
</cp:coreProperties>
</file>