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3"/>
  </p:notesMasterIdLst>
  <p:sldIdLst>
    <p:sldId id="256" r:id="rId3"/>
    <p:sldId id="277" r:id="rId4"/>
    <p:sldId id="268" r:id="rId5"/>
    <p:sldId id="276" r:id="rId6"/>
    <p:sldId id="257" r:id="rId7"/>
    <p:sldId id="260" r:id="rId8"/>
    <p:sldId id="261" r:id="rId9"/>
    <p:sldId id="263" r:id="rId10"/>
    <p:sldId id="264" r:id="rId11"/>
    <p:sldId id="262" r:id="rId12"/>
    <p:sldId id="265" r:id="rId13"/>
    <p:sldId id="266" r:id="rId14"/>
    <p:sldId id="267" r:id="rId15"/>
    <p:sldId id="269" r:id="rId16"/>
    <p:sldId id="258" r:id="rId17"/>
    <p:sldId id="271"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66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9C240-65E7-4B51-B76A-AADE72799619}" type="datetimeFigureOut">
              <a:rPr lang="en-US" smtClean="0"/>
              <a:t>4/1/2015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07E5E-3BAD-4988-8557-D8AD64EA60E7}" type="slidenum">
              <a:rPr lang="en-US" smtClean="0"/>
              <a:t>‹#›</a:t>
            </a:fld>
            <a:endParaRPr lang="en-US"/>
          </a:p>
        </p:txBody>
      </p:sp>
    </p:spTree>
    <p:extLst>
      <p:ext uri="{BB962C8B-B14F-4D97-AF65-F5344CB8AC3E}">
        <p14:creationId xmlns:p14="http://schemas.microsoft.com/office/powerpoint/2010/main" val="3184569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1</a:t>
            </a:fld>
            <a:endParaRPr lang="en-US"/>
          </a:p>
        </p:txBody>
      </p:sp>
    </p:spTree>
    <p:extLst>
      <p:ext uri="{BB962C8B-B14F-4D97-AF65-F5344CB8AC3E}">
        <p14:creationId xmlns:p14="http://schemas.microsoft.com/office/powerpoint/2010/main" val="40221220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10</a:t>
            </a:fld>
            <a:endParaRPr lang="en-US"/>
          </a:p>
        </p:txBody>
      </p:sp>
    </p:spTree>
    <p:extLst>
      <p:ext uri="{BB962C8B-B14F-4D97-AF65-F5344CB8AC3E}">
        <p14:creationId xmlns:p14="http://schemas.microsoft.com/office/powerpoint/2010/main" val="3197002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11</a:t>
            </a:fld>
            <a:endParaRPr lang="en-US"/>
          </a:p>
        </p:txBody>
      </p:sp>
    </p:spTree>
    <p:extLst>
      <p:ext uri="{BB962C8B-B14F-4D97-AF65-F5344CB8AC3E}">
        <p14:creationId xmlns:p14="http://schemas.microsoft.com/office/powerpoint/2010/main" val="414667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12</a:t>
            </a:fld>
            <a:endParaRPr lang="en-US"/>
          </a:p>
        </p:txBody>
      </p:sp>
    </p:spTree>
    <p:extLst>
      <p:ext uri="{BB962C8B-B14F-4D97-AF65-F5344CB8AC3E}">
        <p14:creationId xmlns:p14="http://schemas.microsoft.com/office/powerpoint/2010/main" val="3876074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13</a:t>
            </a:fld>
            <a:endParaRPr lang="en-US"/>
          </a:p>
        </p:txBody>
      </p:sp>
    </p:spTree>
    <p:extLst>
      <p:ext uri="{BB962C8B-B14F-4D97-AF65-F5344CB8AC3E}">
        <p14:creationId xmlns:p14="http://schemas.microsoft.com/office/powerpoint/2010/main" val="239497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14</a:t>
            </a:fld>
            <a:endParaRPr lang="en-US"/>
          </a:p>
        </p:txBody>
      </p:sp>
    </p:spTree>
    <p:extLst>
      <p:ext uri="{BB962C8B-B14F-4D97-AF65-F5344CB8AC3E}">
        <p14:creationId xmlns:p14="http://schemas.microsoft.com/office/powerpoint/2010/main" val="321396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A587141-68B8-4816-A9FF-1F639DA49958}" type="slidenum">
              <a:rPr lang="en-US" smtClean="0"/>
              <a:t>15</a:t>
            </a:fld>
            <a:endParaRPr lang="en-US"/>
          </a:p>
        </p:txBody>
      </p:sp>
    </p:spTree>
    <p:extLst>
      <p:ext uri="{BB962C8B-B14F-4D97-AF65-F5344CB8AC3E}">
        <p14:creationId xmlns:p14="http://schemas.microsoft.com/office/powerpoint/2010/main" val="216200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16</a:t>
            </a:fld>
            <a:endParaRPr lang="en-US"/>
          </a:p>
        </p:txBody>
      </p:sp>
    </p:spTree>
    <p:extLst>
      <p:ext uri="{BB962C8B-B14F-4D97-AF65-F5344CB8AC3E}">
        <p14:creationId xmlns:p14="http://schemas.microsoft.com/office/powerpoint/2010/main" val="194814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17</a:t>
            </a:fld>
            <a:endParaRPr lang="en-US"/>
          </a:p>
        </p:txBody>
      </p:sp>
    </p:spTree>
    <p:extLst>
      <p:ext uri="{BB962C8B-B14F-4D97-AF65-F5344CB8AC3E}">
        <p14:creationId xmlns:p14="http://schemas.microsoft.com/office/powerpoint/2010/main" val="35116187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18</a:t>
            </a:fld>
            <a:endParaRPr lang="en-US"/>
          </a:p>
        </p:txBody>
      </p:sp>
    </p:spTree>
    <p:extLst>
      <p:ext uri="{BB962C8B-B14F-4D97-AF65-F5344CB8AC3E}">
        <p14:creationId xmlns:p14="http://schemas.microsoft.com/office/powerpoint/2010/main" val="7691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19</a:t>
            </a:fld>
            <a:endParaRPr lang="en-US"/>
          </a:p>
        </p:txBody>
      </p:sp>
    </p:spTree>
    <p:extLst>
      <p:ext uri="{BB962C8B-B14F-4D97-AF65-F5344CB8AC3E}">
        <p14:creationId xmlns:p14="http://schemas.microsoft.com/office/powerpoint/2010/main" val="1620290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2</a:t>
            </a:fld>
            <a:endParaRPr lang="en-US"/>
          </a:p>
        </p:txBody>
      </p:sp>
    </p:spTree>
    <p:extLst>
      <p:ext uri="{BB962C8B-B14F-4D97-AF65-F5344CB8AC3E}">
        <p14:creationId xmlns:p14="http://schemas.microsoft.com/office/powerpoint/2010/main" val="898544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20</a:t>
            </a:fld>
            <a:endParaRPr lang="en-US"/>
          </a:p>
        </p:txBody>
      </p:sp>
    </p:spTree>
    <p:extLst>
      <p:ext uri="{BB962C8B-B14F-4D97-AF65-F5344CB8AC3E}">
        <p14:creationId xmlns:p14="http://schemas.microsoft.com/office/powerpoint/2010/main" val="889350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3</a:t>
            </a:fld>
            <a:endParaRPr lang="en-US"/>
          </a:p>
        </p:txBody>
      </p:sp>
    </p:spTree>
    <p:extLst>
      <p:ext uri="{BB962C8B-B14F-4D97-AF65-F5344CB8AC3E}">
        <p14:creationId xmlns:p14="http://schemas.microsoft.com/office/powerpoint/2010/main" val="8808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4</a:t>
            </a:fld>
            <a:endParaRPr lang="en-US"/>
          </a:p>
        </p:txBody>
      </p:sp>
    </p:spTree>
    <p:extLst>
      <p:ext uri="{BB962C8B-B14F-4D97-AF65-F5344CB8AC3E}">
        <p14:creationId xmlns:p14="http://schemas.microsoft.com/office/powerpoint/2010/main" val="2189356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5</a:t>
            </a:fld>
            <a:endParaRPr lang="en-US"/>
          </a:p>
        </p:txBody>
      </p:sp>
    </p:spTree>
    <p:extLst>
      <p:ext uri="{BB962C8B-B14F-4D97-AF65-F5344CB8AC3E}">
        <p14:creationId xmlns:p14="http://schemas.microsoft.com/office/powerpoint/2010/main" val="169165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6</a:t>
            </a:fld>
            <a:endParaRPr lang="en-US"/>
          </a:p>
        </p:txBody>
      </p:sp>
    </p:spTree>
    <p:extLst>
      <p:ext uri="{BB962C8B-B14F-4D97-AF65-F5344CB8AC3E}">
        <p14:creationId xmlns:p14="http://schemas.microsoft.com/office/powerpoint/2010/main" val="3000932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7</a:t>
            </a:fld>
            <a:endParaRPr lang="en-US"/>
          </a:p>
        </p:txBody>
      </p:sp>
    </p:spTree>
    <p:extLst>
      <p:ext uri="{BB962C8B-B14F-4D97-AF65-F5344CB8AC3E}">
        <p14:creationId xmlns:p14="http://schemas.microsoft.com/office/powerpoint/2010/main" val="1026532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8</a:t>
            </a:fld>
            <a:endParaRPr lang="en-US"/>
          </a:p>
        </p:txBody>
      </p:sp>
    </p:spTree>
    <p:extLst>
      <p:ext uri="{BB962C8B-B14F-4D97-AF65-F5344CB8AC3E}">
        <p14:creationId xmlns:p14="http://schemas.microsoft.com/office/powerpoint/2010/main" val="76685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B07E5E-3BAD-4988-8557-D8AD64EA60E7}" type="slidenum">
              <a:rPr lang="en-US" smtClean="0"/>
              <a:t>9</a:t>
            </a:fld>
            <a:endParaRPr lang="en-US"/>
          </a:p>
        </p:txBody>
      </p:sp>
    </p:spTree>
    <p:extLst>
      <p:ext uri="{BB962C8B-B14F-4D97-AF65-F5344CB8AC3E}">
        <p14:creationId xmlns:p14="http://schemas.microsoft.com/office/powerpoint/2010/main" val="8752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AE3BBEB-3BAB-4AA0-B1A5-B3401A51E006}"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E4C95-9C70-4690-841A-7C1F823C35D0}" type="slidenum">
              <a:rPr lang="en-US" smtClean="0"/>
              <a:t>‹#›</a:t>
            </a:fld>
            <a:endParaRPr lang="en-US"/>
          </a:p>
        </p:txBody>
      </p:sp>
    </p:spTree>
    <p:extLst>
      <p:ext uri="{BB962C8B-B14F-4D97-AF65-F5344CB8AC3E}">
        <p14:creationId xmlns:p14="http://schemas.microsoft.com/office/powerpoint/2010/main" val="3922938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3BBEB-3BAB-4AA0-B1A5-B3401A51E006}"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E4C95-9C70-4690-841A-7C1F823C35D0}" type="slidenum">
              <a:rPr lang="en-US" smtClean="0"/>
              <a:t>‹#›</a:t>
            </a:fld>
            <a:endParaRPr lang="en-US"/>
          </a:p>
        </p:txBody>
      </p:sp>
    </p:spTree>
    <p:extLst>
      <p:ext uri="{BB962C8B-B14F-4D97-AF65-F5344CB8AC3E}">
        <p14:creationId xmlns:p14="http://schemas.microsoft.com/office/powerpoint/2010/main" val="64457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3BBEB-3BAB-4AA0-B1A5-B3401A51E006}"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E4C95-9C70-4690-841A-7C1F823C35D0}" type="slidenum">
              <a:rPr lang="en-US" smtClean="0"/>
              <a:t>‹#›</a:t>
            </a:fld>
            <a:endParaRPr lang="en-US"/>
          </a:p>
        </p:txBody>
      </p:sp>
    </p:spTree>
    <p:extLst>
      <p:ext uri="{BB962C8B-B14F-4D97-AF65-F5344CB8AC3E}">
        <p14:creationId xmlns:p14="http://schemas.microsoft.com/office/powerpoint/2010/main" val="285323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AE3BBEB-3BAB-4AA0-B1A5-B3401A51E006}" type="datetimeFigureOut">
              <a:rPr lang="en-US" smtClean="0"/>
              <a:t>4/1/2015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780E4C95-9C70-4690-841A-7C1F823C35D0}"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E3BBEB-3BAB-4AA0-B1A5-B3401A51E006}"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E4C95-9C70-4690-841A-7C1F823C35D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E3BBEB-3BAB-4AA0-B1A5-B3401A51E006}"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80E4C95-9C70-4690-841A-7C1F823C35D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E3BBEB-3BAB-4AA0-B1A5-B3401A51E006}"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E4C95-9C70-4690-841A-7C1F823C35D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AE3BBEB-3BAB-4AA0-B1A5-B3401A51E006}" type="datetimeFigureOut">
              <a:rPr lang="en-US" smtClean="0"/>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E4C95-9C70-4690-841A-7C1F823C35D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E3BBEB-3BAB-4AA0-B1A5-B3401A51E006}" type="datetimeFigureOut">
              <a:rPr lang="en-US" smtClean="0"/>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E4C95-9C70-4690-841A-7C1F823C35D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3BBEB-3BAB-4AA0-B1A5-B3401A51E006}" type="datetimeFigureOut">
              <a:rPr lang="en-US" smtClean="0"/>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E4C95-9C70-4690-841A-7C1F823C35D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AE3BBEB-3BAB-4AA0-B1A5-B3401A51E006}"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E4C95-9C70-4690-841A-7C1F823C35D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3BBEB-3BAB-4AA0-B1A5-B3401A51E006}"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E4C95-9C70-4690-841A-7C1F823C35D0}" type="slidenum">
              <a:rPr lang="en-US" smtClean="0"/>
              <a:t>‹#›</a:t>
            </a:fld>
            <a:endParaRPr lang="en-US"/>
          </a:p>
        </p:txBody>
      </p:sp>
    </p:spTree>
    <p:extLst>
      <p:ext uri="{BB962C8B-B14F-4D97-AF65-F5344CB8AC3E}">
        <p14:creationId xmlns:p14="http://schemas.microsoft.com/office/powerpoint/2010/main" val="2913928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E3BBEB-3BAB-4AA0-B1A5-B3401A51E006}"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E4C95-9C70-4690-841A-7C1F823C35D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E3BBEB-3BAB-4AA0-B1A5-B3401A51E006}"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E4C95-9C70-4690-841A-7C1F823C35D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E3BBEB-3BAB-4AA0-B1A5-B3401A51E006}"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E4C95-9C70-4690-841A-7C1F823C35D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E3BBEB-3BAB-4AA0-B1A5-B3401A51E006}" type="datetimeFigureOut">
              <a:rPr lang="en-US" smtClean="0"/>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E4C95-9C70-4690-841A-7C1F823C35D0}" type="slidenum">
              <a:rPr lang="en-US" smtClean="0"/>
              <a:t>‹#›</a:t>
            </a:fld>
            <a:endParaRPr lang="en-US"/>
          </a:p>
        </p:txBody>
      </p:sp>
    </p:spTree>
    <p:extLst>
      <p:ext uri="{BB962C8B-B14F-4D97-AF65-F5344CB8AC3E}">
        <p14:creationId xmlns:p14="http://schemas.microsoft.com/office/powerpoint/2010/main" val="281354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AE3BBEB-3BAB-4AA0-B1A5-B3401A51E006}"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E4C95-9C70-4690-841A-7C1F823C35D0}" type="slidenum">
              <a:rPr lang="en-US" smtClean="0"/>
              <a:t>‹#›</a:t>
            </a:fld>
            <a:endParaRPr lang="en-US"/>
          </a:p>
        </p:txBody>
      </p:sp>
    </p:spTree>
    <p:extLst>
      <p:ext uri="{BB962C8B-B14F-4D97-AF65-F5344CB8AC3E}">
        <p14:creationId xmlns:p14="http://schemas.microsoft.com/office/powerpoint/2010/main" val="291090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AE3BBEB-3BAB-4AA0-B1A5-B3401A51E006}" type="datetimeFigureOut">
              <a:rPr lang="en-US" smtClean="0"/>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E4C95-9C70-4690-841A-7C1F823C35D0}" type="slidenum">
              <a:rPr lang="en-US" smtClean="0"/>
              <a:t>‹#›</a:t>
            </a:fld>
            <a:endParaRPr lang="en-US"/>
          </a:p>
        </p:txBody>
      </p:sp>
    </p:spTree>
    <p:extLst>
      <p:ext uri="{BB962C8B-B14F-4D97-AF65-F5344CB8AC3E}">
        <p14:creationId xmlns:p14="http://schemas.microsoft.com/office/powerpoint/2010/main" val="235700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E3BBEB-3BAB-4AA0-B1A5-B3401A51E006}" type="datetimeFigureOut">
              <a:rPr lang="en-US" smtClean="0"/>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E4C95-9C70-4690-841A-7C1F823C35D0}" type="slidenum">
              <a:rPr lang="en-US" smtClean="0"/>
              <a:t>‹#›</a:t>
            </a:fld>
            <a:endParaRPr lang="en-US"/>
          </a:p>
        </p:txBody>
      </p:sp>
    </p:spTree>
    <p:extLst>
      <p:ext uri="{BB962C8B-B14F-4D97-AF65-F5344CB8AC3E}">
        <p14:creationId xmlns:p14="http://schemas.microsoft.com/office/powerpoint/2010/main" val="2037512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3BBEB-3BAB-4AA0-B1A5-B3401A51E006}" type="datetimeFigureOut">
              <a:rPr lang="en-US" smtClean="0"/>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E4C95-9C70-4690-841A-7C1F823C35D0}" type="slidenum">
              <a:rPr lang="en-US" smtClean="0"/>
              <a:t>‹#›</a:t>
            </a:fld>
            <a:endParaRPr lang="en-US"/>
          </a:p>
        </p:txBody>
      </p:sp>
    </p:spTree>
    <p:extLst>
      <p:ext uri="{BB962C8B-B14F-4D97-AF65-F5344CB8AC3E}">
        <p14:creationId xmlns:p14="http://schemas.microsoft.com/office/powerpoint/2010/main" val="63198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3BBEB-3BAB-4AA0-B1A5-B3401A51E006}"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E4C95-9C70-4690-841A-7C1F823C35D0}" type="slidenum">
              <a:rPr lang="en-US" smtClean="0"/>
              <a:t>‹#›</a:t>
            </a:fld>
            <a:endParaRPr lang="en-US"/>
          </a:p>
        </p:txBody>
      </p:sp>
    </p:spTree>
    <p:extLst>
      <p:ext uri="{BB962C8B-B14F-4D97-AF65-F5344CB8AC3E}">
        <p14:creationId xmlns:p14="http://schemas.microsoft.com/office/powerpoint/2010/main" val="3774554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3BBEB-3BAB-4AA0-B1A5-B3401A51E006}" type="datetimeFigureOut">
              <a:rPr lang="en-US" smtClean="0"/>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E4C95-9C70-4690-841A-7C1F823C35D0}" type="slidenum">
              <a:rPr lang="en-US" smtClean="0"/>
              <a:t>‹#›</a:t>
            </a:fld>
            <a:endParaRPr lang="en-US"/>
          </a:p>
        </p:txBody>
      </p:sp>
    </p:spTree>
    <p:extLst>
      <p:ext uri="{BB962C8B-B14F-4D97-AF65-F5344CB8AC3E}">
        <p14:creationId xmlns:p14="http://schemas.microsoft.com/office/powerpoint/2010/main" val="198639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3BBEB-3BAB-4AA0-B1A5-B3401A51E006}" type="datetimeFigureOut">
              <a:rPr lang="en-US" smtClean="0"/>
              <a:t>4/1/2015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E4C95-9C70-4690-841A-7C1F823C35D0}" type="slidenum">
              <a:rPr lang="en-US" smtClean="0"/>
              <a:t>‹#›</a:t>
            </a:fld>
            <a:endParaRPr lang="en-US"/>
          </a:p>
        </p:txBody>
      </p:sp>
    </p:spTree>
    <p:extLst>
      <p:ext uri="{BB962C8B-B14F-4D97-AF65-F5344CB8AC3E}">
        <p14:creationId xmlns:p14="http://schemas.microsoft.com/office/powerpoint/2010/main" val="2711539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AE3BBEB-3BAB-4AA0-B1A5-B3401A51E006}" type="datetimeFigureOut">
              <a:rPr lang="en-US" smtClean="0"/>
              <a:t>4/1/2015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80E4C95-9C70-4690-841A-7C1F823C35D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rchives.gov/exhibits/charters/declaration_transcript.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archives.gov/exhibits/charters/print_friendly.html?page=constitution_transcript_content.html&amp;title=The%20Constitution%20of%20the%20United%20States:%20A%20Transcrip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huffingtonpost.com/2013/06/07/slaves-posthumous-freedom_n_3404021.html"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pages.uoregon.edu/dapope/350realwhigs.htm"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memory.loc.gov/ammem/collections/continental/timeline.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pbs.org/ktca/liberty/index.html" TargetMode="External"/><Relationship Id="rId5" Type="http://schemas.openxmlformats.org/officeDocument/2006/relationships/hyperlink" Target="http://www.loc.gov/exhibits/declara/declara1.html" TargetMode="External"/><Relationship Id="rId4" Type="http://schemas.openxmlformats.org/officeDocument/2006/relationships/hyperlink" Target="http://1.bp.blogspot.com/-UnRKmgqbTr4/TVQ4h0prz0I/AAAAAAAAAFc/EnvynbQAAMo/s1600/american_colonies_1775.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1600199"/>
          </a:xfrm>
        </p:spPr>
        <p:txBody>
          <a:bodyPr>
            <a:normAutofit fontScale="90000"/>
          </a:bodyPr>
          <a:lstStyle/>
          <a:p>
            <a:r>
              <a:rPr lang="en-US" dirty="0" smtClean="0"/>
              <a:t>American Revolution or War for Independence?</a:t>
            </a:r>
            <a:endParaRPr lang="en-US" dirty="0"/>
          </a:p>
        </p:txBody>
      </p:sp>
      <p:sp>
        <p:nvSpPr>
          <p:cNvPr id="3" name="Subtitle 2"/>
          <p:cNvSpPr>
            <a:spLocks noGrp="1"/>
          </p:cNvSpPr>
          <p:nvPr>
            <p:ph type="subTitle" idx="1"/>
          </p:nvPr>
        </p:nvSpPr>
        <p:spPr/>
        <p:txBody>
          <a:bodyPr/>
          <a:lstStyle/>
          <a:p>
            <a:pPr algn="r"/>
            <a:r>
              <a:rPr lang="en-US" dirty="0" smtClean="0"/>
              <a:t>History 350</a:t>
            </a:r>
          </a:p>
          <a:p>
            <a:pPr algn="r"/>
            <a:r>
              <a:rPr lang="en-US" smtClean="0"/>
              <a:t>April 2, 2015</a:t>
            </a:r>
            <a:endParaRPr lang="en-US" dirty="0"/>
          </a:p>
        </p:txBody>
      </p:sp>
    </p:spTree>
    <p:extLst>
      <p:ext uri="{BB962C8B-B14F-4D97-AF65-F5344CB8AC3E}">
        <p14:creationId xmlns:p14="http://schemas.microsoft.com/office/powerpoint/2010/main" val="1414240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Parliament Reasserts Control 1767-72</a:t>
            </a:r>
            <a:endParaRPr lang="en-US" dirty="0"/>
          </a:p>
        </p:txBody>
      </p:sp>
      <p:sp>
        <p:nvSpPr>
          <p:cNvPr id="3" name="Content Placeholder 2"/>
          <p:cNvSpPr>
            <a:spLocks noGrp="1"/>
          </p:cNvSpPr>
          <p:nvPr>
            <p:ph sz="half" idx="1"/>
          </p:nvPr>
        </p:nvSpPr>
        <p:spPr/>
        <p:txBody>
          <a:bodyPr/>
          <a:lstStyle/>
          <a:p>
            <a:r>
              <a:rPr lang="en-US" dirty="0" smtClean="0"/>
              <a:t>British Policy: Revenue from Taxing Trade </a:t>
            </a:r>
          </a:p>
          <a:p>
            <a:pPr lvl="1"/>
            <a:r>
              <a:rPr lang="en-US" dirty="0" smtClean="0"/>
              <a:t>Townshend Acts 1767-70</a:t>
            </a:r>
          </a:p>
          <a:p>
            <a:pPr lvl="1"/>
            <a:r>
              <a:rPr lang="en-US" dirty="0" smtClean="0"/>
              <a:t>Enforcement by military occupation</a:t>
            </a:r>
          </a:p>
          <a:p>
            <a:pPr lvl="1"/>
            <a:r>
              <a:rPr lang="en-US" dirty="0" smtClean="0"/>
              <a:t>Repealed 1770 except for tax on tea</a:t>
            </a:r>
          </a:p>
          <a:p>
            <a:r>
              <a:rPr lang="en-US" dirty="0" smtClean="0"/>
              <a:t>Imperial taxation for revenue or for regulation of trade?</a:t>
            </a:r>
          </a:p>
          <a:p>
            <a:endParaRPr lang="en-US" dirty="0" smtClean="0"/>
          </a:p>
          <a:p>
            <a:pPr lvl="1"/>
            <a:endParaRPr lang="en-US" dirty="0" smtClean="0"/>
          </a:p>
          <a:p>
            <a:pPr lvl="1"/>
            <a:endParaRPr lang="en-US" dirty="0"/>
          </a:p>
        </p:txBody>
      </p:sp>
      <p:sp>
        <p:nvSpPr>
          <p:cNvPr id="4" name="Content Placeholder 3"/>
          <p:cNvSpPr>
            <a:spLocks noGrp="1"/>
          </p:cNvSpPr>
          <p:nvPr>
            <p:ph sz="half" idx="2"/>
          </p:nvPr>
        </p:nvSpPr>
        <p:spPr/>
        <p:txBody>
          <a:bodyPr/>
          <a:lstStyle/>
          <a:p>
            <a:r>
              <a:rPr lang="en-US" dirty="0" smtClean="0"/>
              <a:t>Colonial Protest</a:t>
            </a:r>
          </a:p>
          <a:p>
            <a:pPr lvl="1"/>
            <a:r>
              <a:rPr lang="en-US" dirty="0" smtClean="0"/>
              <a:t>Sons of Liberty and Non-Importation</a:t>
            </a:r>
          </a:p>
          <a:p>
            <a:pPr lvl="1"/>
            <a:r>
              <a:rPr lang="en-US" dirty="0" smtClean="0"/>
              <a:t>Boycotts as Strategy</a:t>
            </a:r>
          </a:p>
          <a:p>
            <a:pPr lvl="1"/>
            <a:r>
              <a:rPr lang="en-US" dirty="0" smtClean="0"/>
              <a:t>Boston Massacre 1770</a:t>
            </a:r>
          </a:p>
          <a:p>
            <a:r>
              <a:rPr lang="en-US" dirty="0" smtClean="0"/>
              <a:t>Period of Calm 1770-72</a:t>
            </a:r>
            <a:endParaRPr lang="en-US" dirty="0"/>
          </a:p>
        </p:txBody>
      </p:sp>
    </p:spTree>
    <p:extLst>
      <p:ext uri="{BB962C8B-B14F-4D97-AF65-F5344CB8AC3E}">
        <p14:creationId xmlns:p14="http://schemas.microsoft.com/office/powerpoint/2010/main" val="4212830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Paul Revere’s Engraving of the Boston Massacre 1770</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1463040"/>
            <a:ext cx="4151702" cy="5394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891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Renewed 1773-1775</a:t>
            </a:r>
            <a:endParaRPr lang="en-US" dirty="0"/>
          </a:p>
        </p:txBody>
      </p:sp>
      <p:sp>
        <p:nvSpPr>
          <p:cNvPr id="4" name="Content Placeholder 3"/>
          <p:cNvSpPr>
            <a:spLocks noGrp="1"/>
          </p:cNvSpPr>
          <p:nvPr>
            <p:ph sz="half" idx="1"/>
          </p:nvPr>
        </p:nvSpPr>
        <p:spPr/>
        <p:txBody>
          <a:bodyPr/>
          <a:lstStyle/>
          <a:p>
            <a:r>
              <a:rPr lang="en-US" dirty="0" smtClean="0"/>
              <a:t>British Policy: Aid to British East India Company</a:t>
            </a:r>
          </a:p>
          <a:p>
            <a:pPr lvl="1"/>
            <a:r>
              <a:rPr lang="en-US" dirty="0" smtClean="0"/>
              <a:t>Tea Act 1773 gives East India Company monopoly on tea trade with American Colonies</a:t>
            </a:r>
          </a:p>
          <a:p>
            <a:r>
              <a:rPr lang="en-US" dirty="0" smtClean="0"/>
              <a:t>Intolerable Acts 1774 as punishment for Tea Party</a:t>
            </a:r>
            <a:endParaRPr lang="en-US" dirty="0"/>
          </a:p>
        </p:txBody>
      </p:sp>
      <p:sp>
        <p:nvSpPr>
          <p:cNvPr id="5" name="Content Placeholder 4"/>
          <p:cNvSpPr>
            <a:spLocks noGrp="1"/>
          </p:cNvSpPr>
          <p:nvPr>
            <p:ph sz="half" idx="2"/>
          </p:nvPr>
        </p:nvSpPr>
        <p:spPr/>
        <p:txBody>
          <a:bodyPr/>
          <a:lstStyle/>
          <a:p>
            <a:r>
              <a:rPr lang="en-US" dirty="0" smtClean="0"/>
              <a:t>Colonial reaction: </a:t>
            </a:r>
          </a:p>
          <a:p>
            <a:pPr lvl="1"/>
            <a:r>
              <a:rPr lang="en-US" dirty="0" smtClean="0"/>
              <a:t>Non-importation renewed</a:t>
            </a:r>
          </a:p>
          <a:p>
            <a:pPr lvl="1"/>
            <a:r>
              <a:rPr lang="en-US" dirty="0" smtClean="0"/>
              <a:t>Boston Tea Party December 1773</a:t>
            </a:r>
          </a:p>
          <a:p>
            <a:r>
              <a:rPr lang="en-US" dirty="0" smtClean="0"/>
              <a:t>Colonists join together in First Continental Congress, September 1774</a:t>
            </a:r>
            <a:endParaRPr lang="en-US" dirty="0"/>
          </a:p>
        </p:txBody>
      </p:sp>
    </p:spTree>
    <p:extLst>
      <p:ext uri="{BB962C8B-B14F-4D97-AF65-F5344CB8AC3E}">
        <p14:creationId xmlns:p14="http://schemas.microsoft.com/office/powerpoint/2010/main" val="4217196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Boston Tea Party December 1773</a:t>
            </a:r>
            <a:endParaRPr lang="en-US" dirty="0"/>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3399" y="1219200"/>
            <a:ext cx="8339141"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2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 and Independence 1775-1783</a:t>
            </a:r>
            <a:endParaRPr lang="en-US" dirty="0"/>
          </a:p>
        </p:txBody>
      </p:sp>
      <p:sp>
        <p:nvSpPr>
          <p:cNvPr id="4" name="Content Placeholder 3"/>
          <p:cNvSpPr>
            <a:spLocks noGrp="1"/>
          </p:cNvSpPr>
          <p:nvPr>
            <p:ph idx="1"/>
          </p:nvPr>
        </p:nvSpPr>
        <p:spPr>
          <a:xfrm>
            <a:off x="0" y="1600200"/>
            <a:ext cx="9144000" cy="4525963"/>
          </a:xfrm>
        </p:spPr>
        <p:txBody>
          <a:bodyPr>
            <a:normAutofit fontScale="77500" lnSpcReduction="20000"/>
          </a:bodyPr>
          <a:lstStyle/>
          <a:p>
            <a:r>
              <a:rPr lang="en-US" dirty="0" smtClean="0"/>
              <a:t>War breaks out: Lexington and Concord, 1775</a:t>
            </a:r>
          </a:p>
          <a:p>
            <a:r>
              <a:rPr lang="en-US" dirty="0" smtClean="0"/>
              <a:t>A Continental Army Forms</a:t>
            </a:r>
          </a:p>
          <a:p>
            <a:r>
              <a:rPr lang="en-US" dirty="0" smtClean="0"/>
              <a:t>1775-76:Colonies declare themselves independent states</a:t>
            </a:r>
          </a:p>
          <a:p>
            <a:r>
              <a:rPr lang="en-US" dirty="0" smtClean="0"/>
              <a:t>1775-76: A Second Continental Congress </a:t>
            </a:r>
            <a:r>
              <a:rPr lang="en-US" dirty="0" smtClean="0">
                <a:hlinkClick r:id="rId3"/>
              </a:rPr>
              <a:t>Declares Independence</a:t>
            </a:r>
            <a:r>
              <a:rPr lang="en-US" dirty="0" smtClean="0"/>
              <a:t> (July 4, 1776)</a:t>
            </a:r>
          </a:p>
          <a:p>
            <a:r>
              <a:rPr lang="en-US" dirty="0" smtClean="0"/>
              <a:t>1781: British Surrender </a:t>
            </a:r>
          </a:p>
          <a:p>
            <a:r>
              <a:rPr lang="en-US" dirty="0" smtClean="0"/>
              <a:t>1783: Treaty of Paris ends </a:t>
            </a:r>
            <a:r>
              <a:rPr lang="en-US" dirty="0" smtClean="0"/>
              <a:t>war</a:t>
            </a:r>
          </a:p>
          <a:p>
            <a:r>
              <a:rPr lang="en-US" dirty="0" smtClean="0"/>
              <a:t>[1781-1788: “13 Free and Independent States” in a loose alliance under the Articles of Confederation.]</a:t>
            </a:r>
            <a:endParaRPr lang="en-US" dirty="0" smtClean="0"/>
          </a:p>
          <a:p>
            <a:r>
              <a:rPr lang="en-US" dirty="0" smtClean="0"/>
              <a:t>[1787: Constitutional Convention drafts a new </a:t>
            </a:r>
            <a:r>
              <a:rPr lang="en-US" dirty="0" smtClean="0">
                <a:hlinkClick r:id="rId4"/>
              </a:rPr>
              <a:t>United States </a:t>
            </a:r>
            <a:r>
              <a:rPr lang="en-US" dirty="0" smtClean="0">
                <a:hlinkClick r:id="rId4"/>
              </a:rPr>
              <a:t>Constitution</a:t>
            </a:r>
            <a:r>
              <a:rPr lang="en-US" dirty="0" smtClean="0"/>
              <a:t> giving greater power to the Federal government]</a:t>
            </a:r>
            <a:endParaRPr lang="en-US" dirty="0" smtClean="0"/>
          </a:p>
          <a:p>
            <a:r>
              <a:rPr lang="en-US" dirty="0" smtClean="0"/>
              <a:t>[1789: George Washington becomes first President]</a:t>
            </a:r>
          </a:p>
          <a:p>
            <a:endParaRPr lang="en-US" dirty="0"/>
          </a:p>
        </p:txBody>
      </p:sp>
    </p:spTree>
    <p:extLst>
      <p:ext uri="{BB962C8B-B14F-4D97-AF65-F5344CB8AC3E}">
        <p14:creationId xmlns:p14="http://schemas.microsoft.com/office/powerpoint/2010/main" val="19437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Whose Declaration?</a:t>
            </a:r>
            <a:endParaRPr lang="en-US" dirty="0"/>
          </a:p>
        </p:txBody>
      </p:sp>
      <p:sp>
        <p:nvSpPr>
          <p:cNvPr id="4" name="Content Placeholder 3"/>
          <p:cNvSpPr>
            <a:spLocks noGrp="1"/>
          </p:cNvSpPr>
          <p:nvPr>
            <p:ph sz="half" idx="1"/>
          </p:nvPr>
        </p:nvSpPr>
        <p:spPr>
          <a:xfrm>
            <a:off x="380999" y="1524000"/>
            <a:ext cx="5503611" cy="5181600"/>
          </a:xfrm>
        </p:spPr>
        <p:txBody>
          <a:bodyPr>
            <a:normAutofit fontScale="92500" lnSpcReduction="10000"/>
          </a:bodyPr>
          <a:lstStyle/>
          <a:p>
            <a:r>
              <a:rPr lang="en-US" dirty="0"/>
              <a:t>“We hold these truths to be self-evident, that all men are created equal, that they are endowed by their Creator with certain unalienable Rights, that among these are Life, Liberty and the pursuit of </a:t>
            </a:r>
            <a:r>
              <a:rPr lang="en-US" dirty="0" smtClean="0"/>
              <a:t>Happiness.”</a:t>
            </a:r>
          </a:p>
          <a:p>
            <a:r>
              <a:rPr lang="en-US" dirty="0" smtClean="0"/>
              <a:t>“The </a:t>
            </a:r>
            <a:r>
              <a:rPr lang="en-US" dirty="0"/>
              <a:t>history of the present King of Great Britain is a history of repeated injuries and usurpations, all having in direct object the establishment of an absolute Tyranny over these States. To prove this, let Facts be submitted to a candid world</a:t>
            </a:r>
            <a:r>
              <a:rPr lang="en-US" dirty="0" smtClean="0"/>
              <a:t>.”</a:t>
            </a:r>
            <a:endParaRPr lang="en-US" dirty="0"/>
          </a:p>
        </p:txBody>
      </p:sp>
      <p:sp>
        <p:nvSpPr>
          <p:cNvPr id="5" name="Content Placeholder 4"/>
          <p:cNvSpPr>
            <a:spLocks noGrp="1"/>
          </p:cNvSpPr>
          <p:nvPr>
            <p:ph sz="half" idx="2"/>
          </p:nvPr>
        </p:nvSpPr>
        <p:spPr/>
        <p:txBody>
          <a:bodyPr>
            <a:normAutofit fontScale="92500" lnSpcReduction="10000"/>
          </a:bodyPr>
          <a:lstStyle/>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4611" y="1524000"/>
            <a:ext cx="3259389"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53847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Asserting Rights</a:t>
            </a:r>
            <a:endParaRPr lang="en-US" dirty="0"/>
          </a:p>
        </p:txBody>
      </p:sp>
      <p:sp>
        <p:nvSpPr>
          <p:cNvPr id="5" name="Content Placeholder 4"/>
          <p:cNvSpPr>
            <a:spLocks noGrp="1"/>
          </p:cNvSpPr>
          <p:nvPr>
            <p:ph sz="half" idx="1"/>
          </p:nvPr>
        </p:nvSpPr>
        <p:spPr>
          <a:xfrm>
            <a:off x="0" y="1219200"/>
            <a:ext cx="6272212" cy="5562600"/>
          </a:xfrm>
        </p:spPr>
        <p:txBody>
          <a:bodyPr>
            <a:normAutofit lnSpcReduction="10000"/>
          </a:bodyPr>
          <a:lstStyle/>
          <a:p>
            <a:r>
              <a:rPr lang="en-US" dirty="0" smtClean="0"/>
              <a:t>What is a right? A </a:t>
            </a:r>
            <a:r>
              <a:rPr lang="en-US" i="1" dirty="0" smtClean="0"/>
              <a:t>natural</a:t>
            </a:r>
            <a:r>
              <a:rPr lang="en-US" dirty="0" smtClean="0"/>
              <a:t> right? An </a:t>
            </a:r>
            <a:r>
              <a:rPr lang="en-US" i="1" dirty="0" smtClean="0"/>
              <a:t>unalienable</a:t>
            </a:r>
            <a:r>
              <a:rPr lang="en-US" dirty="0" smtClean="0"/>
              <a:t> right?</a:t>
            </a:r>
          </a:p>
          <a:p>
            <a:r>
              <a:rPr lang="en-US" dirty="0" smtClean="0"/>
              <a:t>Where do rights come from?</a:t>
            </a:r>
          </a:p>
          <a:p>
            <a:r>
              <a:rPr lang="en-US" dirty="0" smtClean="0"/>
              <a:t>How do we know we have rights?</a:t>
            </a:r>
          </a:p>
          <a:p>
            <a:r>
              <a:rPr lang="en-US" dirty="0" smtClean="0"/>
              <a:t>The </a:t>
            </a:r>
            <a:r>
              <a:rPr lang="en-US" dirty="0" err="1" smtClean="0"/>
              <a:t>Lockean</a:t>
            </a:r>
            <a:r>
              <a:rPr lang="en-US" dirty="0" smtClean="0"/>
              <a:t> Paradox:</a:t>
            </a:r>
          </a:p>
          <a:p>
            <a:pPr lvl="1"/>
            <a:r>
              <a:rPr lang="en-US" sz="1900" dirty="0" smtClean="0"/>
              <a:t>Governments exist to protect rights to life, liberty and property</a:t>
            </a:r>
          </a:p>
          <a:p>
            <a:pPr lvl="1"/>
            <a:r>
              <a:rPr lang="en-US" sz="1900" dirty="0" smtClean="0"/>
              <a:t>Natural laws come from God’s will and are “writ in the hearts of all mankind”</a:t>
            </a:r>
          </a:p>
          <a:p>
            <a:pPr lvl="1"/>
            <a:r>
              <a:rPr lang="en-US" sz="1900" dirty="0" smtClean="0"/>
              <a:t>But: Locke </a:t>
            </a:r>
            <a:r>
              <a:rPr lang="en-US" sz="1900" dirty="0"/>
              <a:t>also states:  “Let us then suppose the mind to be, as we say, white paper, void of all characters, without any ideas: -- How comes it to be furnished</a:t>
            </a:r>
            <a:r>
              <a:rPr lang="en-US" sz="1900" dirty="0" smtClean="0"/>
              <a:t>?. . . To </a:t>
            </a:r>
            <a:r>
              <a:rPr lang="en-US" sz="1900" dirty="0"/>
              <a:t>this I answer, in one word, from EXPERIENCE</a:t>
            </a:r>
            <a:r>
              <a:rPr lang="en-US" sz="1900" dirty="0" smtClean="0"/>
              <a:t>.” </a:t>
            </a:r>
            <a:endParaRPr lang="en-US" sz="1900" dirty="0" smtClean="0"/>
          </a:p>
          <a:p>
            <a:pPr lvl="1"/>
            <a:r>
              <a:rPr lang="en-US" sz="1900" dirty="0" smtClean="0"/>
              <a:t>So: Do we believe we have rights because God put that belief in our hearts? Or because the society and culture we live in taught us that we do?</a:t>
            </a:r>
            <a:endParaRPr lang="en-US" sz="1900" dirty="0" smtClean="0"/>
          </a:p>
          <a:p>
            <a:pPr lvl="1"/>
            <a:endParaRPr lang="en-US" dirty="0"/>
          </a:p>
        </p:txBody>
      </p:sp>
      <p:sp>
        <p:nvSpPr>
          <p:cNvPr id="6" name="Content Placeholder 5"/>
          <p:cNvSpPr>
            <a:spLocks noGrp="1"/>
          </p:cNvSpPr>
          <p:nvPr>
            <p:ph sz="half" idx="2"/>
          </p:nvPr>
        </p:nvSpPr>
        <p:spPr>
          <a:xfrm>
            <a:off x="6272212" y="1600200"/>
            <a:ext cx="2871788" cy="5029200"/>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sz="2200" dirty="0" smtClean="0"/>
              <a:t>John Locke 1632-1704</a:t>
            </a:r>
            <a:endParaRPr lang="en-US" sz="22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2212" y="1634319"/>
            <a:ext cx="2871788" cy="2871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144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00400" cy="1162050"/>
          </a:xfrm>
        </p:spPr>
        <p:txBody>
          <a:bodyPr>
            <a:normAutofit/>
          </a:bodyPr>
          <a:lstStyle/>
          <a:p>
            <a:r>
              <a:rPr lang="en-US" sz="3600" dirty="0" smtClean="0"/>
              <a:t>  Whose Rights?</a:t>
            </a:r>
            <a:endParaRPr lang="en-US" sz="3600" dirty="0"/>
          </a:p>
        </p:txBody>
      </p:sp>
      <p:sp>
        <p:nvSpPr>
          <p:cNvPr id="5" name="Content Placeholder 4"/>
          <p:cNvSpPr>
            <a:spLocks noGrp="1"/>
          </p:cNvSpPr>
          <p:nvPr>
            <p:ph idx="1"/>
          </p:nvPr>
        </p:nvSpPr>
        <p:spPr>
          <a:xfrm>
            <a:off x="3575050" y="273050"/>
            <a:ext cx="5111750" cy="6356350"/>
          </a:xfrm>
        </p:spPr>
        <p:txBody>
          <a:bodyPr>
            <a:normAutofit fontScale="92500" lnSpcReduction="20000"/>
          </a:bodyPr>
          <a:lstStyle/>
          <a:p>
            <a:r>
              <a:rPr lang="en-US" dirty="0" smtClean="0"/>
              <a:t>Liberty and Slavery</a:t>
            </a:r>
          </a:p>
          <a:p>
            <a:pPr lvl="1"/>
            <a:r>
              <a:rPr lang="en-US" dirty="0" smtClean="0"/>
              <a:t>"</a:t>
            </a:r>
            <a:r>
              <a:rPr lang="en-US" dirty="0"/>
              <a:t>How is it that we hear the greatest yelps for liberty from the drivers of Negroes</a:t>
            </a:r>
            <a:r>
              <a:rPr lang="en-US" sz="2400" dirty="0" smtClean="0"/>
              <a:t>?“—Samuel Johnson, British author</a:t>
            </a:r>
          </a:p>
          <a:p>
            <a:pPr lvl="1"/>
            <a:r>
              <a:rPr lang="en-US" sz="3000" dirty="0" smtClean="0"/>
              <a:t>Abigail Adams, 1774: </a:t>
            </a:r>
            <a:r>
              <a:rPr lang="en-US" sz="3000" dirty="0"/>
              <a:t>Blacks have "as good a right to freedom as we have."</a:t>
            </a:r>
            <a:r>
              <a:rPr lang="en-US" sz="2400" dirty="0"/>
              <a:t>  </a:t>
            </a:r>
            <a:endParaRPr lang="en-US" sz="2400" dirty="0" smtClean="0"/>
          </a:p>
          <a:p>
            <a:pPr lvl="1"/>
            <a:endParaRPr lang="en-US" sz="2400" dirty="0"/>
          </a:p>
          <a:p>
            <a:r>
              <a:rPr lang="en-US" dirty="0" smtClean="0"/>
              <a:t> New Hampshire slaves petition </a:t>
            </a:r>
            <a:r>
              <a:rPr lang="en-US" dirty="0"/>
              <a:t>for liberty: "Freedom is an inherent right of the human </a:t>
            </a:r>
            <a:r>
              <a:rPr lang="en-US" dirty="0" smtClean="0"/>
              <a:t>species“</a:t>
            </a:r>
          </a:p>
          <a:p>
            <a:pPr lvl="1"/>
            <a:r>
              <a:rPr lang="en-US" dirty="0" smtClean="0"/>
              <a:t>Jun3 2013 </a:t>
            </a:r>
            <a:r>
              <a:rPr lang="en-US" dirty="0" smtClean="0">
                <a:hlinkClick r:id="rId3"/>
              </a:rPr>
              <a:t>news story</a:t>
            </a:r>
            <a:r>
              <a:rPr lang="en-US" dirty="0"/>
              <a:t>: </a:t>
            </a:r>
            <a:r>
              <a:rPr lang="en-US" dirty="0" smtClean="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Hampshire Slaves Granted Posthumous Freedom 234 Years </a:t>
            </a:r>
            <a:r>
              <a:rPr lang="en-US" dirty="0" smtClean="0">
                <a:latin typeface="Times New Roman" panose="02020603050405020304" pitchFamily="18" charset="0"/>
                <a:cs typeface="Times New Roman" panose="02020603050405020304" pitchFamily="18" charset="0"/>
              </a:rPr>
              <a:t>Later”</a:t>
            </a:r>
            <a:endParaRPr lang="en-US" dirty="0">
              <a:latin typeface="Times New Roman" panose="02020603050405020304" pitchFamily="18" charset="0"/>
              <a:cs typeface="Times New Roman" panose="02020603050405020304" pitchFamily="18" charset="0"/>
            </a:endParaRPr>
          </a:p>
        </p:txBody>
      </p:sp>
      <p:sp>
        <p:nvSpPr>
          <p:cNvPr id="6" name="Text Placeholder 5"/>
          <p:cNvSpPr>
            <a:spLocks noGrp="1"/>
          </p:cNvSpPr>
          <p:nvPr>
            <p:ph type="body" sz="half" idx="2"/>
          </p:nvPr>
        </p:nvSpPr>
        <p:spPr/>
        <p:txBody>
          <a:bodyPr/>
          <a:lstStyle/>
          <a:p>
            <a:r>
              <a:rPr lang="en-US" dirty="0" smtClean="0"/>
              <a:t>A 1769 ad from Thomas Jefferson</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54" y="1771650"/>
            <a:ext cx="394137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778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Listing Grievances</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From petitioning the King to attacking the King: “He has refused…”, “He has forbidden…”… and “He has combined with others…”</a:t>
            </a:r>
          </a:p>
          <a:p>
            <a:pPr lvl="1"/>
            <a:r>
              <a:rPr lang="en-US" dirty="0"/>
              <a:t>In every stage of these Oppressions We have Petitioned for Redress in the most humble terms: Our repeated Petitions have been answered only by repeated injury. A Prince whose character is thus marked by every act which may define a Tyrant, is unfit to be the ruler of a free people.</a:t>
            </a:r>
            <a:endParaRPr lang="en-US" dirty="0" smtClean="0"/>
          </a:p>
          <a:p>
            <a:r>
              <a:rPr lang="en-US" dirty="0" smtClean="0"/>
              <a:t>The Declaration as propaganda: “Let facts be submitted to a candid world.”</a:t>
            </a:r>
          </a:p>
          <a:p>
            <a:endParaRPr lang="en-US" dirty="0" smtClean="0"/>
          </a:p>
          <a:p>
            <a:endParaRPr lang="en-US" dirty="0" smtClean="0"/>
          </a:p>
        </p:txBody>
      </p:sp>
    </p:spTree>
    <p:extLst>
      <p:ext uri="{BB962C8B-B14F-4D97-AF65-F5344CB8AC3E}">
        <p14:creationId xmlns:p14="http://schemas.microsoft.com/office/powerpoint/2010/main" val="1970271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Justifying Revolution</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“Prudence</a:t>
            </a:r>
            <a:r>
              <a:rPr lang="en-US" dirty="0"/>
              <a:t>, indeed, will dictate that Governments long established should not be changed for light and transient causes; and accordingly all experience hath </a:t>
            </a:r>
            <a:r>
              <a:rPr lang="en-US" dirty="0" err="1"/>
              <a:t>shewn</a:t>
            </a:r>
            <a:r>
              <a:rPr lang="en-US" dirty="0"/>
              <a:t>, that mankind are more disposed to suffer, while evils are sufferable, than to right themselves by abolishing the forms to which they are accustomed</a:t>
            </a:r>
            <a:r>
              <a:rPr lang="en-US" dirty="0" smtClean="0"/>
              <a:t>.”</a:t>
            </a:r>
            <a:endParaRPr lang="en-US" dirty="0"/>
          </a:p>
          <a:p>
            <a:r>
              <a:rPr lang="en-US" dirty="0" smtClean="0"/>
              <a:t>“</a:t>
            </a:r>
            <a:r>
              <a:rPr lang="en-US" dirty="0"/>
              <a:t>The history of the present King of Great Britain is a history of </a:t>
            </a:r>
            <a:r>
              <a:rPr lang="en-US" b="1" dirty="0"/>
              <a:t>repeated injuries and usurpations, all having in direct object the establishment of an absolute Tyranny </a:t>
            </a:r>
            <a:r>
              <a:rPr lang="en-US" dirty="0"/>
              <a:t>over these States</a:t>
            </a:r>
            <a:r>
              <a:rPr lang="en-US" dirty="0" smtClean="0"/>
              <a:t>.”</a:t>
            </a:r>
            <a:endParaRPr lang="en-US" dirty="0"/>
          </a:p>
          <a:p>
            <a:r>
              <a:rPr lang="en-US" dirty="0" smtClean="0"/>
              <a:t>“And </a:t>
            </a:r>
            <a:r>
              <a:rPr lang="en-US" dirty="0"/>
              <a:t>for the support of this Declaration, with a firm reliance on the protection of divine Providence, we mutually pledge to each other our Lives, our Fortunes and our sacred Honor</a:t>
            </a:r>
            <a:r>
              <a:rPr lang="en-US" dirty="0" smtClean="0"/>
              <a:t>.”</a:t>
            </a:r>
            <a:endParaRPr lang="en-US" dirty="0"/>
          </a:p>
        </p:txBody>
      </p:sp>
    </p:spTree>
    <p:extLst>
      <p:ext uri="{BB962C8B-B14F-4D97-AF65-F5344CB8AC3E}">
        <p14:creationId xmlns:p14="http://schemas.microsoft.com/office/powerpoint/2010/main" val="1312168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Little More Bureaucracy</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Navigating around History 350</a:t>
            </a:r>
          </a:p>
          <a:p>
            <a:pPr lvl="1"/>
            <a:r>
              <a:rPr lang="en-US" dirty="0" smtClean="0"/>
              <a:t>Syllabus is the first item in Blackboard Documents</a:t>
            </a:r>
          </a:p>
          <a:p>
            <a:pPr lvl="1"/>
            <a:r>
              <a:rPr lang="en-US" dirty="0" smtClean="0"/>
              <a:t>Links to PowerPoints will be posted before each class. </a:t>
            </a:r>
          </a:p>
          <a:p>
            <a:pPr lvl="1"/>
            <a:r>
              <a:rPr lang="en-US" dirty="0" smtClean="0"/>
              <a:t>Discussion Forum requirement: In left-hand Blackboard menu, go to </a:t>
            </a:r>
            <a:r>
              <a:rPr lang="en-US" dirty="0" err="1" smtClean="0"/>
              <a:t>Tools</a:t>
            </a:r>
            <a:r>
              <a:rPr lang="en-US" dirty="0" err="1" smtClean="0">
                <a:sym typeface="Wingdings" panose="05000000000000000000" pitchFamily="2" charset="2"/>
              </a:rPr>
              <a:t>Discussion</a:t>
            </a:r>
            <a:r>
              <a:rPr lang="en-US" dirty="0" smtClean="0">
                <a:sym typeface="Wingdings" panose="05000000000000000000" pitchFamily="2" charset="2"/>
              </a:rPr>
              <a:t> </a:t>
            </a:r>
            <a:r>
              <a:rPr lang="en-US" dirty="0" err="1" smtClean="0">
                <a:sym typeface="Wingdings" panose="05000000000000000000" pitchFamily="2" charset="2"/>
              </a:rPr>
              <a:t>BoardRead</a:t>
            </a:r>
            <a:r>
              <a:rPr lang="en-US" dirty="0" smtClean="0">
                <a:sym typeface="Wingdings" panose="05000000000000000000" pitchFamily="2" charset="2"/>
              </a:rPr>
              <a:t> Instructions and First Forum </a:t>
            </a:r>
            <a:r>
              <a:rPr lang="en-US" dirty="0" err="1" smtClean="0">
                <a:sym typeface="Wingdings" panose="05000000000000000000" pitchFamily="2" charset="2"/>
              </a:rPr>
              <a:t>QuestionTo</a:t>
            </a:r>
            <a:r>
              <a:rPr lang="en-US" dirty="0" smtClean="0">
                <a:sym typeface="Wingdings" panose="05000000000000000000" pitchFamily="2" charset="2"/>
              </a:rPr>
              <a:t> post, click on link in upper left “Discussion Forum Instructions and Question #1: Tom </a:t>
            </a:r>
            <a:r>
              <a:rPr lang="en-US" dirty="0" err="1" smtClean="0">
                <a:sym typeface="Wingdings" panose="05000000000000000000" pitchFamily="2" charset="2"/>
              </a:rPr>
              <a:t>Paine”Click</a:t>
            </a:r>
            <a:r>
              <a:rPr lang="en-US" dirty="0" smtClean="0">
                <a:sym typeface="Wingdings" panose="05000000000000000000" pitchFamily="2" charset="2"/>
              </a:rPr>
              <a:t> on “Create Thread” or respond to an earlier poster. Give your post a subject title and remember to click “submit” when you’re done.</a:t>
            </a:r>
          </a:p>
          <a:p>
            <a:pPr lvl="1"/>
            <a:r>
              <a:rPr lang="en-US" dirty="0" smtClean="0">
                <a:sym typeface="Wingdings" panose="05000000000000000000" pitchFamily="2" charset="2"/>
              </a:rPr>
              <a:t>Instructions and options for the short paper due May 26 are in the Assignments section of Blackboard. I recommend that you look them over fairly soon.</a:t>
            </a:r>
            <a:endParaRPr lang="en-US" dirty="0"/>
          </a:p>
        </p:txBody>
      </p:sp>
    </p:spTree>
    <p:extLst>
      <p:ext uri="{BB962C8B-B14F-4D97-AF65-F5344CB8AC3E}">
        <p14:creationId xmlns:p14="http://schemas.microsoft.com/office/powerpoint/2010/main" val="1523334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Vigilance or Conspiracy Theory? The Radical Whig Heritage</a:t>
            </a:r>
            <a:endParaRPr lang="en-US" dirty="0"/>
          </a:p>
        </p:txBody>
      </p:sp>
      <p:sp>
        <p:nvSpPr>
          <p:cNvPr id="4" name="Content Placeholder 3"/>
          <p:cNvSpPr>
            <a:spLocks noGrp="1"/>
          </p:cNvSpPr>
          <p:nvPr>
            <p:ph sz="half" idx="1"/>
          </p:nvPr>
        </p:nvSpPr>
        <p:spPr>
          <a:xfrm>
            <a:off x="457200" y="1600200"/>
            <a:ext cx="3657600" cy="4525963"/>
          </a:xfrm>
        </p:spPr>
        <p:txBody>
          <a:bodyPr>
            <a:normAutofit/>
          </a:bodyPr>
          <a:lstStyle/>
          <a:p>
            <a:endParaRPr lang="en-US" dirty="0"/>
          </a:p>
        </p:txBody>
      </p:sp>
      <p:sp>
        <p:nvSpPr>
          <p:cNvPr id="5" name="Content Placeholder 4"/>
          <p:cNvSpPr>
            <a:spLocks noGrp="1"/>
          </p:cNvSpPr>
          <p:nvPr>
            <p:ph sz="half" idx="2"/>
          </p:nvPr>
        </p:nvSpPr>
        <p:spPr>
          <a:xfrm>
            <a:off x="4191000" y="1600200"/>
            <a:ext cx="4495800" cy="5257800"/>
          </a:xfrm>
        </p:spPr>
        <p:txBody>
          <a:bodyPr>
            <a:normAutofit/>
          </a:bodyPr>
          <a:lstStyle/>
          <a:p>
            <a:r>
              <a:rPr lang="en-US" sz="2400" dirty="0" smtClean="0"/>
              <a:t>“Radical Whig” thought: Power vs. Liberty </a:t>
            </a:r>
            <a:r>
              <a:rPr lang="en-US" sz="2000" dirty="0" smtClean="0">
                <a:hlinkClick r:id="rId3"/>
              </a:rPr>
              <a:t>(excerpts here)</a:t>
            </a:r>
            <a:endParaRPr lang="en-US" sz="2400" dirty="0" smtClean="0"/>
          </a:p>
          <a:p>
            <a:r>
              <a:rPr lang="en-US" sz="2400" dirty="0" smtClean="0"/>
              <a:t>Fringe figures in Britain, heroes in the colonies</a:t>
            </a:r>
          </a:p>
          <a:p>
            <a:r>
              <a:rPr lang="en-US" sz="2400" dirty="0" smtClean="0"/>
              <a:t>Power as aggression</a:t>
            </a:r>
          </a:p>
          <a:p>
            <a:r>
              <a:rPr lang="en-US" sz="2400" dirty="0" smtClean="0"/>
              <a:t>Threats to liberty</a:t>
            </a:r>
          </a:p>
          <a:p>
            <a:pPr lvl="1"/>
            <a:r>
              <a:rPr lang="en-US" sz="2000" dirty="0" smtClean="0"/>
              <a:t>Taxation</a:t>
            </a:r>
          </a:p>
          <a:p>
            <a:pPr lvl="1"/>
            <a:r>
              <a:rPr lang="en-US" sz="2000" dirty="0" smtClean="0"/>
              <a:t>Standing armies</a:t>
            </a:r>
          </a:p>
          <a:p>
            <a:pPr lvl="1"/>
            <a:r>
              <a:rPr lang="en-US" sz="2000" dirty="0" smtClean="0"/>
              <a:t>Denial of free speech and press</a:t>
            </a:r>
          </a:p>
          <a:p>
            <a:pPr lvl="1"/>
            <a:r>
              <a:rPr lang="en-US" sz="2000" dirty="0" smtClean="0"/>
              <a:t>Threats to property rights</a:t>
            </a:r>
          </a:p>
          <a:p>
            <a:r>
              <a:rPr lang="en-US" sz="2400" dirty="0" smtClean="0"/>
              <a:t>Resistance as duty</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447800"/>
            <a:ext cx="381000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6019800"/>
            <a:ext cx="4572000" cy="369332"/>
          </a:xfrm>
          <a:prstGeom prst="rect">
            <a:avLst/>
          </a:prstGeom>
          <a:noFill/>
        </p:spPr>
        <p:txBody>
          <a:bodyPr wrap="square" rtlCol="0">
            <a:spAutoFit/>
          </a:bodyPr>
          <a:lstStyle/>
          <a:p>
            <a:r>
              <a:rPr lang="en-US" dirty="0" smtClean="0"/>
              <a:t>John </a:t>
            </a:r>
            <a:r>
              <a:rPr lang="en-US" dirty="0" err="1" smtClean="0"/>
              <a:t>Trenchard</a:t>
            </a:r>
            <a:r>
              <a:rPr lang="en-US" dirty="0" smtClean="0"/>
              <a:t> and Thomas Gordon’s essays. </a:t>
            </a:r>
            <a:endParaRPr lang="en-US" dirty="0"/>
          </a:p>
        </p:txBody>
      </p:sp>
    </p:spTree>
    <p:extLst>
      <p:ext uri="{BB962C8B-B14F-4D97-AF65-F5344CB8AC3E}">
        <p14:creationId xmlns:p14="http://schemas.microsoft.com/office/powerpoint/2010/main" val="3254267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Websites of Interest</a:t>
            </a:r>
            <a:endParaRPr lang="en-US" dirty="0"/>
          </a:p>
        </p:txBody>
      </p:sp>
      <p:sp>
        <p:nvSpPr>
          <p:cNvPr id="3" name="Content Placeholder 2"/>
          <p:cNvSpPr>
            <a:spLocks noGrp="1"/>
          </p:cNvSpPr>
          <p:nvPr>
            <p:ph idx="1"/>
          </p:nvPr>
        </p:nvSpPr>
        <p:spPr/>
        <p:txBody>
          <a:bodyPr/>
          <a:lstStyle/>
          <a:p>
            <a:r>
              <a:rPr lang="en-US" dirty="0" smtClean="0"/>
              <a:t>A detailed </a:t>
            </a:r>
            <a:r>
              <a:rPr lang="en-US" dirty="0" smtClean="0">
                <a:hlinkClick r:id="rId3"/>
              </a:rPr>
              <a:t>timeline</a:t>
            </a:r>
            <a:r>
              <a:rPr lang="en-US" dirty="0" smtClean="0"/>
              <a:t> of the coming of the American Revolution</a:t>
            </a:r>
          </a:p>
          <a:p>
            <a:r>
              <a:rPr lang="en-US" dirty="0" smtClean="0">
                <a:hlinkClick r:id="rId4"/>
              </a:rPr>
              <a:t>Map</a:t>
            </a:r>
            <a:r>
              <a:rPr lang="en-US" dirty="0" smtClean="0"/>
              <a:t> of the colonies 1775</a:t>
            </a:r>
          </a:p>
          <a:p>
            <a:r>
              <a:rPr lang="en-US" dirty="0" smtClean="0">
                <a:hlinkClick r:id="rId5"/>
              </a:rPr>
              <a:t>“Declaring Independence” </a:t>
            </a:r>
            <a:r>
              <a:rPr lang="en-US" dirty="0" smtClean="0"/>
              <a:t>Library of Congress exhibit</a:t>
            </a:r>
          </a:p>
          <a:p>
            <a:r>
              <a:rPr lang="en-US" dirty="0" smtClean="0"/>
              <a:t>Website for PBS series </a:t>
            </a:r>
            <a:r>
              <a:rPr lang="en-US" dirty="0" smtClean="0">
                <a:hlinkClick r:id="rId6"/>
              </a:rPr>
              <a:t>“Liberty: The American Revolution”</a:t>
            </a:r>
            <a:endParaRPr lang="en-US" dirty="0"/>
          </a:p>
        </p:txBody>
      </p:sp>
    </p:spTree>
    <p:extLst>
      <p:ext uri="{BB962C8B-B14F-4D97-AF65-F5344CB8AC3E}">
        <p14:creationId xmlns:p14="http://schemas.microsoft.com/office/powerpoint/2010/main" val="809897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Colonies to Independent Nation: 1775-1783</a:t>
            </a:r>
            <a:endParaRPr lang="en-US" dirty="0"/>
          </a:p>
        </p:txBody>
      </p:sp>
      <p:sp>
        <p:nvSpPr>
          <p:cNvPr id="4" name="Content Placeholder 3"/>
          <p:cNvSpPr>
            <a:spLocks noGrp="1"/>
          </p:cNvSpPr>
          <p:nvPr>
            <p:ph sz="half" idx="2"/>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97" y="1371600"/>
            <a:ext cx="5102354" cy="384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609600" y="1406236"/>
            <a:ext cx="3385522"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23783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Was the United States Founded in Revolution?</a:t>
            </a:r>
            <a:endParaRPr lang="en-US" dirty="0"/>
          </a:p>
        </p:txBody>
      </p:sp>
      <p:sp>
        <p:nvSpPr>
          <p:cNvPr id="3" name="Content Placeholder 2"/>
          <p:cNvSpPr>
            <a:spLocks noGrp="1"/>
          </p:cNvSpPr>
          <p:nvPr>
            <p:ph idx="1"/>
          </p:nvPr>
        </p:nvSpPr>
        <p:spPr/>
        <p:txBody>
          <a:bodyPr/>
          <a:lstStyle/>
          <a:p>
            <a:r>
              <a:rPr lang="en-US" dirty="0" smtClean="0"/>
              <a:t>The Path to War</a:t>
            </a:r>
          </a:p>
          <a:p>
            <a:pPr lvl="1"/>
            <a:r>
              <a:rPr lang="en-US" dirty="0" smtClean="0"/>
              <a:t>Colonial Context to 1763</a:t>
            </a:r>
          </a:p>
          <a:p>
            <a:pPr lvl="2"/>
            <a:r>
              <a:rPr lang="en-US" dirty="0" smtClean="0"/>
              <a:t>Politics: Imperialism on paper, autonomy in practice</a:t>
            </a:r>
          </a:p>
          <a:p>
            <a:pPr lvl="2"/>
            <a:r>
              <a:rPr lang="en-US" dirty="0" smtClean="0"/>
              <a:t>Economics: Colonies as raw materials producer for imperial trade—mercantilism</a:t>
            </a:r>
          </a:p>
          <a:p>
            <a:pPr lvl="2"/>
            <a:r>
              <a:rPr lang="en-US" dirty="0" smtClean="0"/>
              <a:t>Military: </a:t>
            </a:r>
            <a:r>
              <a:rPr lang="en-US" dirty="0" smtClean="0"/>
              <a:t>French </a:t>
            </a:r>
            <a:r>
              <a:rPr lang="en-US" dirty="0" smtClean="0"/>
              <a:t>and Indian War (1756-1763) and French withdrawal from North American </a:t>
            </a:r>
            <a:r>
              <a:rPr lang="en-US" dirty="0" smtClean="0"/>
              <a:t>continent; after British victory, France withdraws from North American continent. </a:t>
            </a:r>
            <a:endParaRPr lang="en-US" dirty="0"/>
          </a:p>
        </p:txBody>
      </p:sp>
    </p:spTree>
    <p:extLst>
      <p:ext uri="{BB962C8B-B14F-4D97-AF65-F5344CB8AC3E}">
        <p14:creationId xmlns:p14="http://schemas.microsoft.com/office/powerpoint/2010/main" val="3599760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 French Diplomat’s Prediction in 1763</a:t>
            </a:r>
            <a:endParaRPr lang="en-US" sz="4000" dirty="0"/>
          </a:p>
        </p:txBody>
      </p:sp>
      <p:sp>
        <p:nvSpPr>
          <p:cNvPr id="3" name="Content Placeholder 2"/>
          <p:cNvSpPr>
            <a:spLocks noGrp="1"/>
          </p:cNvSpPr>
          <p:nvPr>
            <p:ph idx="1"/>
          </p:nvPr>
        </p:nvSpPr>
        <p:spPr/>
        <p:txBody>
          <a:bodyPr/>
          <a:lstStyle/>
          <a:p>
            <a:r>
              <a:rPr lang="en-US" dirty="0"/>
              <a:t>"Delivered from a neighbor whom they have always feared, your other colonies will soon discover that they stand no longer in need of your protection.  You will call on them to contribute toward supporting the burthen which they have helped to bring on you, they will answer you by shaking off all dependency."      </a:t>
            </a:r>
            <a:br>
              <a:rPr lang="en-US" dirty="0"/>
            </a:br>
            <a:endParaRPr lang="en-US" dirty="0"/>
          </a:p>
        </p:txBody>
      </p:sp>
    </p:spTree>
    <p:extLst>
      <p:ext uri="{BB962C8B-B14F-4D97-AF65-F5344CB8AC3E}">
        <p14:creationId xmlns:p14="http://schemas.microsoft.com/office/powerpoint/2010/main" val="1586717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Imperial Reform and Colonial Protest 1763-1766</a:t>
            </a:r>
            <a:endParaRPr lang="en-US" dirty="0"/>
          </a:p>
        </p:txBody>
      </p:sp>
      <p:sp>
        <p:nvSpPr>
          <p:cNvPr id="3" name="Content Placeholder 2"/>
          <p:cNvSpPr>
            <a:spLocks noGrp="1"/>
          </p:cNvSpPr>
          <p:nvPr>
            <p:ph sz="half" idx="1"/>
          </p:nvPr>
        </p:nvSpPr>
        <p:spPr/>
        <p:txBody>
          <a:bodyPr/>
          <a:lstStyle/>
          <a:p>
            <a:r>
              <a:rPr lang="en-US" dirty="0" smtClean="0"/>
              <a:t>British Policies: Raise revenue and control frontier</a:t>
            </a:r>
          </a:p>
          <a:p>
            <a:pPr lvl="1"/>
            <a:r>
              <a:rPr lang="en-US" dirty="0" smtClean="0"/>
              <a:t>Proclamation of 1763</a:t>
            </a:r>
          </a:p>
          <a:p>
            <a:pPr lvl="1"/>
            <a:r>
              <a:rPr lang="en-US" dirty="0" smtClean="0"/>
              <a:t>Stamp Act 1765</a:t>
            </a:r>
          </a:p>
          <a:p>
            <a:pPr lvl="1"/>
            <a:r>
              <a:rPr lang="en-US" dirty="0" smtClean="0"/>
              <a:t>Declaratory Act 1766</a:t>
            </a:r>
          </a:p>
          <a:p>
            <a:r>
              <a:rPr lang="en-US" dirty="0" smtClean="0"/>
              <a:t>Taxation </a:t>
            </a:r>
            <a:r>
              <a:rPr lang="en-US" dirty="0" smtClean="0"/>
              <a:t>without </a:t>
            </a:r>
            <a:r>
              <a:rPr lang="en-US" dirty="0" smtClean="0"/>
              <a:t>Representation?</a:t>
            </a:r>
            <a:endParaRPr lang="en-US" dirty="0" smtClean="0"/>
          </a:p>
        </p:txBody>
      </p:sp>
      <p:sp>
        <p:nvSpPr>
          <p:cNvPr id="4" name="Content Placeholder 3"/>
          <p:cNvSpPr>
            <a:spLocks noGrp="1"/>
          </p:cNvSpPr>
          <p:nvPr>
            <p:ph sz="half" idx="2"/>
          </p:nvPr>
        </p:nvSpPr>
        <p:spPr/>
        <p:txBody>
          <a:bodyPr/>
          <a:lstStyle/>
          <a:p>
            <a:r>
              <a:rPr lang="en-US" dirty="0" smtClean="0"/>
              <a:t>Colonists’ Objectives: Avoid imperial taxes and expand westward.</a:t>
            </a:r>
          </a:p>
          <a:p>
            <a:r>
              <a:rPr lang="en-US" dirty="0" smtClean="0"/>
              <a:t>Protests against Stamp Act lead to repeal (1766)</a:t>
            </a:r>
          </a:p>
          <a:p>
            <a:r>
              <a:rPr lang="en-US" dirty="0" smtClean="0"/>
              <a:t>Objections only to </a:t>
            </a:r>
            <a:r>
              <a:rPr lang="en-US" dirty="0" smtClean="0"/>
              <a:t>“internal” </a:t>
            </a:r>
            <a:r>
              <a:rPr lang="en-US" dirty="0" smtClean="0"/>
              <a:t>taxes? </a:t>
            </a:r>
            <a:endParaRPr lang="en-US" dirty="0"/>
          </a:p>
        </p:txBody>
      </p:sp>
    </p:spTree>
    <p:extLst>
      <p:ext uri="{BB962C8B-B14F-4D97-AF65-F5344CB8AC3E}">
        <p14:creationId xmlns:p14="http://schemas.microsoft.com/office/powerpoint/2010/main" val="36039092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Stamp Act Protest in Print</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1600" y="1357745"/>
            <a:ext cx="6433389"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664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Protest in the Streets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35331"/>
            <a:ext cx="8012317" cy="539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403778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504</TotalTime>
  <Words>1164</Words>
  <Application>Microsoft Office PowerPoint</Application>
  <PresentationFormat>On-screen Show (4:3)</PresentationFormat>
  <Paragraphs>134</Paragraphs>
  <Slides>20</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Book Antiqua</vt:lpstr>
      <vt:lpstr>Calibri</vt:lpstr>
      <vt:lpstr>Lucida Sans</vt:lpstr>
      <vt:lpstr>Times New Roman</vt:lpstr>
      <vt:lpstr>Wingdings</vt:lpstr>
      <vt:lpstr>Wingdings 2</vt:lpstr>
      <vt:lpstr>Wingdings 3</vt:lpstr>
      <vt:lpstr>Office Theme</vt:lpstr>
      <vt:lpstr>Apex</vt:lpstr>
      <vt:lpstr>American Revolution or War for Independence?</vt:lpstr>
      <vt:lpstr>A Little More Bureaucracy</vt:lpstr>
      <vt:lpstr>Some Websites of Interest</vt:lpstr>
      <vt:lpstr>Colonies to Independent Nation: 1775-1783</vt:lpstr>
      <vt:lpstr>Was the United States Founded in Revolution?</vt:lpstr>
      <vt:lpstr>A French Diplomat’s Prediction in 1763</vt:lpstr>
      <vt:lpstr>Imperial Reform and Colonial Protest 1763-1766</vt:lpstr>
      <vt:lpstr>Stamp Act Protest in Print</vt:lpstr>
      <vt:lpstr>Protest in the Streets</vt:lpstr>
      <vt:lpstr>Parliament Reasserts Control 1767-72</vt:lpstr>
      <vt:lpstr>Paul Revere’s Engraving of the Boston Massacre 1770</vt:lpstr>
      <vt:lpstr>Conflict Renewed 1773-1775</vt:lpstr>
      <vt:lpstr>Boston Tea Party December 1773</vt:lpstr>
      <vt:lpstr>War and Independence 1775-1783</vt:lpstr>
      <vt:lpstr>Whose Declaration?</vt:lpstr>
      <vt:lpstr>Asserting Rights</vt:lpstr>
      <vt:lpstr>  Whose Rights?</vt:lpstr>
      <vt:lpstr>Listing Grievances</vt:lpstr>
      <vt:lpstr>Justifying Revolution</vt:lpstr>
      <vt:lpstr>Vigilance or Conspiracy Theory? The Radical Whig Heritage</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Revolution or War for Independence?</dc:title>
  <dc:creator>Daniel</dc:creator>
  <cp:lastModifiedBy>Daniel Pope</cp:lastModifiedBy>
  <cp:revision>37</cp:revision>
  <dcterms:created xsi:type="dcterms:W3CDTF">2013-04-01T08:04:02Z</dcterms:created>
  <dcterms:modified xsi:type="dcterms:W3CDTF">2015-04-02T01:22:01Z</dcterms:modified>
</cp:coreProperties>
</file>