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295" r:id="rId4"/>
    <p:sldId id="307" r:id="rId5"/>
    <p:sldId id="294" r:id="rId6"/>
    <p:sldId id="306" r:id="rId7"/>
    <p:sldId id="296" r:id="rId8"/>
    <p:sldId id="287" r:id="rId9"/>
    <p:sldId id="288" r:id="rId10"/>
    <p:sldId id="289" r:id="rId11"/>
    <p:sldId id="290" r:id="rId12"/>
    <p:sldId id="291" r:id="rId13"/>
    <p:sldId id="292" r:id="rId14"/>
    <p:sldId id="297" r:id="rId15"/>
    <p:sldId id="298" r:id="rId16"/>
    <p:sldId id="299" r:id="rId17"/>
    <p:sldId id="300" r:id="rId18"/>
    <p:sldId id="301" r:id="rId19"/>
    <p:sldId id="308" r:id="rId20"/>
    <p:sldId id="309" r:id="rId21"/>
    <p:sldId id="302" r:id="rId22"/>
    <p:sldId id="303" r:id="rId23"/>
    <p:sldId id="304" r:id="rId24"/>
    <p:sldId id="305" r:id="rId25"/>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7742"/>
          </a:xfrm>
          <a:prstGeom prst="rect">
            <a:avLst/>
          </a:prstGeom>
        </p:spPr>
        <p:txBody>
          <a:bodyPr vert="horz" lIns="92930" tIns="46465" rIns="92930" bIns="46465" rtlCol="0"/>
          <a:lstStyle>
            <a:lvl1pPr algn="r">
              <a:defRPr sz="1200"/>
            </a:lvl1pPr>
          </a:lstStyle>
          <a:p>
            <a:fld id="{CA5E5F11-3A70-4670-BFF6-CFA16F16F39B}" type="datetimeFigureOut">
              <a:rPr lang="en-US" smtClean="0"/>
              <a:t>4/16/2015</a:t>
            </a:fld>
            <a:endParaRPr lang="en-US"/>
          </a:p>
        </p:txBody>
      </p:sp>
      <p:sp>
        <p:nvSpPr>
          <p:cNvPr id="4" name="Footer Placeholder 3"/>
          <p:cNvSpPr>
            <a:spLocks noGrp="1"/>
          </p:cNvSpPr>
          <p:nvPr>
            <p:ph type="ftr" sz="quarter" idx="2"/>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05889"/>
            <a:ext cx="4033943" cy="347742"/>
          </a:xfrm>
          <a:prstGeom prst="rect">
            <a:avLst/>
          </a:prstGeom>
        </p:spPr>
        <p:txBody>
          <a:bodyPr vert="horz" lIns="92930" tIns="46465" rIns="92930" bIns="46465" rtlCol="0" anchor="b"/>
          <a:lstStyle>
            <a:lvl1pPr algn="r">
              <a:defRPr sz="1200"/>
            </a:lvl1pPr>
          </a:lstStyle>
          <a:p>
            <a:fld id="{B7822124-FBBD-4B00-8507-E6FA6A57288A}" type="slidenum">
              <a:rPr lang="en-US" smtClean="0"/>
              <a:t>‹#›</a:t>
            </a:fld>
            <a:endParaRPr lang="en-US"/>
          </a:p>
        </p:txBody>
      </p:sp>
    </p:spTree>
    <p:extLst>
      <p:ext uri="{BB962C8B-B14F-4D97-AF65-F5344CB8AC3E}">
        <p14:creationId xmlns:p14="http://schemas.microsoft.com/office/powerpoint/2010/main" val="71976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5273003" y="0"/>
            <a:ext cx="4033943" cy="347742"/>
          </a:xfrm>
          <a:prstGeom prst="rect">
            <a:avLst/>
          </a:prstGeom>
        </p:spPr>
        <p:txBody>
          <a:bodyPr vert="horz" lIns="92930" tIns="46465" rIns="92930" bIns="46465" rtlCol="0"/>
          <a:lstStyle>
            <a:lvl1pPr algn="r">
              <a:defRPr sz="1200"/>
            </a:lvl1pPr>
          </a:lstStyle>
          <a:p>
            <a:fld id="{169BEC67-97EF-4F4D-97CD-3A2A519EF5AC}" type="datetimeFigureOut">
              <a:rPr lang="en-US" smtClean="0"/>
              <a:t>4/16/2015</a:t>
            </a:fld>
            <a:endParaRPr lang="en-US"/>
          </a:p>
        </p:txBody>
      </p:sp>
      <p:sp>
        <p:nvSpPr>
          <p:cNvPr id="4" name="Slide Image Placeholder 3"/>
          <p:cNvSpPr>
            <a:spLocks noGrp="1" noRot="1" noChangeAspect="1"/>
          </p:cNvSpPr>
          <p:nvPr>
            <p:ph type="sldImg" idx="2"/>
          </p:nvPr>
        </p:nvSpPr>
        <p:spPr>
          <a:xfrm>
            <a:off x="2917825" y="522288"/>
            <a:ext cx="3475038" cy="260667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05889"/>
            <a:ext cx="4033943" cy="347742"/>
          </a:xfrm>
          <a:prstGeom prst="rect">
            <a:avLst/>
          </a:prstGeom>
        </p:spPr>
        <p:txBody>
          <a:bodyPr vert="horz" lIns="92930" tIns="46465" rIns="92930" bIns="46465" rtlCol="0" anchor="b"/>
          <a:lstStyle>
            <a:lvl1pPr algn="r">
              <a:defRPr sz="1200"/>
            </a:lvl1pPr>
          </a:lstStyle>
          <a:p>
            <a:fld id="{5A17052C-7070-40C7-9C35-099436738466}" type="slidenum">
              <a:rPr lang="en-US" smtClean="0"/>
              <a:t>‹#›</a:t>
            </a:fld>
            <a:endParaRPr lang="en-US"/>
          </a:p>
        </p:txBody>
      </p:sp>
    </p:spTree>
    <p:extLst>
      <p:ext uri="{BB962C8B-B14F-4D97-AF65-F5344CB8AC3E}">
        <p14:creationId xmlns:p14="http://schemas.microsoft.com/office/powerpoint/2010/main" val="296414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1</a:t>
            </a:fld>
            <a:endParaRPr lang="en-US"/>
          </a:p>
        </p:txBody>
      </p:sp>
    </p:spTree>
    <p:extLst>
      <p:ext uri="{BB962C8B-B14F-4D97-AF65-F5344CB8AC3E}">
        <p14:creationId xmlns:p14="http://schemas.microsoft.com/office/powerpoint/2010/main" val="1070011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41DB0B-5141-403C-9ABD-61F8D0F651D3}" type="slidenum">
              <a:rPr lang="en-US" smtClean="0"/>
              <a:t>10</a:t>
            </a:fld>
            <a:endParaRPr lang="en-US"/>
          </a:p>
        </p:txBody>
      </p:sp>
    </p:spTree>
    <p:extLst>
      <p:ext uri="{BB962C8B-B14F-4D97-AF65-F5344CB8AC3E}">
        <p14:creationId xmlns:p14="http://schemas.microsoft.com/office/powerpoint/2010/main" val="1495561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41DB0B-5141-403C-9ABD-61F8D0F651D3}" type="slidenum">
              <a:rPr lang="en-US" smtClean="0"/>
              <a:t>11</a:t>
            </a:fld>
            <a:endParaRPr lang="en-US"/>
          </a:p>
        </p:txBody>
      </p:sp>
    </p:spTree>
    <p:extLst>
      <p:ext uri="{BB962C8B-B14F-4D97-AF65-F5344CB8AC3E}">
        <p14:creationId xmlns:p14="http://schemas.microsoft.com/office/powerpoint/2010/main" val="422704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41DB0B-5141-403C-9ABD-61F8D0F651D3}" type="slidenum">
              <a:rPr lang="en-US" smtClean="0"/>
              <a:t>12</a:t>
            </a:fld>
            <a:endParaRPr lang="en-US"/>
          </a:p>
        </p:txBody>
      </p:sp>
    </p:spTree>
    <p:extLst>
      <p:ext uri="{BB962C8B-B14F-4D97-AF65-F5344CB8AC3E}">
        <p14:creationId xmlns:p14="http://schemas.microsoft.com/office/powerpoint/2010/main" val="416804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13</a:t>
            </a:fld>
            <a:endParaRPr lang="en-US"/>
          </a:p>
        </p:txBody>
      </p:sp>
    </p:spTree>
    <p:extLst>
      <p:ext uri="{BB962C8B-B14F-4D97-AF65-F5344CB8AC3E}">
        <p14:creationId xmlns:p14="http://schemas.microsoft.com/office/powerpoint/2010/main" val="304700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14</a:t>
            </a:fld>
            <a:endParaRPr lang="en-US"/>
          </a:p>
        </p:txBody>
      </p:sp>
    </p:spTree>
    <p:extLst>
      <p:ext uri="{BB962C8B-B14F-4D97-AF65-F5344CB8AC3E}">
        <p14:creationId xmlns:p14="http://schemas.microsoft.com/office/powerpoint/2010/main" val="1497012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15</a:t>
            </a:fld>
            <a:endParaRPr lang="en-US"/>
          </a:p>
        </p:txBody>
      </p:sp>
    </p:spTree>
    <p:extLst>
      <p:ext uri="{BB962C8B-B14F-4D97-AF65-F5344CB8AC3E}">
        <p14:creationId xmlns:p14="http://schemas.microsoft.com/office/powerpoint/2010/main" val="1303170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16</a:t>
            </a:fld>
            <a:endParaRPr lang="en-US"/>
          </a:p>
        </p:txBody>
      </p:sp>
    </p:spTree>
    <p:extLst>
      <p:ext uri="{BB962C8B-B14F-4D97-AF65-F5344CB8AC3E}">
        <p14:creationId xmlns:p14="http://schemas.microsoft.com/office/powerpoint/2010/main" val="134571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17</a:t>
            </a:fld>
            <a:endParaRPr lang="en-US"/>
          </a:p>
        </p:txBody>
      </p:sp>
    </p:spTree>
    <p:extLst>
      <p:ext uri="{BB962C8B-B14F-4D97-AF65-F5344CB8AC3E}">
        <p14:creationId xmlns:p14="http://schemas.microsoft.com/office/powerpoint/2010/main" val="1420126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18</a:t>
            </a:fld>
            <a:endParaRPr lang="en-US"/>
          </a:p>
        </p:txBody>
      </p:sp>
    </p:spTree>
    <p:extLst>
      <p:ext uri="{BB962C8B-B14F-4D97-AF65-F5344CB8AC3E}">
        <p14:creationId xmlns:p14="http://schemas.microsoft.com/office/powerpoint/2010/main" val="3948486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B18010-0C41-4CD9-A3C5-55C5A822214C}" type="slidenum">
              <a:rPr lang="en-US" smtClean="0"/>
              <a:t>19</a:t>
            </a:fld>
            <a:endParaRPr lang="en-US"/>
          </a:p>
        </p:txBody>
      </p:sp>
    </p:spTree>
    <p:extLst>
      <p:ext uri="{BB962C8B-B14F-4D97-AF65-F5344CB8AC3E}">
        <p14:creationId xmlns:p14="http://schemas.microsoft.com/office/powerpoint/2010/main" val="264342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2</a:t>
            </a:fld>
            <a:endParaRPr lang="en-US"/>
          </a:p>
        </p:txBody>
      </p:sp>
    </p:spTree>
    <p:extLst>
      <p:ext uri="{BB962C8B-B14F-4D97-AF65-F5344CB8AC3E}">
        <p14:creationId xmlns:p14="http://schemas.microsoft.com/office/powerpoint/2010/main" val="4253596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20</a:t>
            </a:fld>
            <a:endParaRPr lang="en-US"/>
          </a:p>
        </p:txBody>
      </p:sp>
    </p:spTree>
    <p:extLst>
      <p:ext uri="{BB962C8B-B14F-4D97-AF65-F5344CB8AC3E}">
        <p14:creationId xmlns:p14="http://schemas.microsoft.com/office/powerpoint/2010/main" val="3935736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21</a:t>
            </a:fld>
            <a:endParaRPr lang="en-US"/>
          </a:p>
        </p:txBody>
      </p:sp>
    </p:spTree>
    <p:extLst>
      <p:ext uri="{BB962C8B-B14F-4D97-AF65-F5344CB8AC3E}">
        <p14:creationId xmlns:p14="http://schemas.microsoft.com/office/powerpoint/2010/main" val="168593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22</a:t>
            </a:fld>
            <a:endParaRPr lang="en-US"/>
          </a:p>
        </p:txBody>
      </p:sp>
    </p:spTree>
    <p:extLst>
      <p:ext uri="{BB962C8B-B14F-4D97-AF65-F5344CB8AC3E}">
        <p14:creationId xmlns:p14="http://schemas.microsoft.com/office/powerpoint/2010/main" val="95540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23</a:t>
            </a:fld>
            <a:endParaRPr lang="en-US"/>
          </a:p>
        </p:txBody>
      </p:sp>
    </p:spTree>
    <p:extLst>
      <p:ext uri="{BB962C8B-B14F-4D97-AF65-F5344CB8AC3E}">
        <p14:creationId xmlns:p14="http://schemas.microsoft.com/office/powerpoint/2010/main" val="59535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3</a:t>
            </a:fld>
            <a:endParaRPr lang="en-US"/>
          </a:p>
        </p:txBody>
      </p:sp>
    </p:spTree>
    <p:extLst>
      <p:ext uri="{BB962C8B-B14F-4D97-AF65-F5344CB8AC3E}">
        <p14:creationId xmlns:p14="http://schemas.microsoft.com/office/powerpoint/2010/main" val="2673252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t>4</a:t>
            </a:fld>
            <a:endParaRPr lang="en-US"/>
          </a:p>
        </p:txBody>
      </p:sp>
    </p:spTree>
    <p:extLst>
      <p:ext uri="{BB962C8B-B14F-4D97-AF65-F5344CB8AC3E}">
        <p14:creationId xmlns:p14="http://schemas.microsoft.com/office/powerpoint/2010/main" val="335214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5</a:t>
            </a:fld>
            <a:endParaRPr lang="en-US"/>
          </a:p>
        </p:txBody>
      </p:sp>
    </p:spTree>
    <p:extLst>
      <p:ext uri="{BB962C8B-B14F-4D97-AF65-F5344CB8AC3E}">
        <p14:creationId xmlns:p14="http://schemas.microsoft.com/office/powerpoint/2010/main" val="411043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4B11E1-BCD1-455D-B4ED-F3E783759B38}" type="slidenum">
              <a:rPr lang="en-US" smtClean="0"/>
              <a:t>6</a:t>
            </a:fld>
            <a:endParaRPr lang="en-US"/>
          </a:p>
        </p:txBody>
      </p:sp>
    </p:spTree>
    <p:extLst>
      <p:ext uri="{BB962C8B-B14F-4D97-AF65-F5344CB8AC3E}">
        <p14:creationId xmlns:p14="http://schemas.microsoft.com/office/powerpoint/2010/main" val="210792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17052C-7070-40C7-9C35-09943673846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2266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41DB0B-5141-403C-9ABD-61F8D0F651D3}" type="slidenum">
              <a:rPr lang="en-US" smtClean="0"/>
              <a:t>8</a:t>
            </a:fld>
            <a:endParaRPr lang="en-US"/>
          </a:p>
        </p:txBody>
      </p:sp>
    </p:spTree>
    <p:extLst>
      <p:ext uri="{BB962C8B-B14F-4D97-AF65-F5344CB8AC3E}">
        <p14:creationId xmlns:p14="http://schemas.microsoft.com/office/powerpoint/2010/main" val="358937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41DB0B-5141-403C-9ABD-61F8D0F651D3}" type="slidenum">
              <a:rPr lang="en-US" smtClean="0"/>
              <a:t>9</a:t>
            </a:fld>
            <a:endParaRPr lang="en-US"/>
          </a:p>
        </p:txBody>
      </p:sp>
    </p:spTree>
    <p:extLst>
      <p:ext uri="{BB962C8B-B14F-4D97-AF65-F5344CB8AC3E}">
        <p14:creationId xmlns:p14="http://schemas.microsoft.com/office/powerpoint/2010/main" val="7794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371053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78158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407057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F07E17B-A61C-4620-BF93-2DED594AED28}" type="datetimeFigureOut">
              <a:rPr lang="en-US" smtClean="0"/>
              <a:t>4/16/2015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7BCF763-D859-40C6-A6FD-698DA226E7C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07E17B-A61C-4620-BF93-2DED594AED2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7BCF763-D859-40C6-A6FD-698DA226E7C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07E17B-A61C-4620-BF93-2DED594AED28}"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07E17B-A61C-4620-BF93-2DED594AED28}"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07E17B-A61C-4620-BF93-2DED594AED28}"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7E17B-A61C-4620-BF93-2DED594AED28}"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07E17B-A61C-4620-BF93-2DED594AED28}"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7E17B-A61C-4620-BF93-2DED594AED2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945086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07E17B-A61C-4620-BF93-2DED594AED2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07E17B-A61C-4620-BF93-2DED594AED28}"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17992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07E17B-A61C-4620-BF93-2DED594AED28}"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75537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07E17B-A61C-4620-BF93-2DED594AED28}"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45117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07E17B-A61C-4620-BF93-2DED594AED28}"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54408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7E17B-A61C-4620-BF93-2DED594AED28}"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28778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173675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7E17B-A61C-4620-BF93-2DED594AED28}"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CF763-D859-40C6-A6FD-698DA226E7C4}" type="slidenum">
              <a:rPr lang="en-US" smtClean="0"/>
              <a:t>‹#›</a:t>
            </a:fld>
            <a:endParaRPr lang="en-US"/>
          </a:p>
        </p:txBody>
      </p:sp>
    </p:spTree>
    <p:extLst>
      <p:ext uri="{BB962C8B-B14F-4D97-AF65-F5344CB8AC3E}">
        <p14:creationId xmlns:p14="http://schemas.microsoft.com/office/powerpoint/2010/main" val="272978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7E17B-A61C-4620-BF93-2DED594AED28}" type="datetimeFigureOut">
              <a:rPr lang="en-US" smtClean="0"/>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CF763-D859-40C6-A6FD-698DA226E7C4}" type="slidenum">
              <a:rPr lang="en-US" smtClean="0"/>
              <a:t>‹#›</a:t>
            </a:fld>
            <a:endParaRPr lang="en-US"/>
          </a:p>
        </p:txBody>
      </p:sp>
    </p:spTree>
    <p:extLst>
      <p:ext uri="{BB962C8B-B14F-4D97-AF65-F5344CB8AC3E}">
        <p14:creationId xmlns:p14="http://schemas.microsoft.com/office/powerpoint/2010/main" val="294409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07E17B-A61C-4620-BF93-2DED594AED28}" type="datetimeFigureOut">
              <a:rPr lang="en-US" smtClean="0"/>
              <a:t>4/16/2015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7BCF763-D859-40C6-A6FD-698DA226E7C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nytimes.com/2001/03/30/nyregion/rehabilitating-thomas-paine-bit-by-bony-bit.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www.elyrics.net/read/d/dick-gaughan-lyrics/tom-paine_s-bones-lyrics.html" TargetMode="External"/><Relationship Id="rId4" Type="http://schemas.openxmlformats.org/officeDocument/2006/relationships/hyperlink" Target="http://www.youtube.com/watch?v=qd2AHZ22SJ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eblog.liberatormagazine.com/2007/09/virginia-governor-pardons-gabriel.htm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ivewire.talkingpointsmemo.com/entry/gun-appreciation-day-leader-if-blacks-had-guns?ref=fpbl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edmundburkeinstitute.org/edmundburke.htm" TargetMode="External"/><Relationship Id="rId3" Type="http://schemas.openxmlformats.org/officeDocument/2006/relationships/hyperlink" Target="http://classicliberal.tripod.com/paine/" TargetMode="External"/><Relationship Id="rId7" Type="http://schemas.openxmlformats.org/officeDocument/2006/relationships/hyperlink" Target="http://www.newyorker.com/magazine/2006/10/16/the-sharpened-quil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truthdig.com/avbooth/item/glenn_beck_calls_thomas_paine_the_glenn_beck_of_revolutionary_america_20100/" TargetMode="External"/><Relationship Id="rId5" Type="http://schemas.openxmlformats.org/officeDocument/2006/relationships/hyperlink" Target="http://www.thetimes.co.uk/tto/opinion/columnists/benmacintyre/article2044846.ece" TargetMode="External"/><Relationship Id="rId10" Type="http://schemas.openxmlformats.org/officeDocument/2006/relationships/hyperlink" Target="http://www.nytimes.com/2001/03/30/nyregion/rehabilitating-thomas-paine-bit-by-bony-bit.html" TargetMode="External"/><Relationship Id="rId4" Type="http://schemas.openxmlformats.org/officeDocument/2006/relationships/hyperlink" Target="http://tpnha.keybrick.net/" TargetMode="External"/><Relationship Id="rId9" Type="http://schemas.openxmlformats.org/officeDocument/2006/relationships/hyperlink" Target="http://www.chivalrynow.net/articles2/burke.ht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pbs.org/thisfarbyfaith/people/denmark_vesey.html" TargetMode="External"/><Relationship Id="rId3" Type="http://schemas.openxmlformats.org/officeDocument/2006/relationships/hyperlink" Target="http://abolition.e2bn.org/resistance.html" TargetMode="External"/><Relationship Id="rId7" Type="http://schemas.openxmlformats.org/officeDocument/2006/relationships/hyperlink" Target="http://www.pbs.org/wgbh/aia/part3/3p1576.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bs.org/independentlens/natturner/" TargetMode="External"/><Relationship Id="rId5" Type="http://schemas.openxmlformats.org/officeDocument/2006/relationships/hyperlink" Target="http://www.folklife.si.edu/resources/maroon/presentation.htm" TargetMode="External"/><Relationship Id="rId4" Type="http://schemas.openxmlformats.org/officeDocument/2006/relationships/hyperlink" Target="http://www.diaspora.illinois.edu/news0307/news0307-5.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alon.com/2011/01/30/michigan_mosque_charges_roger_stockh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1) The Death and Rebirth of Tom Paine</a:t>
            </a:r>
            <a:br>
              <a:rPr lang="en-US" dirty="0" smtClean="0"/>
            </a:br>
            <a:r>
              <a:rPr lang="en-US" dirty="0" smtClean="0"/>
              <a:t>2) Slave Revolts: History and Geography</a:t>
            </a:r>
            <a:endParaRPr lang="en-US" dirty="0"/>
          </a:p>
        </p:txBody>
      </p:sp>
      <p:sp>
        <p:nvSpPr>
          <p:cNvPr id="3" name="Subtitle 2"/>
          <p:cNvSpPr>
            <a:spLocks noGrp="1"/>
          </p:cNvSpPr>
          <p:nvPr>
            <p:ph type="subTitle" idx="1"/>
          </p:nvPr>
        </p:nvSpPr>
        <p:spPr>
          <a:xfrm>
            <a:off x="1371600" y="3352800"/>
            <a:ext cx="6400800" cy="1752600"/>
          </a:xfrm>
        </p:spPr>
        <p:txBody>
          <a:bodyPr/>
          <a:lstStyle/>
          <a:p>
            <a:pPr algn="r"/>
            <a:r>
              <a:rPr lang="en-US" dirty="0" smtClean="0"/>
              <a:t>History 350</a:t>
            </a:r>
          </a:p>
          <a:p>
            <a:pPr algn="r"/>
            <a:r>
              <a:rPr lang="en-US" smtClean="0"/>
              <a:t>April 16, </a:t>
            </a:r>
            <a:r>
              <a:rPr lang="en-US" dirty="0" smtClean="0"/>
              <a:t>2015</a:t>
            </a:r>
            <a:endParaRPr lang="en-US" dirty="0"/>
          </a:p>
        </p:txBody>
      </p:sp>
    </p:spTree>
    <p:extLst>
      <p:ext uri="{BB962C8B-B14F-4D97-AF65-F5344CB8AC3E}">
        <p14:creationId xmlns:p14="http://schemas.microsoft.com/office/powerpoint/2010/main" val="133232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 Paine’s Bones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British pamphleteer William Cobbett turns from enemy to admirer</a:t>
            </a:r>
          </a:p>
          <a:p>
            <a:pPr lvl="1"/>
            <a:r>
              <a:rPr lang="en-US" dirty="0" smtClean="0"/>
              <a:t>1819: To America to exhume Paine’s remains</a:t>
            </a:r>
          </a:p>
          <a:p>
            <a:r>
              <a:rPr lang="en-US" dirty="0" smtClean="0"/>
              <a:t>Plan to rebury him in England with a monument in his honor</a:t>
            </a:r>
          </a:p>
          <a:p>
            <a:r>
              <a:rPr lang="en-US" dirty="0" smtClean="0"/>
              <a:t>Can’t raise the funds</a:t>
            </a:r>
          </a:p>
          <a:p>
            <a:r>
              <a:rPr lang="en-US" dirty="0" smtClean="0"/>
              <a:t>Where’s Tom?</a:t>
            </a:r>
          </a:p>
          <a:p>
            <a:pPr lvl="1"/>
            <a:r>
              <a:rPr lang="en-US" dirty="0" smtClean="0"/>
              <a:t>A </a:t>
            </a:r>
            <a:r>
              <a:rPr lang="en-US" dirty="0" smtClean="0">
                <a:hlinkClick r:id="rId3"/>
              </a:rPr>
              <a:t>2001 report on his whereabouts</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Watch a </a:t>
            </a:r>
            <a:r>
              <a:rPr lang="en-US" dirty="0" smtClean="0">
                <a:hlinkClick r:id="rId4"/>
              </a:rPr>
              <a:t>video </a:t>
            </a:r>
            <a:r>
              <a:rPr lang="en-US" dirty="0" smtClean="0"/>
              <a:t>of “Tom Paine’s Bones”</a:t>
            </a:r>
          </a:p>
          <a:p>
            <a:pPr lvl="1"/>
            <a:r>
              <a:rPr lang="en-US" dirty="0" smtClean="0"/>
              <a:t>Lyrics </a:t>
            </a:r>
            <a:r>
              <a:rPr lang="en-US" dirty="0" smtClean="0">
                <a:hlinkClick r:id="rId5"/>
              </a:rPr>
              <a:t>here</a:t>
            </a:r>
            <a:endParaRPr lang="en-US" dirty="0" smtClean="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457325"/>
            <a:ext cx="26670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4267200"/>
            <a:ext cx="1703030" cy="369332"/>
          </a:xfrm>
          <a:prstGeom prst="rect">
            <a:avLst/>
          </a:prstGeom>
          <a:noFill/>
        </p:spPr>
        <p:txBody>
          <a:bodyPr wrap="none" rtlCol="0">
            <a:spAutoFit/>
          </a:bodyPr>
          <a:lstStyle/>
          <a:p>
            <a:r>
              <a:rPr lang="en-US" dirty="0" smtClean="0"/>
              <a:t>William Cobbett</a:t>
            </a:r>
            <a:endParaRPr lang="en-US" dirty="0"/>
          </a:p>
        </p:txBody>
      </p:sp>
    </p:spTree>
    <p:extLst>
      <p:ext uri="{BB962C8B-B14F-4D97-AF65-F5344CB8AC3E}">
        <p14:creationId xmlns:p14="http://schemas.microsoft.com/office/powerpoint/2010/main" val="1453599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Paine’s Revival</a:t>
            </a:r>
            <a:endParaRPr lang="en-US" dirty="0"/>
          </a:p>
        </p:txBody>
      </p:sp>
      <p:sp>
        <p:nvSpPr>
          <p:cNvPr id="3" name="Content Placeholder 2"/>
          <p:cNvSpPr>
            <a:spLocks noGrp="1"/>
          </p:cNvSpPr>
          <p:nvPr>
            <p:ph idx="1"/>
          </p:nvPr>
        </p:nvSpPr>
        <p:spPr>
          <a:xfrm>
            <a:off x="0" y="1295400"/>
            <a:ext cx="9067800" cy="5257800"/>
          </a:xfrm>
        </p:spPr>
        <p:txBody>
          <a:bodyPr>
            <a:normAutofit fontScale="77500" lnSpcReduction="20000"/>
          </a:bodyPr>
          <a:lstStyle/>
          <a:p>
            <a:r>
              <a:rPr lang="en-US" dirty="0"/>
              <a:t>''I consider Paine our greatest political thinker. As we have not advanced, and perhaps never shall advance, beyond the Declaration and Constitution, so Paine has had no successors who extended his principles.''</a:t>
            </a:r>
            <a:br>
              <a:rPr lang="en-US" dirty="0"/>
            </a:br>
            <a:r>
              <a:rPr lang="en-US" dirty="0"/>
              <a:t>Thomas Edison</a:t>
            </a:r>
          </a:p>
          <a:p>
            <a:r>
              <a:rPr lang="en-US" dirty="0" smtClean="0"/>
              <a:t>Paine deserves “a place in the hearts of all lovers of liberty.”—Andrew Jackson</a:t>
            </a:r>
          </a:p>
          <a:p>
            <a:r>
              <a:rPr lang="en-US" i="1" dirty="0" smtClean="0"/>
              <a:t>The Age of Reason</a:t>
            </a:r>
            <a:r>
              <a:rPr lang="en-US" dirty="0" smtClean="0"/>
              <a:t> converts Lincoln to Deism as a young man</a:t>
            </a:r>
          </a:p>
          <a:p>
            <a:r>
              <a:rPr lang="en-US" dirty="0" smtClean="0"/>
              <a:t>Walt Whitman, Susan B. Anthony, Eugene Victor Debs are all admirers of Paine.</a:t>
            </a:r>
          </a:p>
          <a:p>
            <a:r>
              <a:rPr lang="en-US" dirty="0" smtClean="0"/>
              <a:t>In World War II, General George Patton quotes Common Sense to his troops: “Tyranny, like Hell, is not easily conquered.”</a:t>
            </a:r>
          </a:p>
          <a:p>
            <a:r>
              <a:rPr lang="en-US" dirty="0" smtClean="0"/>
              <a:t>Ronald Reagan borrows from Paine: “We have it in our power to begin the world over again.”</a:t>
            </a:r>
            <a:endParaRPr lang="en-US" dirty="0"/>
          </a:p>
        </p:txBody>
      </p:sp>
    </p:spTree>
    <p:extLst>
      <p:ext uri="{BB962C8B-B14F-4D97-AF65-F5344CB8AC3E}">
        <p14:creationId xmlns:p14="http://schemas.microsoft.com/office/powerpoint/2010/main" val="4044496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Tom Paine?</a:t>
            </a:r>
            <a:endParaRPr lang="en-US" dirty="0"/>
          </a:p>
        </p:txBody>
      </p:sp>
      <p:sp>
        <p:nvSpPr>
          <p:cNvPr id="3" name="Content Placeholder 2"/>
          <p:cNvSpPr>
            <a:spLocks noGrp="1"/>
          </p:cNvSpPr>
          <p:nvPr>
            <p:ph idx="1"/>
          </p:nvPr>
        </p:nvSpPr>
        <p:spPr/>
        <p:txBody>
          <a:bodyPr/>
          <a:lstStyle/>
          <a:p>
            <a:r>
              <a:rPr lang="en-US" dirty="0" smtClean="0"/>
              <a:t>Paine as political theorist or as agitator?</a:t>
            </a:r>
          </a:p>
          <a:p>
            <a:r>
              <a:rPr lang="en-US" dirty="0" smtClean="0"/>
              <a:t>Paine as “artisan republican”</a:t>
            </a:r>
          </a:p>
          <a:p>
            <a:r>
              <a:rPr lang="en-US" dirty="0" smtClean="0"/>
              <a:t>Paine’s republicanism vs. American </a:t>
            </a:r>
            <a:r>
              <a:rPr lang="en-US" smtClean="0"/>
              <a:t>liberal individualism?</a:t>
            </a:r>
            <a:endParaRPr lang="en-US" dirty="0" smtClean="0"/>
          </a:p>
          <a:p>
            <a:pPr lvl="1"/>
            <a:r>
              <a:rPr lang="en-US" dirty="0" smtClean="0"/>
              <a:t>Paine and James Madison</a:t>
            </a:r>
          </a:p>
        </p:txBody>
      </p:sp>
    </p:spTree>
    <p:extLst>
      <p:ext uri="{BB962C8B-B14F-4D97-AF65-F5344CB8AC3E}">
        <p14:creationId xmlns:p14="http://schemas.microsoft.com/office/powerpoint/2010/main" val="3084775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and Slave Revolts</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Was slavery itself the cause of slave revolts?</a:t>
            </a:r>
          </a:p>
          <a:p>
            <a:r>
              <a:rPr lang="en-US" dirty="0" smtClean="0"/>
              <a:t>Plantation Slavery: The Western Hemisphere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68880"/>
            <a:ext cx="7383706"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487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Comparative Perspectives on Slave Revolts</a:t>
            </a:r>
            <a:endParaRPr lang="en-US" dirty="0"/>
          </a:p>
        </p:txBody>
      </p:sp>
      <p:sp>
        <p:nvSpPr>
          <p:cNvPr id="3" name="Content Placeholder 2"/>
          <p:cNvSpPr>
            <a:spLocks noGrp="1"/>
          </p:cNvSpPr>
          <p:nvPr>
            <p:ph idx="1"/>
          </p:nvPr>
        </p:nvSpPr>
        <p:spPr/>
        <p:txBody>
          <a:bodyPr/>
          <a:lstStyle/>
          <a:p>
            <a:r>
              <a:rPr lang="en-US" dirty="0" smtClean="0"/>
              <a:t>Frequency</a:t>
            </a:r>
          </a:p>
          <a:p>
            <a:r>
              <a:rPr lang="en-US" dirty="0" smtClean="0"/>
              <a:t>Size</a:t>
            </a:r>
          </a:p>
          <a:p>
            <a:r>
              <a:rPr lang="en-US" dirty="0" smtClean="0"/>
              <a:t>Success</a:t>
            </a:r>
            <a:endParaRPr lang="en-US" dirty="0"/>
          </a:p>
        </p:txBody>
      </p:sp>
    </p:spTree>
    <p:extLst>
      <p:ext uri="{BB962C8B-B14F-4D97-AF65-F5344CB8AC3E}">
        <p14:creationId xmlns:p14="http://schemas.microsoft.com/office/powerpoint/2010/main" val="214688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Quilombo</a:t>
            </a:r>
            <a:r>
              <a:rPr lang="en-US" dirty="0" smtClean="0"/>
              <a:t> of </a:t>
            </a:r>
            <a:r>
              <a:rPr lang="en-US" dirty="0" err="1" smtClean="0"/>
              <a:t>Palmares</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err="1" smtClean="0"/>
              <a:t>Zumbi</a:t>
            </a:r>
            <a:r>
              <a:rPr lang="en-US" dirty="0" smtClean="0"/>
              <a:t>—Leader of </a:t>
            </a:r>
            <a:r>
              <a:rPr lang="en-US" dirty="0" err="1" smtClean="0"/>
              <a:t>Palmares</a:t>
            </a:r>
            <a:r>
              <a:rPr lang="en-US" dirty="0" smtClean="0"/>
              <a:t> Afro-Brazilian Community</a:t>
            </a:r>
            <a:endParaRPr lang="en-US" dirty="0"/>
          </a:p>
        </p:txBody>
      </p:sp>
      <p:sp>
        <p:nvSpPr>
          <p:cNvPr id="5" name="Content Placeholder 4"/>
          <p:cNvSpPr>
            <a:spLocks noGrp="1"/>
          </p:cNvSpPr>
          <p:nvPr>
            <p:ph sz="half" idx="2"/>
          </p:nvPr>
        </p:nvSpPr>
        <p:spPr/>
        <p:txBody>
          <a:bodyPr/>
          <a:lstStyle/>
          <a:p>
            <a:endParaRPr lang="en-US" dirty="0"/>
          </a:p>
        </p:txBody>
      </p:sp>
      <p:sp>
        <p:nvSpPr>
          <p:cNvPr id="6" name="Text Placeholder 5"/>
          <p:cNvSpPr>
            <a:spLocks noGrp="1"/>
          </p:cNvSpPr>
          <p:nvPr>
            <p:ph type="body" sz="quarter" idx="3"/>
          </p:nvPr>
        </p:nvSpPr>
        <p:spPr/>
        <p:txBody>
          <a:bodyPr>
            <a:normAutofit fontScale="85000" lnSpcReduction="20000"/>
          </a:bodyPr>
          <a:lstStyle/>
          <a:p>
            <a:r>
              <a:rPr lang="en-US" dirty="0" smtClean="0"/>
              <a:t>Map Showing Location of Escaped Slave </a:t>
            </a:r>
            <a:r>
              <a:rPr lang="en-US" dirty="0" err="1" smtClean="0"/>
              <a:t>Quilombo</a:t>
            </a:r>
            <a:r>
              <a:rPr lang="en-US" dirty="0" smtClean="0"/>
              <a:t> 1605-1694</a:t>
            </a:r>
            <a:endParaRPr lang="en-US" dirty="0"/>
          </a:p>
        </p:txBody>
      </p:sp>
      <p:sp>
        <p:nvSpPr>
          <p:cNvPr id="7" name="Content Placeholder 6"/>
          <p:cNvSpPr>
            <a:spLocks noGrp="1"/>
          </p:cNvSpPr>
          <p:nvPr>
            <p:ph sz="quarter" idx="4"/>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375780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3.bp.blogspot.com/--ItGwPAQFG0/Tsjg4Z6jWyI/AAAAAAAAArA/pbt0Qnb4SiA/s1600/quilombos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802" y="2244436"/>
            <a:ext cx="4591125"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2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Haitian Revolution 1791-1804</a:t>
            </a:r>
            <a:endParaRPr lang="en-US" dirty="0"/>
          </a:p>
        </p:txBody>
      </p:sp>
      <p:sp>
        <p:nvSpPr>
          <p:cNvPr id="3" name="Text Placeholder 2"/>
          <p:cNvSpPr>
            <a:spLocks noGrp="1"/>
          </p:cNvSpPr>
          <p:nvPr>
            <p:ph type="body" idx="1"/>
          </p:nvPr>
        </p:nvSpPr>
        <p:spPr>
          <a:xfrm>
            <a:off x="0" y="1535113"/>
            <a:ext cx="3810000" cy="639762"/>
          </a:xfrm>
        </p:spPr>
        <p:txBody>
          <a:bodyPr/>
          <a:lstStyle/>
          <a:p>
            <a:r>
              <a:rPr lang="en-US" dirty="0" smtClean="0"/>
              <a:t>Toussaint </a:t>
            </a:r>
            <a:r>
              <a:rPr lang="en-US" dirty="0" err="1" smtClean="0"/>
              <a:t>L’Ouverture</a:t>
            </a:r>
            <a:endParaRPr lang="en-US" dirty="0"/>
          </a:p>
        </p:txBody>
      </p:sp>
      <p:sp>
        <p:nvSpPr>
          <p:cNvPr id="4" name="Content Placeholder 3"/>
          <p:cNvSpPr>
            <a:spLocks noGrp="1"/>
          </p:cNvSpPr>
          <p:nvPr>
            <p:ph sz="half" idx="2"/>
          </p:nvPr>
        </p:nvSpPr>
        <p:spPr>
          <a:xfrm>
            <a:off x="152400" y="2209800"/>
            <a:ext cx="3429000" cy="3951288"/>
          </a:xfrm>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3810001" y="2174875"/>
            <a:ext cx="4876800" cy="3951288"/>
          </a:xfrm>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6038494"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09800"/>
            <a:ext cx="2803161"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83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Jamaican Slave Revolt 1831</a:t>
            </a:r>
            <a:endParaRPr lang="en-US" dirty="0"/>
          </a:p>
        </p:txBody>
      </p:sp>
      <p:sp>
        <p:nvSpPr>
          <p:cNvPr id="4" name="Text Placeholder 3"/>
          <p:cNvSpPr>
            <a:spLocks noGrp="1"/>
          </p:cNvSpPr>
          <p:nvPr>
            <p:ph type="body" idx="1"/>
          </p:nvPr>
        </p:nvSpPr>
        <p:spPr/>
        <p:txBody>
          <a:bodyPr/>
          <a:lstStyle/>
          <a:p>
            <a:r>
              <a:rPr lang="en-US" dirty="0" smtClean="0"/>
              <a:t>Rebels Attack a Plantation</a:t>
            </a:r>
            <a:endParaRPr lang="en-US" dirty="0"/>
          </a:p>
        </p:txBody>
      </p:sp>
      <p:sp>
        <p:nvSpPr>
          <p:cNvPr id="5" name="Content Placeholder 4"/>
          <p:cNvSpPr>
            <a:spLocks noGrp="1"/>
          </p:cNvSpPr>
          <p:nvPr>
            <p:ph sz="half" idx="2"/>
          </p:nvPr>
        </p:nvSpPr>
        <p:spPr>
          <a:xfrm>
            <a:off x="0" y="2174875"/>
            <a:ext cx="4497388" cy="3951288"/>
          </a:xfrm>
        </p:spPr>
        <p:txBody>
          <a:bodyPr/>
          <a:lstStyle/>
          <a:p>
            <a:endParaRPr lang="en-US" dirty="0"/>
          </a:p>
        </p:txBody>
      </p:sp>
      <p:sp>
        <p:nvSpPr>
          <p:cNvPr id="6" name="Text Placeholder 5"/>
          <p:cNvSpPr>
            <a:spLocks noGrp="1"/>
          </p:cNvSpPr>
          <p:nvPr>
            <p:ph type="body" sz="quarter" idx="3"/>
          </p:nvPr>
        </p:nvSpPr>
        <p:spPr>
          <a:xfrm>
            <a:off x="5554766" y="1535113"/>
            <a:ext cx="3589234" cy="639762"/>
          </a:xfrm>
        </p:spPr>
        <p:txBody>
          <a:bodyPr/>
          <a:lstStyle/>
          <a:p>
            <a:r>
              <a:rPr lang="en-US" dirty="0" smtClean="0"/>
              <a:t>Sam Sharpe Revolt Leader</a:t>
            </a:r>
            <a:endParaRPr lang="en-US" dirty="0"/>
          </a:p>
        </p:txBody>
      </p:sp>
      <p:sp>
        <p:nvSpPr>
          <p:cNvPr id="7" name="Content Placeholder 6"/>
          <p:cNvSpPr>
            <a:spLocks noGrp="1"/>
          </p:cNvSpPr>
          <p:nvPr>
            <p:ph sz="quarter" idx="4"/>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766" y="2112817"/>
            <a:ext cx="358923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6" y="2285999"/>
            <a:ext cx="5486402"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217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Rebellions before Nat Turner: </a:t>
            </a:r>
            <a:r>
              <a:rPr lang="en-US" dirty="0" err="1" smtClean="0"/>
              <a:t>Stono</a:t>
            </a:r>
            <a:r>
              <a:rPr lang="en-US" dirty="0" smtClean="0"/>
              <a:t> Rebellion 1739</a:t>
            </a:r>
            <a:endParaRPr lang="en-US" dirty="0"/>
          </a:p>
        </p:txBody>
      </p:sp>
      <p:sp>
        <p:nvSpPr>
          <p:cNvPr id="3" name="Content Placeholder 2"/>
          <p:cNvSpPr>
            <a:spLocks noGrp="1"/>
          </p:cNvSpPr>
          <p:nvPr>
            <p:ph idx="1"/>
          </p:nvPr>
        </p:nvSpPr>
        <p:spPr/>
        <p:txBody>
          <a:bodyPr/>
          <a:lstStyle/>
          <a:p>
            <a:r>
              <a:rPr lang="en-US" dirty="0" smtClean="0"/>
              <a:t>Colonial North America: </a:t>
            </a:r>
            <a:r>
              <a:rPr lang="en-US" dirty="0" err="1" smtClean="0"/>
              <a:t>Stono</a:t>
            </a:r>
            <a:r>
              <a:rPr lang="en-US" dirty="0" smtClean="0"/>
              <a:t> Rebellion, South Carolina 1739</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19399"/>
            <a:ext cx="7779986"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04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American Revolution and Slave Escape and Resistance</a:t>
            </a:r>
            <a:endParaRPr lang="en-US" dirty="0"/>
          </a:p>
        </p:txBody>
      </p:sp>
      <p:sp>
        <p:nvSpPr>
          <p:cNvPr id="3" name="Content Placeholder 2"/>
          <p:cNvSpPr>
            <a:spLocks noGrp="1"/>
          </p:cNvSpPr>
          <p:nvPr>
            <p:ph idx="1"/>
          </p:nvPr>
        </p:nvSpPr>
        <p:spPr>
          <a:xfrm>
            <a:off x="457200" y="1600200"/>
            <a:ext cx="8229600" cy="5238466"/>
          </a:xfrm>
        </p:spPr>
        <p:txBody>
          <a:bodyPr/>
          <a:lstStyle/>
          <a:p>
            <a:r>
              <a:rPr lang="en-US" sz="2800" dirty="0" smtClean="0"/>
              <a:t>1775 British General Lord Dunmore’s Proclamation offers freedom to slaves who escape and join British </a:t>
            </a:r>
            <a:r>
              <a:rPr lang="en-US" sz="2800" dirty="0" smtClean="0"/>
              <a:t>troops</a:t>
            </a:r>
          </a:p>
          <a:p>
            <a:r>
              <a:rPr lang="en-US" sz="2800" dirty="0" smtClean="0"/>
              <a:t>Escape, manumission and—in the North—gradual abolition of slavery.</a:t>
            </a:r>
            <a:endParaRPr lang="en-US" sz="2800" dirty="0" smtClean="0"/>
          </a:p>
          <a:p>
            <a:endParaRPr lang="en-US" dirty="0" smtClean="0"/>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90666"/>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790666"/>
            <a:ext cx="1993654" cy="314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94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762000"/>
          </a:xfrm>
        </p:spPr>
        <p:txBody>
          <a:bodyPr/>
          <a:lstStyle/>
          <a:p>
            <a:r>
              <a:rPr lang="en-US" dirty="0" smtClean="0"/>
              <a:t>Reminders and Announcements</a:t>
            </a:r>
            <a:endParaRPr lang="en-US" dirty="0"/>
          </a:p>
        </p:txBody>
      </p:sp>
      <p:sp>
        <p:nvSpPr>
          <p:cNvPr id="5" name="Content Placeholder 4"/>
          <p:cNvSpPr>
            <a:spLocks noGrp="1"/>
          </p:cNvSpPr>
          <p:nvPr>
            <p:ph idx="1"/>
          </p:nvPr>
        </p:nvSpPr>
        <p:spPr>
          <a:xfrm>
            <a:off x="0" y="914400"/>
            <a:ext cx="9144000" cy="5638800"/>
          </a:xfrm>
          <a:noFill/>
        </p:spPr>
        <p:txBody>
          <a:bodyPr>
            <a:noAutofit/>
          </a:bodyPr>
          <a:lstStyle/>
          <a:p>
            <a:r>
              <a:rPr lang="en-US" sz="2400" dirty="0" smtClean="0"/>
              <a:t>Navigating around History 350</a:t>
            </a:r>
          </a:p>
          <a:p>
            <a:pPr lvl="1"/>
            <a:r>
              <a:rPr lang="en-US" sz="2000" dirty="0" smtClean="0"/>
              <a:t>Syllabus is the first item in Blackboard Documents</a:t>
            </a:r>
          </a:p>
          <a:p>
            <a:pPr lvl="1"/>
            <a:r>
              <a:rPr lang="en-US" sz="2000" dirty="0" smtClean="0"/>
              <a:t>Links to PowerPoints will be posted before each class. </a:t>
            </a:r>
          </a:p>
          <a:p>
            <a:pPr lvl="1"/>
            <a:r>
              <a:rPr lang="en-US" sz="2000" dirty="0" smtClean="0"/>
              <a:t>Discussion Forum requirement: In left-hand Blackboard menu, go to </a:t>
            </a:r>
            <a:r>
              <a:rPr lang="en-US" sz="2000" dirty="0" err="1" smtClean="0"/>
              <a:t>Tools</a:t>
            </a:r>
            <a:r>
              <a:rPr lang="en-US" sz="2000" dirty="0" err="1" smtClean="0">
                <a:sym typeface="Wingdings" panose="05000000000000000000" pitchFamily="2" charset="2"/>
              </a:rPr>
              <a:t>Discussion</a:t>
            </a:r>
            <a:r>
              <a:rPr lang="en-US" sz="2000" dirty="0" smtClean="0">
                <a:sym typeface="Wingdings" panose="05000000000000000000" pitchFamily="2" charset="2"/>
              </a:rPr>
              <a:t> </a:t>
            </a:r>
            <a:r>
              <a:rPr lang="en-US" sz="2000" dirty="0" err="1" smtClean="0">
                <a:sym typeface="Wingdings" panose="05000000000000000000" pitchFamily="2" charset="2"/>
              </a:rPr>
              <a:t>BoardRead</a:t>
            </a:r>
            <a:r>
              <a:rPr lang="en-US" sz="2000" dirty="0" smtClean="0">
                <a:sym typeface="Wingdings" panose="05000000000000000000" pitchFamily="2" charset="2"/>
              </a:rPr>
              <a:t> Instructions and First Forum </a:t>
            </a:r>
            <a:r>
              <a:rPr lang="en-US" sz="2000" dirty="0" err="1" smtClean="0">
                <a:sym typeface="Wingdings" panose="05000000000000000000" pitchFamily="2" charset="2"/>
              </a:rPr>
              <a:t>QuestionTo</a:t>
            </a:r>
            <a:r>
              <a:rPr lang="en-US" sz="2000" dirty="0" smtClean="0">
                <a:sym typeface="Wingdings" panose="05000000000000000000" pitchFamily="2" charset="2"/>
              </a:rPr>
              <a:t> post, click on link in upper left “Discussion Forum Instructions and Question #1: Tom </a:t>
            </a:r>
            <a:r>
              <a:rPr lang="en-US" sz="2000" dirty="0" err="1" smtClean="0">
                <a:sym typeface="Wingdings" panose="05000000000000000000" pitchFamily="2" charset="2"/>
              </a:rPr>
              <a:t>Paine”Click</a:t>
            </a:r>
            <a:r>
              <a:rPr lang="en-US" sz="2000" dirty="0" smtClean="0">
                <a:sym typeface="Wingdings" panose="05000000000000000000" pitchFamily="2" charset="2"/>
              </a:rPr>
              <a:t> on “Create Thread” or respond to an earlier poster. Give your post a subject title and remember to click “submit” when you’re done.</a:t>
            </a:r>
          </a:p>
          <a:p>
            <a:pPr lvl="1"/>
            <a:r>
              <a:rPr lang="en-US" sz="2000" dirty="0" smtClean="0">
                <a:sym typeface="Wingdings" panose="05000000000000000000" pitchFamily="2" charset="2"/>
              </a:rPr>
              <a:t>Deadline for the post to the first forum is April 28. I’ll post the second forum prompt next week.</a:t>
            </a:r>
          </a:p>
          <a:p>
            <a:pPr lvl="1"/>
            <a:r>
              <a:rPr lang="en-US" sz="2000" dirty="0" smtClean="0">
                <a:sym typeface="Wingdings" panose="05000000000000000000" pitchFamily="2" charset="2"/>
              </a:rPr>
              <a:t>There will be four forums during the term. You need to respond to three of them.</a:t>
            </a:r>
          </a:p>
          <a:p>
            <a:pPr lvl="1"/>
            <a:r>
              <a:rPr lang="en-US" sz="2000" dirty="0" smtClean="0">
                <a:sym typeface="Wingdings" panose="05000000000000000000" pitchFamily="2" charset="2"/>
              </a:rPr>
              <a:t>Instructions and options for the short paper due May 26 are in the Assignments section of Blackboard. I recommend that you look them over fairly soon.</a:t>
            </a:r>
          </a:p>
        </p:txBody>
      </p:sp>
    </p:spTree>
    <p:extLst>
      <p:ext uri="{BB962C8B-B14F-4D97-AF65-F5344CB8AC3E}">
        <p14:creationId xmlns:p14="http://schemas.microsoft.com/office/powerpoint/2010/main" val="3274203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Gabriel’s Rebellion, Richmond, VA 1800</a:t>
            </a:r>
            <a:endParaRPr lang="en-US" dirty="0"/>
          </a:p>
        </p:txBody>
      </p:sp>
      <p:sp>
        <p:nvSpPr>
          <p:cNvPr id="3" name="Text Placeholder 2"/>
          <p:cNvSpPr>
            <a:spLocks noGrp="1"/>
          </p:cNvSpPr>
          <p:nvPr>
            <p:ph type="body" idx="1"/>
          </p:nvPr>
        </p:nvSpPr>
        <p:spPr/>
        <p:txBody>
          <a:bodyPr/>
          <a:lstStyle/>
          <a:p>
            <a:r>
              <a:rPr lang="en-US" dirty="0" smtClean="0"/>
              <a:t>Gabriel Prosser’s Conspiracy</a:t>
            </a:r>
            <a:endParaRPr lang="en-US" dirty="0"/>
          </a:p>
        </p:txBody>
      </p:sp>
      <p:sp>
        <p:nvSpPr>
          <p:cNvPr id="4" name="Content Placeholder 3"/>
          <p:cNvSpPr>
            <a:spLocks noGrp="1"/>
          </p:cNvSpPr>
          <p:nvPr>
            <p:ph sz="half" idx="2"/>
          </p:nvPr>
        </p:nvSpPr>
        <p:spPr>
          <a:xfrm>
            <a:off x="457200" y="2174874"/>
            <a:ext cx="4800600" cy="4454525"/>
          </a:xfrm>
        </p:spPr>
        <p:txBody>
          <a:bodyPr>
            <a:normAutofit fontScale="92500" lnSpcReduction="10000"/>
          </a:bodyPr>
          <a:lstStyle/>
          <a:p>
            <a:r>
              <a:rPr lang="en-US" dirty="0" smtClean="0"/>
              <a:t>Prosser a literate, skilled blacksmith</a:t>
            </a:r>
          </a:p>
          <a:p>
            <a:r>
              <a:rPr lang="en-US" dirty="0" smtClean="0"/>
              <a:t>Plan to march on Richmond</a:t>
            </a:r>
          </a:p>
          <a:p>
            <a:r>
              <a:rPr lang="en-US" dirty="0" smtClean="0"/>
              <a:t>Heavy rains wash out bridge</a:t>
            </a:r>
          </a:p>
          <a:p>
            <a:r>
              <a:rPr lang="en-US" dirty="0" smtClean="0"/>
              <a:t>Capture and repression</a:t>
            </a:r>
          </a:p>
          <a:p>
            <a:r>
              <a:rPr lang="en-US" dirty="0" smtClean="0"/>
              <a:t>Influence of American and Haitian Revolutions</a:t>
            </a:r>
          </a:p>
          <a:p>
            <a:pPr lvl="1"/>
            <a:r>
              <a:rPr lang="en-US" dirty="0" smtClean="0"/>
              <a:t>At trial, one slave reportedly says, "I </a:t>
            </a:r>
            <a:r>
              <a:rPr lang="en-US" dirty="0"/>
              <a:t>have nothing more to offer than what General Washington would have had to offer, had he been taken by the British</a:t>
            </a:r>
            <a:r>
              <a:rPr lang="en-US" dirty="0" smtClean="0"/>
              <a:t>....”</a:t>
            </a:r>
          </a:p>
          <a:p>
            <a:r>
              <a:rPr lang="en-US" dirty="0" smtClean="0"/>
              <a:t>2007: Virginia Governor </a:t>
            </a:r>
            <a:r>
              <a:rPr lang="en-US" dirty="0" smtClean="0">
                <a:hlinkClick r:id="rId3"/>
              </a:rPr>
              <a:t>pardons </a:t>
            </a:r>
            <a:r>
              <a:rPr lang="en-US" dirty="0" smtClean="0"/>
              <a:t>Gabriel Prosser</a:t>
            </a:r>
            <a:endParaRPr lang="en-US" dirty="0"/>
          </a:p>
        </p:txBody>
      </p:sp>
      <p:sp>
        <p:nvSpPr>
          <p:cNvPr id="5" name="Text Placeholder 4"/>
          <p:cNvSpPr>
            <a:spLocks noGrp="1"/>
          </p:cNvSpPr>
          <p:nvPr>
            <p:ph type="body" sz="quarter" idx="3"/>
          </p:nvPr>
        </p:nvSpPr>
        <p:spPr>
          <a:xfrm>
            <a:off x="5486400" y="1535113"/>
            <a:ext cx="3200400" cy="639762"/>
          </a:xfrm>
        </p:spPr>
        <p:txBody>
          <a:bodyPr>
            <a:normAutofit fontScale="92500" lnSpcReduction="20000"/>
          </a:bodyPr>
          <a:lstStyle/>
          <a:p>
            <a:pPr algn="ctr"/>
            <a:r>
              <a:rPr lang="en-US" dirty="0" smtClean="0"/>
              <a:t>Portrait of Gabriel Prosser</a:t>
            </a:r>
            <a:endParaRPr lang="en-US" dirty="0"/>
          </a:p>
        </p:txBody>
      </p:sp>
      <p:pic>
        <p:nvPicPr>
          <p:cNvPr id="1027"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5531958" y="2589807"/>
            <a:ext cx="2267909" cy="312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358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Denmark Vesey Rebellion, Charleston, SC, 1822</a:t>
            </a:r>
            <a:endParaRPr lang="en-US" dirty="0"/>
          </a:p>
        </p:txBody>
      </p:sp>
      <p:sp>
        <p:nvSpPr>
          <p:cNvPr id="8" name="Content Placeholder 7"/>
          <p:cNvSpPr>
            <a:spLocks noGrp="1"/>
          </p:cNvSpPr>
          <p:nvPr>
            <p:ph sz="half" idx="1"/>
          </p:nvPr>
        </p:nvSpPr>
        <p:spPr>
          <a:xfrm>
            <a:off x="76200" y="1371601"/>
            <a:ext cx="8915400" cy="2514599"/>
          </a:xfrm>
        </p:spPr>
        <p:txBody>
          <a:bodyPr>
            <a:normAutofit fontScale="92500"/>
          </a:bodyPr>
          <a:lstStyle/>
          <a:p>
            <a:r>
              <a:rPr lang="en-US" dirty="0" smtClean="0"/>
              <a:t>Vesey had purchased his own freedom after winning a lottery</a:t>
            </a:r>
          </a:p>
          <a:p>
            <a:r>
              <a:rPr lang="en-US" dirty="0" smtClean="0"/>
              <a:t>Aware of ongoing political debates about expansion of slavery</a:t>
            </a:r>
          </a:p>
          <a:p>
            <a:r>
              <a:rPr lang="en-US" dirty="0" smtClean="0"/>
              <a:t>Told followers that “children of Israel were delivered out of Egypt from bondage.”</a:t>
            </a:r>
          </a:p>
          <a:p>
            <a:r>
              <a:rPr lang="en-US" dirty="0" smtClean="0"/>
              <a:t>Plot betrayed? Or fabricated by extremist white </a:t>
            </a:r>
            <a:r>
              <a:rPr lang="en-US" dirty="0" err="1" smtClean="0"/>
              <a:t>slaveowners</a:t>
            </a:r>
            <a:r>
              <a:rPr lang="en-US" dirty="0" smtClean="0"/>
              <a:t>?</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065552" y="3903317"/>
            <a:ext cx="4411448" cy="295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77000" y="5105400"/>
            <a:ext cx="2590800" cy="369332"/>
          </a:xfrm>
          <a:prstGeom prst="rect">
            <a:avLst/>
          </a:prstGeom>
          <a:noFill/>
        </p:spPr>
        <p:txBody>
          <a:bodyPr wrap="square" rtlCol="0">
            <a:spAutoFit/>
          </a:bodyPr>
          <a:lstStyle/>
          <a:p>
            <a:r>
              <a:rPr lang="en-US" dirty="0" smtClean="0"/>
              <a:t>Denmark Vesey Memorial</a:t>
            </a:r>
            <a:endParaRPr lang="en-US" dirty="0"/>
          </a:p>
        </p:txBody>
      </p:sp>
    </p:spTree>
    <p:extLst>
      <p:ext uri="{BB962C8B-B14F-4D97-AF65-F5344CB8AC3E}">
        <p14:creationId xmlns:p14="http://schemas.microsoft.com/office/powerpoint/2010/main" val="662061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Explaining Differences: The Elkins Thesis</a:t>
            </a:r>
            <a:endParaRPr lang="en-US" dirty="0"/>
          </a:p>
        </p:txBody>
      </p:sp>
      <p:sp>
        <p:nvSpPr>
          <p:cNvPr id="6" name="Content Placeholder 5"/>
          <p:cNvSpPr>
            <a:spLocks noGrp="1"/>
          </p:cNvSpPr>
          <p:nvPr>
            <p:ph idx="1"/>
          </p:nvPr>
        </p:nvSpPr>
        <p:spPr/>
        <p:txBody>
          <a:bodyPr>
            <a:normAutofit lnSpcReduction="10000"/>
          </a:bodyPr>
          <a:lstStyle/>
          <a:p>
            <a:r>
              <a:rPr lang="en-US" dirty="0" smtClean="0"/>
              <a:t>About fifty years ago, historian Stanley Elkins (in his book simply entitled </a:t>
            </a:r>
            <a:r>
              <a:rPr lang="en-US" i="1" dirty="0" smtClean="0"/>
              <a:t>Slavery</a:t>
            </a:r>
            <a:r>
              <a:rPr lang="en-US" dirty="0" smtClean="0"/>
              <a:t>) presented a controversial theory about why the U.S. South had fewer and smaller revolts than the rest of the Western Hemisphere.</a:t>
            </a:r>
          </a:p>
          <a:p>
            <a:pPr lvl="1"/>
            <a:r>
              <a:rPr lang="en-US" dirty="0" smtClean="0"/>
              <a:t>The Slave South as “unopposed capitalist” society</a:t>
            </a:r>
          </a:p>
          <a:p>
            <a:pPr lvl="1"/>
            <a:r>
              <a:rPr lang="en-US" dirty="0" smtClean="0"/>
              <a:t>Slavery as a “total institution”</a:t>
            </a:r>
          </a:p>
          <a:p>
            <a:pPr lvl="1"/>
            <a:r>
              <a:rPr lang="en-US" dirty="0" smtClean="0"/>
              <a:t>Psychological impacts</a:t>
            </a:r>
          </a:p>
          <a:p>
            <a:r>
              <a:rPr lang="en-US" dirty="0" smtClean="0"/>
              <a:t>Reception and Debate</a:t>
            </a:r>
          </a:p>
          <a:p>
            <a:pPr lvl="1"/>
            <a:endParaRPr lang="en-US" dirty="0"/>
          </a:p>
        </p:txBody>
      </p:sp>
    </p:spTree>
    <p:extLst>
      <p:ext uri="{BB962C8B-B14F-4D97-AF65-F5344CB8AC3E}">
        <p14:creationId xmlns:p14="http://schemas.microsoft.com/office/powerpoint/2010/main" val="1338233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Explaining Differences: More Recent Approaches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Demography</a:t>
            </a:r>
          </a:p>
          <a:p>
            <a:r>
              <a:rPr lang="en-US" dirty="0" smtClean="0"/>
              <a:t>Geography</a:t>
            </a:r>
          </a:p>
          <a:p>
            <a:r>
              <a:rPr lang="en-US" dirty="0" smtClean="0"/>
              <a:t>Escape potential</a:t>
            </a:r>
          </a:p>
          <a:p>
            <a:r>
              <a:rPr lang="en-US" dirty="0" smtClean="0"/>
              <a:t>Arms? Larry Ward, chairman of “Gun Appreciation Day</a:t>
            </a:r>
            <a:r>
              <a:rPr lang="en-US" dirty="0"/>
              <a:t>,” January 2013: "I think Martin Luther King, Jr. would agree with me if he were alive today that if </a:t>
            </a:r>
            <a:r>
              <a:rPr lang="en-US" dirty="0">
                <a:hlinkClick r:id="rId3"/>
              </a:rPr>
              <a:t>African Americans had been given the right to keep and bear arms</a:t>
            </a:r>
            <a:r>
              <a:rPr lang="en-US" dirty="0"/>
              <a:t> from day one of the country’s founding, perhaps slavery might not have been a chapter in our history." </a:t>
            </a:r>
          </a:p>
        </p:txBody>
      </p:sp>
    </p:spTree>
    <p:extLst>
      <p:ext uri="{BB962C8B-B14F-4D97-AF65-F5344CB8AC3E}">
        <p14:creationId xmlns:p14="http://schemas.microsoft.com/office/powerpoint/2010/main" val="3709602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Continued</a:t>
            </a:r>
            <a:endParaRPr lang="en-US" dirty="0"/>
          </a:p>
        </p:txBody>
      </p:sp>
      <p:sp>
        <p:nvSpPr>
          <p:cNvPr id="3" name="Content Placeholder 2"/>
          <p:cNvSpPr>
            <a:spLocks noGrp="1"/>
          </p:cNvSpPr>
          <p:nvPr>
            <p:ph idx="1"/>
          </p:nvPr>
        </p:nvSpPr>
        <p:spPr/>
        <p:txBody>
          <a:bodyPr>
            <a:normAutofit fontScale="77500" lnSpcReduction="20000"/>
          </a:bodyPr>
          <a:lstStyle/>
          <a:p>
            <a:r>
              <a:rPr lang="en-US" dirty="0">
                <a:sym typeface="Wingdings" panose="05000000000000000000" pitchFamily="2" charset="2"/>
              </a:rPr>
              <a:t>The midterm exam is Tuesday, May 5. At least a week before it, I’ll post potential essay questions for the exam. At the time of the exam, I’ll eliminate some of the posted questions and ask you to choose one of the </a:t>
            </a:r>
            <a:r>
              <a:rPr lang="en-US" dirty="0" smtClean="0">
                <a:sym typeface="Wingdings" panose="05000000000000000000" pitchFamily="2" charset="2"/>
              </a:rPr>
              <a:t>essay questions to answer. You’ll have at least three questions to choose from. The essay is worth two-thirds of the exam.</a:t>
            </a:r>
          </a:p>
          <a:p>
            <a:r>
              <a:rPr lang="en-US" dirty="0" smtClean="0">
                <a:sym typeface="Wingdings" panose="05000000000000000000" pitchFamily="2" charset="2"/>
              </a:rPr>
              <a:t>There will also be brief identifications. I’ll offer nine or ten items drawn from readings and class sessions. You’ll choose five to answer. The identifications will be worth one-third of the exam.</a:t>
            </a:r>
          </a:p>
          <a:p>
            <a:r>
              <a:rPr lang="en-US" dirty="0" smtClean="0">
                <a:sym typeface="Wingdings" panose="05000000000000000000" pitchFamily="2" charset="2"/>
              </a:rPr>
              <a:t>The midterm is a closed-book, no-notes exam. You’ll have the full class period (80 minutes) for it.</a:t>
            </a:r>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410795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 Paine</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hlinkClick r:id="rId3"/>
              </a:rPr>
              <a:t>Links </a:t>
            </a:r>
            <a:r>
              <a:rPr lang="en-US" dirty="0" smtClean="0"/>
              <a:t>to Paine’s other major writings: </a:t>
            </a:r>
            <a:r>
              <a:rPr lang="en-US" i="1" dirty="0" smtClean="0"/>
              <a:t>The American Crisis, The Rights of Man, The Age of Reason </a:t>
            </a:r>
            <a:r>
              <a:rPr lang="en-US" dirty="0" smtClean="0"/>
              <a:t>and </a:t>
            </a:r>
            <a:r>
              <a:rPr lang="en-US" i="1" dirty="0" smtClean="0"/>
              <a:t>Agrarian Justice</a:t>
            </a:r>
            <a:endParaRPr lang="en-US" dirty="0" smtClean="0"/>
          </a:p>
          <a:p>
            <a:r>
              <a:rPr lang="en-US" dirty="0" smtClean="0"/>
              <a:t>The Thomas Paine National Historical Association </a:t>
            </a:r>
            <a:r>
              <a:rPr lang="en-US" dirty="0" smtClean="0">
                <a:hlinkClick r:id="rId4"/>
              </a:rPr>
              <a:t>website</a:t>
            </a:r>
            <a:endParaRPr lang="en-US" dirty="0" smtClean="0"/>
          </a:p>
          <a:p>
            <a:r>
              <a:rPr lang="en-US" dirty="0" smtClean="0"/>
              <a:t>A British journalist finds </a:t>
            </a:r>
            <a:r>
              <a:rPr lang="en-US" dirty="0" smtClean="0">
                <a:hlinkClick r:id="rId5"/>
              </a:rPr>
              <a:t>echoes of Paine </a:t>
            </a:r>
            <a:r>
              <a:rPr lang="en-US" dirty="0" smtClean="0"/>
              <a:t>in Obama’s first inaugural address.</a:t>
            </a:r>
          </a:p>
          <a:p>
            <a:r>
              <a:rPr lang="en-US" dirty="0" smtClean="0"/>
              <a:t>Glenn Beck says Tom Paine was </a:t>
            </a:r>
            <a:r>
              <a:rPr lang="en-US" dirty="0" smtClean="0">
                <a:hlinkClick r:id="rId6"/>
              </a:rPr>
              <a:t>the Glenn Beck of his day</a:t>
            </a:r>
            <a:r>
              <a:rPr lang="en-US" dirty="0" smtClean="0"/>
              <a:t>.</a:t>
            </a:r>
          </a:p>
          <a:p>
            <a:r>
              <a:rPr lang="en-US" dirty="0" smtClean="0">
                <a:hlinkClick r:id="rId7"/>
              </a:rPr>
              <a:t>New Yorker article </a:t>
            </a:r>
            <a:r>
              <a:rPr lang="en-US" dirty="0"/>
              <a:t>, “The Sharpened Quill”, on Paine, by a leading American historian, Jill </a:t>
            </a:r>
            <a:r>
              <a:rPr lang="en-US" dirty="0" err="1"/>
              <a:t>Lepore</a:t>
            </a:r>
            <a:r>
              <a:rPr lang="en-US" dirty="0"/>
              <a:t>. </a:t>
            </a:r>
            <a:endParaRPr lang="en-US" dirty="0" smtClean="0"/>
          </a:p>
          <a:p>
            <a:r>
              <a:rPr lang="en-US" dirty="0" smtClean="0"/>
              <a:t>The </a:t>
            </a:r>
            <a:r>
              <a:rPr lang="en-US" dirty="0"/>
              <a:t>“Edmund Burke Institute for American Renewal” </a:t>
            </a:r>
            <a:r>
              <a:rPr lang="en-US" dirty="0">
                <a:hlinkClick r:id="rId8"/>
              </a:rPr>
              <a:t>celebrates its </a:t>
            </a:r>
            <a:r>
              <a:rPr lang="en-US" dirty="0" smtClean="0">
                <a:hlinkClick r:id="rId8"/>
              </a:rPr>
              <a:t>hero</a:t>
            </a:r>
            <a:r>
              <a:rPr lang="en-US" dirty="0" smtClean="0"/>
              <a:t>, Paine’s opponent.</a:t>
            </a:r>
            <a:endParaRPr lang="en-US" dirty="0"/>
          </a:p>
          <a:p>
            <a:r>
              <a:rPr lang="en-US" dirty="0"/>
              <a:t>Burke’s conservatism extended to gender relations, as you can see on a website called </a:t>
            </a:r>
            <a:r>
              <a:rPr lang="en-US" dirty="0">
                <a:hlinkClick r:id="rId9"/>
              </a:rPr>
              <a:t>“Chivalry Now”: </a:t>
            </a:r>
            <a:endParaRPr lang="en-US" dirty="0"/>
          </a:p>
          <a:p>
            <a:r>
              <a:rPr lang="en-US" dirty="0"/>
              <a:t>New Rochelle, NY seeks to </a:t>
            </a:r>
            <a:r>
              <a:rPr lang="en-US" dirty="0">
                <a:hlinkClick r:id="rId10"/>
              </a:rPr>
              <a:t>honor Paine</a:t>
            </a:r>
            <a:endParaRPr lang="en-US" dirty="0"/>
          </a:p>
          <a:p>
            <a:endParaRPr lang="en-US" dirty="0" smtClean="0"/>
          </a:p>
        </p:txBody>
      </p:sp>
    </p:spTree>
    <p:extLst>
      <p:ext uri="{BB962C8B-B14F-4D97-AF65-F5344CB8AC3E}">
        <p14:creationId xmlns:p14="http://schemas.microsoft.com/office/powerpoint/2010/main" val="3260263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Websites of Interest: Slave Revolts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Abolition Project” section </a:t>
            </a:r>
            <a:r>
              <a:rPr lang="en-US" dirty="0" smtClean="0">
                <a:hlinkClick r:id="rId3"/>
              </a:rPr>
              <a:t>on slave resistance</a:t>
            </a:r>
            <a:endParaRPr lang="en-US" dirty="0" smtClean="0"/>
          </a:p>
          <a:p>
            <a:r>
              <a:rPr lang="en-US" dirty="0" smtClean="0">
                <a:hlinkClick r:id="rId4"/>
              </a:rPr>
              <a:t>Archeology of the </a:t>
            </a:r>
            <a:r>
              <a:rPr lang="en-US" dirty="0" err="1" smtClean="0">
                <a:hlinkClick r:id="rId4"/>
              </a:rPr>
              <a:t>Quilombo</a:t>
            </a:r>
            <a:r>
              <a:rPr lang="en-US" dirty="0" smtClean="0">
                <a:hlinkClick r:id="rId4"/>
              </a:rPr>
              <a:t> dos </a:t>
            </a:r>
            <a:r>
              <a:rPr lang="en-US" dirty="0" err="1" smtClean="0">
                <a:hlinkClick r:id="rId4"/>
              </a:rPr>
              <a:t>Palmares</a:t>
            </a:r>
            <a:r>
              <a:rPr lang="en-US" dirty="0" smtClean="0"/>
              <a:t>, African-Brazilian rebel community</a:t>
            </a:r>
          </a:p>
          <a:p>
            <a:r>
              <a:rPr lang="en-US" dirty="0" smtClean="0">
                <a:hlinkClick r:id="rId5"/>
              </a:rPr>
              <a:t>Creativity and Resistance</a:t>
            </a:r>
            <a:r>
              <a:rPr lang="en-US" dirty="0" smtClean="0"/>
              <a:t>—Smithsonian Institution exhibit on Maroon (escaped slave) colonies in the Americas</a:t>
            </a:r>
          </a:p>
          <a:p>
            <a:r>
              <a:rPr lang="en-US" dirty="0" smtClean="0"/>
              <a:t>Website for </a:t>
            </a:r>
            <a:r>
              <a:rPr lang="en-US" dirty="0" smtClean="0">
                <a:hlinkClick r:id="rId6"/>
              </a:rPr>
              <a:t>Nat Turner: A Troublesome Property</a:t>
            </a:r>
            <a:r>
              <a:rPr lang="en-US" dirty="0" smtClean="0"/>
              <a:t> (film we’ll see on May 1)</a:t>
            </a:r>
          </a:p>
          <a:p>
            <a:r>
              <a:rPr lang="en-US" dirty="0" smtClean="0"/>
              <a:t>Brief description and documents on </a:t>
            </a:r>
            <a:r>
              <a:rPr lang="en-US" dirty="0" smtClean="0">
                <a:hlinkClick r:id="rId7"/>
              </a:rPr>
              <a:t>Gabriel Prosser’s conspiracy</a:t>
            </a:r>
            <a:r>
              <a:rPr lang="en-US" dirty="0" smtClean="0"/>
              <a:t>, Richmond, 1800</a:t>
            </a:r>
          </a:p>
          <a:p>
            <a:r>
              <a:rPr lang="en-US" dirty="0" smtClean="0"/>
              <a:t>Religion and </a:t>
            </a:r>
            <a:r>
              <a:rPr lang="en-US" dirty="0" smtClean="0">
                <a:hlinkClick r:id="rId8"/>
              </a:rPr>
              <a:t>Denmark Vesey’s rebellion</a:t>
            </a:r>
            <a:r>
              <a:rPr lang="en-US" dirty="0" smtClean="0"/>
              <a:t>, Charleston, SC, 1822</a:t>
            </a:r>
          </a:p>
          <a:p>
            <a:endParaRPr lang="en-US" dirty="0"/>
          </a:p>
        </p:txBody>
      </p:sp>
    </p:spTree>
    <p:extLst>
      <p:ext uri="{BB962C8B-B14F-4D97-AF65-F5344CB8AC3E}">
        <p14:creationId xmlns:p14="http://schemas.microsoft.com/office/powerpoint/2010/main" val="3626294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 Paine in the News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(from </a:t>
            </a:r>
            <a:r>
              <a:rPr lang="en-US" dirty="0" smtClean="0">
                <a:hlinkClick r:id="rId3"/>
              </a:rPr>
              <a:t>Salon.com, 2011</a:t>
            </a:r>
            <a:r>
              <a:rPr lang="en-US" dirty="0" smtClean="0"/>
              <a:t>)</a:t>
            </a:r>
          </a:p>
          <a:p>
            <a:r>
              <a:rPr lang="en-US" b="1" dirty="0"/>
              <a:t>“</a:t>
            </a:r>
            <a:r>
              <a:rPr lang="en-US" dirty="0"/>
              <a:t>Roger </a:t>
            </a:r>
            <a:r>
              <a:rPr lang="en-US" dirty="0" err="1"/>
              <a:t>Stockham</a:t>
            </a:r>
            <a:r>
              <a:rPr lang="en-US" dirty="0"/>
              <a:t>, a 63-year-old Army veteran from California who was reportedly angry at the U.S. government, was arrested by police in Michigan and charged with allegedly threatening to blow up a Mosque in Dearborn.</a:t>
            </a:r>
          </a:p>
          <a:p>
            <a:r>
              <a:rPr lang="en-US" dirty="0"/>
              <a:t>“Dearborn police allegedly found </a:t>
            </a:r>
            <a:r>
              <a:rPr lang="en-US" dirty="0" err="1"/>
              <a:t>Stockham</a:t>
            </a:r>
            <a:r>
              <a:rPr lang="en-US" dirty="0"/>
              <a:t> inside his vehicle outside the Islamic Center of America with a load of M-80s in his trunk and other explosives, the </a:t>
            </a:r>
            <a:r>
              <a:rPr lang="en-US" i="1" dirty="0"/>
              <a:t>Detroit News</a:t>
            </a:r>
            <a:r>
              <a:rPr lang="en-US" dirty="0"/>
              <a:t> reported….</a:t>
            </a:r>
          </a:p>
          <a:p>
            <a:r>
              <a:rPr lang="en-US" b="1" dirty="0"/>
              <a:t>“</a:t>
            </a:r>
            <a:r>
              <a:rPr lang="en-US" dirty="0"/>
              <a:t>On a MySpace profile that appears to belong to </a:t>
            </a:r>
            <a:r>
              <a:rPr lang="en-US" dirty="0" err="1"/>
              <a:t>Stockham</a:t>
            </a:r>
            <a:r>
              <a:rPr lang="en-US" dirty="0"/>
              <a:t>, he writes that he's happy with how much he's lived. "Ready for it to be over, but have a policy I contend with often: So long as I am alive, I can't play dead," he apparently wrote.</a:t>
            </a:r>
          </a:p>
          <a:p>
            <a:r>
              <a:rPr lang="en-US" dirty="0"/>
              <a:t>“He writes that he has "four ex-wives" and is "on meds and doing better than my history would predict." He lists his heroes as Thomas Jefferson and "</a:t>
            </a:r>
            <a:r>
              <a:rPr lang="en-US" b="1" dirty="0"/>
              <a:t>Tom Payne</a:t>
            </a:r>
            <a:r>
              <a:rPr lang="en-US" dirty="0"/>
              <a:t>" </a:t>
            </a:r>
            <a:r>
              <a:rPr lang="en-US" i="1" dirty="0"/>
              <a:t>[sic]</a:t>
            </a:r>
            <a:r>
              <a:rPr lang="en-US" dirty="0"/>
              <a:t>.”</a:t>
            </a:r>
          </a:p>
          <a:p>
            <a:endParaRPr lang="en-US" dirty="0"/>
          </a:p>
        </p:txBody>
      </p:sp>
    </p:spTree>
    <p:extLst>
      <p:ext uri="{BB962C8B-B14F-4D97-AF65-F5344CB8AC3E}">
        <p14:creationId xmlns:p14="http://schemas.microsoft.com/office/powerpoint/2010/main" val="175194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 and Victim</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Honorary Citizen, member of French Convention 1792-93</a:t>
            </a:r>
          </a:p>
          <a:p>
            <a:pPr lvl="1"/>
            <a:r>
              <a:rPr lang="en-US" dirty="0" smtClean="0"/>
              <a:t>American Revolution as inspiration for the French: “That the principles of America opened the Bastille is not to be doubted.”</a:t>
            </a:r>
          </a:p>
          <a:p>
            <a:r>
              <a:rPr lang="en-US" dirty="0" smtClean="0"/>
              <a:t>Opposes execution of King Louis XVI and Queen Marie Antoinette</a:t>
            </a:r>
          </a:p>
          <a:p>
            <a:r>
              <a:rPr lang="en-US" dirty="0" smtClean="0"/>
              <a:t>Imprisoned 1793-94</a:t>
            </a:r>
          </a:p>
          <a:p>
            <a:r>
              <a:rPr lang="en-US" i="1" dirty="0" smtClean="0"/>
              <a:t>The Age of Reason: </a:t>
            </a:r>
            <a:r>
              <a:rPr lang="en-US" dirty="0" smtClean="0"/>
              <a:t>“The word of God is the creation we behold.”</a:t>
            </a:r>
          </a:p>
          <a:p>
            <a:pPr lvl="1"/>
            <a:r>
              <a:rPr lang="en-US" dirty="0" smtClean="0"/>
              <a:t>Christianity is “too absurd for belief, too impossible to convince, and too inconsistent for practice. It . . . produces only atheists and fanatics.</a:t>
            </a:r>
            <a:endParaRPr lang="en-US" dirty="0"/>
          </a:p>
        </p:txBody>
      </p:sp>
    </p:spTree>
    <p:extLst>
      <p:ext uri="{BB962C8B-B14F-4D97-AF65-F5344CB8AC3E}">
        <p14:creationId xmlns:p14="http://schemas.microsoft.com/office/powerpoint/2010/main" val="987050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America, 1802-1809</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Paine in France after release from prison: “This is not a country for an honest man to live in; they do not understand any thing at all of the principles of free government, and the best way is to leave them to themselves….I know of no Republic in the world except America, which is the only country for such men as you and I.”</a:t>
            </a:r>
          </a:p>
          <a:p>
            <a:r>
              <a:rPr lang="en-US" dirty="0" smtClean="0"/>
              <a:t>Back to New York area, 1802</a:t>
            </a:r>
          </a:p>
          <a:p>
            <a:r>
              <a:rPr lang="en-US" dirty="0" smtClean="0"/>
              <a:t>Jefferson shuns him and few defend him.</a:t>
            </a:r>
          </a:p>
          <a:p>
            <a:r>
              <a:rPr lang="en-US" dirty="0" smtClean="0"/>
              <a:t>Illness and obscurity</a:t>
            </a:r>
          </a:p>
          <a:p>
            <a:r>
              <a:rPr lang="en-US" dirty="0" smtClean="0"/>
              <a:t>Death, 1809: Six people attend his funeral</a:t>
            </a:r>
          </a:p>
          <a:p>
            <a:pPr lvl="1"/>
            <a:r>
              <a:rPr lang="en-US" dirty="0" smtClean="0"/>
              <a:t>A hostile epitaph: </a:t>
            </a:r>
          </a:p>
          <a:p>
            <a:pPr marL="457200" lvl="1" indent="0">
              <a:buNone/>
            </a:pPr>
            <a:r>
              <a:rPr lang="en-US" dirty="0" smtClean="0"/>
              <a:t>Blasphemes the Almighty, lives in filth like a hog,</a:t>
            </a:r>
          </a:p>
          <a:p>
            <a:pPr marL="457200" lvl="1" indent="0">
              <a:buNone/>
            </a:pPr>
            <a:r>
              <a:rPr lang="en-US" dirty="0" smtClean="0"/>
              <a:t>Is abandoned in death and interred like a dog.</a:t>
            </a:r>
            <a:endParaRPr lang="en-US" dirty="0"/>
          </a:p>
        </p:txBody>
      </p:sp>
    </p:spTree>
    <p:extLst>
      <p:ext uri="{BB962C8B-B14F-4D97-AF65-F5344CB8AC3E}">
        <p14:creationId xmlns:p14="http://schemas.microsoft.com/office/powerpoint/2010/main" val="3698754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Paine’s Death</a:t>
            </a:r>
            <a:endParaRPr lang="en-US" dirty="0"/>
          </a:p>
        </p:txBody>
      </p:sp>
      <p:sp>
        <p:nvSpPr>
          <p:cNvPr id="5" name="Content Placeholder 4"/>
          <p:cNvSpPr>
            <a:spLocks noGrp="1"/>
          </p:cNvSpPr>
          <p:nvPr>
            <p:ph sz="half" idx="1"/>
          </p:nvPr>
        </p:nvSpPr>
        <p:spPr/>
        <p:txBody>
          <a:bodyPr>
            <a:normAutofit fontScale="92500" lnSpcReduction="10000"/>
          </a:bodyPr>
          <a:lstStyle/>
          <a:p>
            <a:endParaRPr lang="en-US"/>
          </a:p>
        </p:txBody>
      </p:sp>
      <p:sp>
        <p:nvSpPr>
          <p:cNvPr id="6" name="Content Placeholder 5"/>
          <p:cNvSpPr>
            <a:spLocks noGrp="1"/>
          </p:cNvSpPr>
          <p:nvPr>
            <p:ph sz="half" idx="2"/>
          </p:nvPr>
        </p:nvSpPr>
        <p:spPr>
          <a:xfrm>
            <a:off x="3505200" y="1143000"/>
            <a:ext cx="5486400" cy="4983163"/>
          </a:xfrm>
        </p:spPr>
        <p:txBody>
          <a:bodyPr>
            <a:normAutofit fontScale="92500" lnSpcReduction="10000"/>
          </a:bodyPr>
          <a:lstStyle/>
          <a:p>
            <a:pPr marL="0" indent="0">
              <a:buNone/>
            </a:pPr>
            <a:r>
              <a:rPr lang="en-US" sz="2000" dirty="0" smtClean="0"/>
              <a:t>“One </a:t>
            </a:r>
            <a:r>
              <a:rPr lang="en-US" sz="2000" dirty="0"/>
              <a:t>by one most of his old friends and acquaintances had deserted him</a:t>
            </a:r>
            <a:r>
              <a:rPr lang="en-US" sz="2000" dirty="0" smtClean="0"/>
              <a:t>. . . . He </a:t>
            </a:r>
            <a:r>
              <a:rPr lang="en-US" sz="2000" dirty="0"/>
              <a:t>was a victim of the people, but his convictions remained unshaken. He was still a soldier in the army of freedom, and still tried to enlighten and civilize those who were impatiently waiting for his death. Even those who loved their enemies hated him, their friend – the friend of the whole world – with all their hearts. On the 8th of June, 1809, death came – Death, almost his only friend. At his funeral no pomp, no pageantry, no civic procession, no military display. In a carriage, a woman and her son who had lived on the bounty of the dead – on horseback, a Quaker, the humanity of whose heart dominated the creed of his head and, following on foot, two negroes filled with gratitude – constituted the funeral cortege of Thomas Paine.''</a:t>
            </a:r>
            <a:br>
              <a:rPr lang="en-US" sz="2000" dirty="0"/>
            </a:br>
            <a:r>
              <a:rPr lang="en-US" sz="2000" dirty="0"/>
              <a:t>Robert Green Ingersoll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455"/>
            <a:ext cx="3220685"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7800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1775</TotalTime>
  <Words>1636</Words>
  <Application>Microsoft Office PowerPoint</Application>
  <PresentationFormat>On-screen Show (4:3)</PresentationFormat>
  <Paragraphs>155</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Book Antiqua</vt:lpstr>
      <vt:lpstr>Calibri</vt:lpstr>
      <vt:lpstr>Lucida Sans</vt:lpstr>
      <vt:lpstr>Wingdings</vt:lpstr>
      <vt:lpstr>Wingdings 2</vt:lpstr>
      <vt:lpstr>Wingdings 3</vt:lpstr>
      <vt:lpstr>Office Theme</vt:lpstr>
      <vt:lpstr>Apex</vt:lpstr>
      <vt:lpstr>1) The Death and Rebirth of Tom Paine 2) Slave Revolts: History and Geography</vt:lpstr>
      <vt:lpstr>Reminders and Announcements</vt:lpstr>
      <vt:lpstr>Announcements: Continued</vt:lpstr>
      <vt:lpstr>Some Websites of Interest: Paine</vt:lpstr>
      <vt:lpstr>Some Websites of Interest: Slave Revolts</vt:lpstr>
      <vt:lpstr>Tom Paine in the News</vt:lpstr>
      <vt:lpstr>Hero and Victim</vt:lpstr>
      <vt:lpstr>Back to America, 1802-1809</vt:lpstr>
      <vt:lpstr>Paine’s Death</vt:lpstr>
      <vt:lpstr>Tom Paine’s Bones</vt:lpstr>
      <vt:lpstr>Paine’s Revival</vt:lpstr>
      <vt:lpstr>Who Was Tom Paine?</vt:lpstr>
      <vt:lpstr>Slavery and Slave Revolts</vt:lpstr>
      <vt:lpstr>Comparative Perspectives on Slave Revolts</vt:lpstr>
      <vt:lpstr>Quilombo of Palmares</vt:lpstr>
      <vt:lpstr>Haitian Revolution 1791-1804</vt:lpstr>
      <vt:lpstr>Jamaican Slave Revolt 1831</vt:lpstr>
      <vt:lpstr>U.S. Rebellions before Nat Turner: Stono Rebellion 1739</vt:lpstr>
      <vt:lpstr>American Revolution and Slave Escape and Resistance</vt:lpstr>
      <vt:lpstr>Gabriel’s Rebellion, Richmond, VA 1800</vt:lpstr>
      <vt:lpstr>Denmark Vesey Rebellion, Charleston, SC, 1822</vt:lpstr>
      <vt:lpstr>Explaining Differences: The Elkins Thesis</vt:lpstr>
      <vt:lpstr>Explaining Differences: More Recent Approaches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 Pope</cp:lastModifiedBy>
  <cp:revision>30</cp:revision>
  <cp:lastPrinted>2013-04-15T19:54:30Z</cp:lastPrinted>
  <dcterms:created xsi:type="dcterms:W3CDTF">2013-04-09T19:18:35Z</dcterms:created>
  <dcterms:modified xsi:type="dcterms:W3CDTF">2015-04-16T22:36:48Z</dcterms:modified>
</cp:coreProperties>
</file>